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96" r:id="rId3"/>
  </p:sldMasterIdLst>
  <p:notesMasterIdLst>
    <p:notesMasterId r:id="rId137"/>
  </p:notesMasterIdLst>
  <p:sldIdLst>
    <p:sldId id="914" r:id="rId4"/>
    <p:sldId id="259" r:id="rId5"/>
    <p:sldId id="260" r:id="rId6"/>
    <p:sldId id="757" r:id="rId7"/>
    <p:sldId id="873" r:id="rId8"/>
    <p:sldId id="912" r:id="rId9"/>
    <p:sldId id="913" r:id="rId10"/>
    <p:sldId id="385" r:id="rId11"/>
    <p:sldId id="386" r:id="rId12"/>
    <p:sldId id="772" r:id="rId13"/>
    <p:sldId id="773" r:id="rId14"/>
    <p:sldId id="387" r:id="rId15"/>
    <p:sldId id="388" r:id="rId16"/>
    <p:sldId id="389" r:id="rId17"/>
    <p:sldId id="390" r:id="rId18"/>
    <p:sldId id="875" r:id="rId19"/>
    <p:sldId id="504" r:id="rId20"/>
    <p:sldId id="906" r:id="rId21"/>
    <p:sldId id="907" r:id="rId22"/>
    <p:sldId id="910" r:id="rId23"/>
    <p:sldId id="909" r:id="rId24"/>
    <p:sldId id="908" r:id="rId25"/>
    <p:sldId id="911" r:id="rId26"/>
    <p:sldId id="905" r:id="rId27"/>
    <p:sldId id="844" r:id="rId28"/>
    <p:sldId id="845" r:id="rId29"/>
    <p:sldId id="878" r:id="rId30"/>
    <p:sldId id="506" r:id="rId31"/>
    <p:sldId id="508" r:id="rId32"/>
    <p:sldId id="846" r:id="rId33"/>
    <p:sldId id="879" r:id="rId34"/>
    <p:sldId id="510" r:id="rId35"/>
    <p:sldId id="502" r:id="rId36"/>
    <p:sldId id="847" r:id="rId37"/>
    <p:sldId id="880" r:id="rId38"/>
    <p:sldId id="774" r:id="rId39"/>
    <p:sldId id="776" r:id="rId40"/>
    <p:sldId id="848" r:id="rId41"/>
    <p:sldId id="881" r:id="rId42"/>
    <p:sldId id="744" r:id="rId43"/>
    <p:sldId id="512" r:id="rId44"/>
    <p:sldId id="514" r:id="rId45"/>
    <p:sldId id="849" r:id="rId46"/>
    <p:sldId id="882" r:id="rId47"/>
    <p:sldId id="777" r:id="rId48"/>
    <p:sldId id="779" r:id="rId49"/>
    <p:sldId id="850" r:id="rId50"/>
    <p:sldId id="883" r:id="rId51"/>
    <p:sldId id="780" r:id="rId52"/>
    <p:sldId id="782" r:id="rId53"/>
    <p:sldId id="851" r:id="rId54"/>
    <p:sldId id="884" r:id="rId55"/>
    <p:sldId id="783" r:id="rId56"/>
    <p:sldId id="785" r:id="rId57"/>
    <p:sldId id="852" r:id="rId58"/>
    <p:sldId id="885" r:id="rId59"/>
    <p:sldId id="786" r:id="rId60"/>
    <p:sldId id="788" r:id="rId61"/>
    <p:sldId id="853" r:id="rId62"/>
    <p:sldId id="886" r:id="rId63"/>
    <p:sldId id="789" r:id="rId64"/>
    <p:sldId id="791" r:id="rId65"/>
    <p:sldId id="854" r:id="rId66"/>
    <p:sldId id="887" r:id="rId67"/>
    <p:sldId id="792" r:id="rId68"/>
    <p:sldId id="794" r:id="rId69"/>
    <p:sldId id="855" r:id="rId70"/>
    <p:sldId id="888" r:id="rId71"/>
    <p:sldId id="795" r:id="rId72"/>
    <p:sldId id="797" r:id="rId73"/>
    <p:sldId id="856" r:id="rId74"/>
    <p:sldId id="889" r:id="rId75"/>
    <p:sldId id="831" r:id="rId76"/>
    <p:sldId id="800" r:id="rId77"/>
    <p:sldId id="857" r:id="rId78"/>
    <p:sldId id="890" r:id="rId79"/>
    <p:sldId id="801" r:id="rId80"/>
    <p:sldId id="803" r:id="rId81"/>
    <p:sldId id="858" r:id="rId82"/>
    <p:sldId id="891" r:id="rId83"/>
    <p:sldId id="804" r:id="rId84"/>
    <p:sldId id="806" r:id="rId85"/>
    <p:sldId id="859" r:id="rId86"/>
    <p:sldId id="892" r:id="rId87"/>
    <p:sldId id="807" r:id="rId88"/>
    <p:sldId id="808" r:id="rId89"/>
    <p:sldId id="860" r:id="rId90"/>
    <p:sldId id="893" r:id="rId91"/>
    <p:sldId id="810" r:id="rId92"/>
    <p:sldId id="812" r:id="rId93"/>
    <p:sldId id="861" r:id="rId94"/>
    <p:sldId id="894" r:id="rId95"/>
    <p:sldId id="813" r:id="rId96"/>
    <p:sldId id="815" r:id="rId97"/>
    <p:sldId id="862" r:id="rId98"/>
    <p:sldId id="895" r:id="rId99"/>
    <p:sldId id="816" r:id="rId100"/>
    <p:sldId id="818" r:id="rId101"/>
    <p:sldId id="863" r:id="rId102"/>
    <p:sldId id="896" r:id="rId103"/>
    <p:sldId id="819" r:id="rId104"/>
    <p:sldId id="821" r:id="rId105"/>
    <p:sldId id="864" r:id="rId106"/>
    <p:sldId id="897" r:id="rId107"/>
    <p:sldId id="822" r:id="rId108"/>
    <p:sldId id="824" r:id="rId109"/>
    <p:sldId id="865" r:id="rId110"/>
    <p:sldId id="898" r:id="rId111"/>
    <p:sldId id="825" r:id="rId112"/>
    <p:sldId id="827" r:id="rId113"/>
    <p:sldId id="866" r:id="rId114"/>
    <p:sldId id="899" r:id="rId115"/>
    <p:sldId id="828" r:id="rId116"/>
    <p:sldId id="830" r:id="rId117"/>
    <p:sldId id="867" r:id="rId118"/>
    <p:sldId id="900" r:id="rId119"/>
    <p:sldId id="832" r:id="rId120"/>
    <p:sldId id="834" r:id="rId121"/>
    <p:sldId id="868" r:id="rId122"/>
    <p:sldId id="901" r:id="rId123"/>
    <p:sldId id="835" r:id="rId124"/>
    <p:sldId id="837" r:id="rId125"/>
    <p:sldId id="869" r:id="rId126"/>
    <p:sldId id="902" r:id="rId127"/>
    <p:sldId id="838" r:id="rId128"/>
    <p:sldId id="840" r:id="rId129"/>
    <p:sldId id="870" r:id="rId130"/>
    <p:sldId id="903" r:id="rId131"/>
    <p:sldId id="841" r:id="rId132"/>
    <p:sldId id="843" r:id="rId133"/>
    <p:sldId id="871" r:id="rId134"/>
    <p:sldId id="904" r:id="rId135"/>
    <p:sldId id="915" r:id="rId136"/>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8" autoAdjust="0"/>
    <p:restoredTop sz="99539" autoAdjust="0"/>
  </p:normalViewPr>
  <p:slideViewPr>
    <p:cSldViewPr snapToObjects="1">
      <p:cViewPr varScale="1">
        <p:scale>
          <a:sx n="72" d="100"/>
          <a:sy n="72" d="100"/>
        </p:scale>
        <p:origin x="1680" y="72"/>
      </p:cViewPr>
      <p:guideLst>
        <p:guide orient="horz" pos="2160"/>
        <p:guide pos="2880"/>
      </p:guideLst>
    </p:cSldViewPr>
  </p:slideViewPr>
  <p:outlineViewPr>
    <p:cViewPr>
      <p:scale>
        <a:sx n="33" d="100"/>
        <a:sy n="33" d="100"/>
      </p:scale>
      <p:origin x="24" y="202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896FDF-2187-443B-8D15-0E32708BA58A}" type="datetimeFigureOut">
              <a:rPr lang="en-GB" smtClean="0"/>
              <a:pPr/>
              <a:t>20/12/2016</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F682B4-A41F-40F4-9328-C7ABC8E437CE}" type="slidenum">
              <a:rPr lang="en-GB" smtClean="0"/>
              <a:pPr/>
              <a:t>‹Nr.›</a:t>
            </a:fld>
            <a:endParaRPr lang="en-GB"/>
          </a:p>
        </p:txBody>
      </p:sp>
    </p:spTree>
    <p:extLst>
      <p:ext uri="{BB962C8B-B14F-4D97-AF65-F5344CB8AC3E}">
        <p14:creationId xmlns:p14="http://schemas.microsoft.com/office/powerpoint/2010/main" val="50237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Click to edit Master subtitle style</a:t>
            </a:r>
          </a:p>
        </p:txBody>
      </p:sp>
      <p:sp>
        <p:nvSpPr>
          <p:cNvPr id="4" name="Date Placeholder 3"/>
          <p:cNvSpPr>
            <a:spLocks noGrp="1"/>
          </p:cNvSpPr>
          <p:nvPr>
            <p:ph type="dt" sz="half" idx="10"/>
          </p:nvPr>
        </p:nvSpPr>
        <p:spPr/>
        <p:txBody>
          <a:bodyPr/>
          <a:lstStyle/>
          <a:p>
            <a:fld id="{CE803A40-A135-734A-B0D2-1243E03CE0F1}" type="datetimeFigureOut">
              <a:rPr lang="de-DE" smtClean="0"/>
              <a:pPr/>
              <a:t>20.12.2016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58DC61-52C3-F646-84DC-45E85CDDD53D}"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Date Placeholder 3"/>
          <p:cNvSpPr>
            <a:spLocks noGrp="1"/>
          </p:cNvSpPr>
          <p:nvPr>
            <p:ph type="dt" sz="half" idx="10"/>
          </p:nvPr>
        </p:nvSpPr>
        <p:spPr/>
        <p:txBody>
          <a:bodyPr/>
          <a:lstStyle/>
          <a:p>
            <a:fld id="{CE803A40-A135-734A-B0D2-1243E03CE0F1}" type="datetimeFigureOut">
              <a:rPr lang="de-DE" smtClean="0"/>
              <a:pPr/>
              <a:t>20.12.2016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58DC61-52C3-F646-84DC-45E85CDDD53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AT"/>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Date Placeholder 3"/>
          <p:cNvSpPr>
            <a:spLocks noGrp="1"/>
          </p:cNvSpPr>
          <p:nvPr>
            <p:ph type="dt" sz="half" idx="10"/>
          </p:nvPr>
        </p:nvSpPr>
        <p:spPr/>
        <p:txBody>
          <a:bodyPr/>
          <a:lstStyle/>
          <a:p>
            <a:fld id="{CE803A40-A135-734A-B0D2-1243E03CE0F1}" type="datetimeFigureOut">
              <a:rPr lang="de-DE" smtClean="0"/>
              <a:pPr/>
              <a:t>20.12.2016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58DC61-52C3-F646-84DC-45E85CDDD53D}"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E803A40-A135-734A-B0D2-1243E03CE0F1}" type="datetimeFigureOut">
              <a:rPr lang="de-DE"/>
              <a:pPr>
                <a:defRPr/>
              </a:pPr>
              <a:t>20.12.2016</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E9B06D14-8156-458A-99E3-6CDBB8F0469F}" type="slidenum">
              <a:rPr lang="de-DE" altLang="en-US"/>
              <a:pPr>
                <a:defRPr/>
              </a:pPr>
              <a:t>‹Nr.›</a:t>
            </a:fld>
            <a:endParaRPr lang="de-DE" altLang="en-US"/>
          </a:p>
        </p:txBody>
      </p:sp>
    </p:spTree>
    <p:extLst>
      <p:ext uri="{BB962C8B-B14F-4D97-AF65-F5344CB8AC3E}">
        <p14:creationId xmlns:p14="http://schemas.microsoft.com/office/powerpoint/2010/main" val="255682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de-DE"/>
          </a:p>
        </p:txBody>
      </p:sp>
      <p:sp>
        <p:nvSpPr>
          <p:cNvPr id="3" name="Content Placeholder 2"/>
          <p:cNvSpPr>
            <a:spLocks noGrp="1"/>
          </p:cNvSpPr>
          <p:nvPr>
            <p:ph idx="1"/>
          </p:nvPr>
        </p:nvSpPr>
        <p:spPr/>
        <p:txBody>
          <a:body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Date Placeholder 3"/>
          <p:cNvSpPr>
            <a:spLocks noGrp="1"/>
          </p:cNvSpPr>
          <p:nvPr>
            <p:ph type="dt" sz="half" idx="10"/>
          </p:nvPr>
        </p:nvSpPr>
        <p:spPr/>
        <p:txBody>
          <a:bodyPr/>
          <a:lstStyle>
            <a:lvl1pPr>
              <a:defRPr/>
            </a:lvl1pPr>
          </a:lstStyle>
          <a:p>
            <a:pPr>
              <a:defRPr/>
            </a:pPr>
            <a:fld id="{CE803A40-A135-734A-B0D2-1243E03CE0F1}" type="datetimeFigureOut">
              <a:rPr lang="de-DE"/>
              <a:pPr>
                <a:defRPr/>
              </a:pPr>
              <a:t>20.12.2016</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80202872-953F-4B48-AD45-B1FB2B6B68D0}" type="slidenum">
              <a:rPr lang="de-DE" altLang="en-US"/>
              <a:pPr>
                <a:defRPr/>
              </a:pPr>
              <a:t>‹Nr.›</a:t>
            </a:fld>
            <a:endParaRPr lang="de-DE" altLang="en-US"/>
          </a:p>
        </p:txBody>
      </p:sp>
    </p:spTree>
    <p:extLst>
      <p:ext uri="{BB962C8B-B14F-4D97-AF65-F5344CB8AC3E}">
        <p14:creationId xmlns:p14="http://schemas.microsoft.com/office/powerpoint/2010/main" val="1208752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AT"/>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Click to edit Master text styles</a:t>
            </a:r>
          </a:p>
        </p:txBody>
      </p:sp>
      <p:sp>
        <p:nvSpPr>
          <p:cNvPr id="4" name="Date Placeholder 3"/>
          <p:cNvSpPr>
            <a:spLocks noGrp="1"/>
          </p:cNvSpPr>
          <p:nvPr>
            <p:ph type="dt" sz="half" idx="10"/>
          </p:nvPr>
        </p:nvSpPr>
        <p:spPr/>
        <p:txBody>
          <a:bodyPr/>
          <a:lstStyle>
            <a:lvl1pPr>
              <a:defRPr/>
            </a:lvl1pPr>
          </a:lstStyle>
          <a:p>
            <a:pPr>
              <a:defRPr/>
            </a:pPr>
            <a:fld id="{CE803A40-A135-734A-B0D2-1243E03CE0F1}" type="datetimeFigureOut">
              <a:rPr lang="de-DE"/>
              <a:pPr>
                <a:defRPr/>
              </a:pPr>
              <a:t>20.12.2016</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501C970F-94EF-4F0E-BF28-9F8544972FB8}" type="slidenum">
              <a:rPr lang="de-DE" altLang="en-US"/>
              <a:pPr>
                <a:defRPr/>
              </a:pPr>
              <a:t>‹Nr.›</a:t>
            </a:fld>
            <a:endParaRPr lang="de-DE" altLang="en-US"/>
          </a:p>
        </p:txBody>
      </p:sp>
    </p:spTree>
    <p:extLst>
      <p:ext uri="{BB962C8B-B14F-4D97-AF65-F5344CB8AC3E}">
        <p14:creationId xmlns:p14="http://schemas.microsoft.com/office/powerpoint/2010/main" val="1835847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5" name="Date Placeholder 3"/>
          <p:cNvSpPr>
            <a:spLocks noGrp="1"/>
          </p:cNvSpPr>
          <p:nvPr>
            <p:ph type="dt" sz="half" idx="10"/>
          </p:nvPr>
        </p:nvSpPr>
        <p:spPr/>
        <p:txBody>
          <a:bodyPr/>
          <a:lstStyle>
            <a:lvl1pPr>
              <a:defRPr/>
            </a:lvl1pPr>
          </a:lstStyle>
          <a:p>
            <a:pPr>
              <a:defRPr/>
            </a:pPr>
            <a:fld id="{CE803A40-A135-734A-B0D2-1243E03CE0F1}" type="datetimeFigureOut">
              <a:rPr lang="de-DE"/>
              <a:pPr>
                <a:defRPr/>
              </a:pPr>
              <a:t>20.12.2016</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A00306F9-26AE-4B9B-A4C6-8330D185D1F8}" type="slidenum">
              <a:rPr lang="de-DE" altLang="en-US"/>
              <a:pPr>
                <a:defRPr/>
              </a:pPr>
              <a:t>‹Nr.›</a:t>
            </a:fld>
            <a:endParaRPr lang="de-DE" altLang="en-US"/>
          </a:p>
        </p:txBody>
      </p:sp>
    </p:spTree>
    <p:extLst>
      <p:ext uri="{BB962C8B-B14F-4D97-AF65-F5344CB8AC3E}">
        <p14:creationId xmlns:p14="http://schemas.microsoft.com/office/powerpoint/2010/main" val="2718202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AT"/>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7" name="Date Placeholder 3"/>
          <p:cNvSpPr>
            <a:spLocks noGrp="1"/>
          </p:cNvSpPr>
          <p:nvPr>
            <p:ph type="dt" sz="half" idx="10"/>
          </p:nvPr>
        </p:nvSpPr>
        <p:spPr/>
        <p:txBody>
          <a:bodyPr/>
          <a:lstStyle>
            <a:lvl1pPr>
              <a:defRPr/>
            </a:lvl1pPr>
          </a:lstStyle>
          <a:p>
            <a:pPr>
              <a:defRPr/>
            </a:pPr>
            <a:fld id="{CE803A40-A135-734A-B0D2-1243E03CE0F1}" type="datetimeFigureOut">
              <a:rPr lang="de-DE"/>
              <a:pPr>
                <a:defRPr/>
              </a:pPr>
              <a:t>20.12.2016</a:t>
            </a:fld>
            <a:endParaRPr lang="de-DE"/>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5856DCD5-EE7C-40B9-9717-05989869B1E1}" type="slidenum">
              <a:rPr lang="de-DE" altLang="en-US"/>
              <a:pPr>
                <a:defRPr/>
              </a:pPr>
              <a:t>‹Nr.›</a:t>
            </a:fld>
            <a:endParaRPr lang="de-DE" altLang="en-US"/>
          </a:p>
        </p:txBody>
      </p:sp>
    </p:spTree>
    <p:extLst>
      <p:ext uri="{BB962C8B-B14F-4D97-AF65-F5344CB8AC3E}">
        <p14:creationId xmlns:p14="http://schemas.microsoft.com/office/powerpoint/2010/main" val="1188336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de-DE"/>
          </a:p>
        </p:txBody>
      </p:sp>
      <p:sp>
        <p:nvSpPr>
          <p:cNvPr id="3" name="Date Placeholder 3"/>
          <p:cNvSpPr>
            <a:spLocks noGrp="1"/>
          </p:cNvSpPr>
          <p:nvPr>
            <p:ph type="dt" sz="half" idx="10"/>
          </p:nvPr>
        </p:nvSpPr>
        <p:spPr/>
        <p:txBody>
          <a:bodyPr/>
          <a:lstStyle>
            <a:lvl1pPr>
              <a:defRPr/>
            </a:lvl1pPr>
          </a:lstStyle>
          <a:p>
            <a:pPr>
              <a:defRPr/>
            </a:pPr>
            <a:fld id="{CE803A40-A135-734A-B0D2-1243E03CE0F1}" type="datetimeFigureOut">
              <a:rPr lang="de-DE"/>
              <a:pPr>
                <a:defRPr/>
              </a:pPr>
              <a:t>20.12.2016</a:t>
            </a:fld>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811BA31F-58B8-4713-9D7C-D92F06CDA9EA}" type="slidenum">
              <a:rPr lang="de-DE" altLang="en-US"/>
              <a:pPr>
                <a:defRPr/>
              </a:pPr>
              <a:t>‹Nr.›</a:t>
            </a:fld>
            <a:endParaRPr lang="de-DE" altLang="en-US"/>
          </a:p>
        </p:txBody>
      </p:sp>
    </p:spTree>
    <p:extLst>
      <p:ext uri="{BB962C8B-B14F-4D97-AF65-F5344CB8AC3E}">
        <p14:creationId xmlns:p14="http://schemas.microsoft.com/office/powerpoint/2010/main" val="3303318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803A40-A135-734A-B0D2-1243E03CE0F1}" type="datetimeFigureOut">
              <a:rPr lang="de-DE"/>
              <a:pPr>
                <a:defRPr/>
              </a:pPr>
              <a:t>20.12.2016</a:t>
            </a:fld>
            <a:endParaRPr lang="de-DE"/>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pPr>
              <a:defRPr/>
            </a:pPr>
            <a:fld id="{DA425DF6-AEDD-4166-9E05-9B65E05C92B7}" type="slidenum">
              <a:rPr lang="de-DE" altLang="en-US"/>
              <a:pPr>
                <a:defRPr/>
              </a:pPr>
              <a:t>‹Nr.›</a:t>
            </a:fld>
            <a:endParaRPr lang="de-DE" altLang="en-US"/>
          </a:p>
        </p:txBody>
      </p:sp>
    </p:spTree>
    <p:extLst>
      <p:ext uri="{BB962C8B-B14F-4D97-AF65-F5344CB8AC3E}">
        <p14:creationId xmlns:p14="http://schemas.microsoft.com/office/powerpoint/2010/main" val="3703314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AT"/>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Click to edit Master text styles</a:t>
            </a:r>
          </a:p>
        </p:txBody>
      </p:sp>
      <p:sp>
        <p:nvSpPr>
          <p:cNvPr id="5" name="Date Placeholder 3"/>
          <p:cNvSpPr>
            <a:spLocks noGrp="1"/>
          </p:cNvSpPr>
          <p:nvPr>
            <p:ph type="dt" sz="half" idx="10"/>
          </p:nvPr>
        </p:nvSpPr>
        <p:spPr/>
        <p:txBody>
          <a:bodyPr/>
          <a:lstStyle>
            <a:lvl1pPr>
              <a:defRPr/>
            </a:lvl1pPr>
          </a:lstStyle>
          <a:p>
            <a:pPr>
              <a:defRPr/>
            </a:pPr>
            <a:fld id="{CE803A40-A135-734A-B0D2-1243E03CE0F1}" type="datetimeFigureOut">
              <a:rPr lang="de-DE"/>
              <a:pPr>
                <a:defRPr/>
              </a:pPr>
              <a:t>20.12.2016</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814388A3-EED6-44AB-B57A-7BCF20410112}" type="slidenum">
              <a:rPr lang="de-DE" altLang="en-US"/>
              <a:pPr>
                <a:defRPr/>
              </a:pPr>
              <a:t>‹Nr.›</a:t>
            </a:fld>
            <a:endParaRPr lang="de-DE" altLang="en-US"/>
          </a:p>
        </p:txBody>
      </p:sp>
    </p:spTree>
    <p:extLst>
      <p:ext uri="{BB962C8B-B14F-4D97-AF65-F5344CB8AC3E}">
        <p14:creationId xmlns:p14="http://schemas.microsoft.com/office/powerpoint/2010/main" val="26593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de-DE"/>
          </a:p>
        </p:txBody>
      </p:sp>
      <p:sp>
        <p:nvSpPr>
          <p:cNvPr id="3" name="Content Placeholder 2"/>
          <p:cNvSpPr>
            <a:spLocks noGrp="1"/>
          </p:cNvSpPr>
          <p:nvPr>
            <p:ph idx="1"/>
          </p:nvPr>
        </p:nvSpPr>
        <p:spPr/>
        <p:txBody>
          <a:body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Date Placeholder 3"/>
          <p:cNvSpPr>
            <a:spLocks noGrp="1"/>
          </p:cNvSpPr>
          <p:nvPr>
            <p:ph type="dt" sz="half" idx="10"/>
          </p:nvPr>
        </p:nvSpPr>
        <p:spPr/>
        <p:txBody>
          <a:bodyPr/>
          <a:lstStyle/>
          <a:p>
            <a:fld id="{CE803A40-A135-734A-B0D2-1243E03CE0F1}" type="datetimeFigureOut">
              <a:rPr lang="de-DE" smtClean="0"/>
              <a:pPr/>
              <a:t>20.12.2016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58DC61-52C3-F646-84DC-45E85CDDD53D}" type="slidenum">
              <a:rPr lang="de-DE" smtClean="0"/>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AT"/>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Click to edit Master text styles</a:t>
            </a:r>
          </a:p>
        </p:txBody>
      </p:sp>
      <p:sp>
        <p:nvSpPr>
          <p:cNvPr id="5" name="Date Placeholder 3"/>
          <p:cNvSpPr>
            <a:spLocks noGrp="1"/>
          </p:cNvSpPr>
          <p:nvPr>
            <p:ph type="dt" sz="half" idx="10"/>
          </p:nvPr>
        </p:nvSpPr>
        <p:spPr/>
        <p:txBody>
          <a:bodyPr/>
          <a:lstStyle>
            <a:lvl1pPr>
              <a:defRPr/>
            </a:lvl1pPr>
          </a:lstStyle>
          <a:p>
            <a:pPr>
              <a:defRPr/>
            </a:pPr>
            <a:fld id="{CE803A40-A135-734A-B0D2-1243E03CE0F1}" type="datetimeFigureOut">
              <a:rPr lang="de-DE"/>
              <a:pPr>
                <a:defRPr/>
              </a:pPr>
              <a:t>20.12.2016</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B2A7F686-92B8-4C1F-953D-067476DB485A}" type="slidenum">
              <a:rPr lang="de-DE" altLang="en-US"/>
              <a:pPr>
                <a:defRPr/>
              </a:pPr>
              <a:t>‹Nr.›</a:t>
            </a:fld>
            <a:endParaRPr lang="de-DE" altLang="en-US"/>
          </a:p>
        </p:txBody>
      </p:sp>
    </p:spTree>
    <p:extLst>
      <p:ext uri="{BB962C8B-B14F-4D97-AF65-F5344CB8AC3E}">
        <p14:creationId xmlns:p14="http://schemas.microsoft.com/office/powerpoint/2010/main" val="2663313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Date Placeholder 3"/>
          <p:cNvSpPr>
            <a:spLocks noGrp="1"/>
          </p:cNvSpPr>
          <p:nvPr>
            <p:ph type="dt" sz="half" idx="10"/>
          </p:nvPr>
        </p:nvSpPr>
        <p:spPr/>
        <p:txBody>
          <a:bodyPr/>
          <a:lstStyle>
            <a:lvl1pPr>
              <a:defRPr/>
            </a:lvl1pPr>
          </a:lstStyle>
          <a:p>
            <a:pPr>
              <a:defRPr/>
            </a:pPr>
            <a:fld id="{CE803A40-A135-734A-B0D2-1243E03CE0F1}" type="datetimeFigureOut">
              <a:rPr lang="de-DE"/>
              <a:pPr>
                <a:defRPr/>
              </a:pPr>
              <a:t>20.12.2016</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B4B38C07-4206-4A4E-AE71-EBC4375783E5}" type="slidenum">
              <a:rPr lang="de-DE" altLang="en-US"/>
              <a:pPr>
                <a:defRPr/>
              </a:pPr>
              <a:t>‹Nr.›</a:t>
            </a:fld>
            <a:endParaRPr lang="de-DE" altLang="en-US"/>
          </a:p>
        </p:txBody>
      </p:sp>
    </p:spTree>
    <p:extLst>
      <p:ext uri="{BB962C8B-B14F-4D97-AF65-F5344CB8AC3E}">
        <p14:creationId xmlns:p14="http://schemas.microsoft.com/office/powerpoint/2010/main" val="4152942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AT"/>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Date Placeholder 3"/>
          <p:cNvSpPr>
            <a:spLocks noGrp="1"/>
          </p:cNvSpPr>
          <p:nvPr>
            <p:ph type="dt" sz="half" idx="10"/>
          </p:nvPr>
        </p:nvSpPr>
        <p:spPr/>
        <p:txBody>
          <a:bodyPr/>
          <a:lstStyle>
            <a:lvl1pPr>
              <a:defRPr/>
            </a:lvl1pPr>
          </a:lstStyle>
          <a:p>
            <a:pPr>
              <a:defRPr/>
            </a:pPr>
            <a:fld id="{CE803A40-A135-734A-B0D2-1243E03CE0F1}" type="datetimeFigureOut">
              <a:rPr lang="de-DE"/>
              <a:pPr>
                <a:defRPr/>
              </a:pPr>
              <a:t>20.12.2016</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8B2DF1C7-498F-40D4-8ECC-6A4433FE354A}" type="slidenum">
              <a:rPr lang="de-DE" altLang="en-US"/>
              <a:pPr>
                <a:defRPr/>
              </a:pPr>
              <a:t>‹Nr.›</a:t>
            </a:fld>
            <a:endParaRPr lang="de-DE" altLang="en-US"/>
          </a:p>
        </p:txBody>
      </p:sp>
    </p:spTree>
    <p:extLst>
      <p:ext uri="{BB962C8B-B14F-4D97-AF65-F5344CB8AC3E}">
        <p14:creationId xmlns:p14="http://schemas.microsoft.com/office/powerpoint/2010/main" val="4186145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Click to edit Master subtitle style</a:t>
            </a:r>
          </a:p>
        </p:txBody>
      </p:sp>
      <p:sp>
        <p:nvSpPr>
          <p:cNvPr id="4" name="Date Placeholder 3"/>
          <p:cNvSpPr>
            <a:spLocks noGrp="1"/>
          </p:cNvSpPr>
          <p:nvPr>
            <p:ph type="dt" sz="half" idx="10"/>
          </p:nvPr>
        </p:nvSpPr>
        <p:spPr>
          <a:xfrm>
            <a:off x="6705600" y="6356350"/>
            <a:ext cx="1752600" cy="241300"/>
          </a:xfrm>
        </p:spPr>
        <p:txBody>
          <a:bodyPr/>
          <a:lstStyle>
            <a:lvl1pPr>
              <a:defRPr/>
            </a:lvl1pPr>
          </a:lstStyle>
          <a:p>
            <a:pPr>
              <a:defRPr/>
            </a:pPr>
            <a:fld id="{F2621809-653B-4886-A57F-704451EA9D49}" type="datetime1">
              <a:rPr lang="de-DE"/>
              <a:pPr>
                <a:defRPr/>
              </a:pPr>
              <a:t>20.12.2016</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atin typeface="Calibri" charset="0"/>
                <a:ea typeface="ＭＳ Ｐゴシック" charset="-128"/>
              </a:defRPr>
            </a:lvl1pPr>
          </a:lstStyle>
          <a:p>
            <a:pPr>
              <a:defRPr/>
            </a:pPr>
            <a:r>
              <a:rPr lang="de-DE"/>
              <a:t>Content</a:t>
            </a:r>
          </a:p>
          <a:p>
            <a:pPr>
              <a:defRPr/>
            </a:pPr>
            <a:endParaRPr lang="de-DE"/>
          </a:p>
        </p:txBody>
      </p:sp>
    </p:spTree>
    <p:extLst>
      <p:ext uri="{BB962C8B-B14F-4D97-AF65-F5344CB8AC3E}">
        <p14:creationId xmlns:p14="http://schemas.microsoft.com/office/powerpoint/2010/main" val="1081742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de-DE"/>
          </a:p>
        </p:txBody>
      </p:sp>
      <p:sp>
        <p:nvSpPr>
          <p:cNvPr id="3" name="Content Placeholder 2"/>
          <p:cNvSpPr>
            <a:spLocks noGrp="1"/>
          </p:cNvSpPr>
          <p:nvPr>
            <p:ph idx="1"/>
          </p:nvPr>
        </p:nvSpPr>
        <p:spPr/>
        <p:txBody>
          <a:body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Date Placeholder 3"/>
          <p:cNvSpPr>
            <a:spLocks noGrp="1"/>
          </p:cNvSpPr>
          <p:nvPr>
            <p:ph type="dt" sz="half" idx="10"/>
          </p:nvPr>
        </p:nvSpPr>
        <p:spPr/>
        <p:txBody>
          <a:bodyPr/>
          <a:lstStyle>
            <a:lvl1pPr>
              <a:defRPr/>
            </a:lvl1pPr>
          </a:lstStyle>
          <a:p>
            <a:pPr>
              <a:defRPr/>
            </a:pPr>
            <a:fld id="{04B2A56B-A8F8-47DC-8436-5B7D9205D39B}" type="datetime1">
              <a:rPr lang="de-DE"/>
              <a:pPr>
                <a:defRPr/>
              </a:pPr>
              <a:t>20.12.2016</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fld id="{6E3BA4C4-ED11-46B6-8A68-685953E59BB7}" type="slidenum">
              <a:rPr lang="de-DE" altLang="en-US"/>
              <a:pPr/>
              <a:t>‹Nr.›</a:t>
            </a:fld>
            <a:endParaRPr lang="de-DE" altLang="en-US"/>
          </a:p>
        </p:txBody>
      </p:sp>
    </p:spTree>
    <p:extLst>
      <p:ext uri="{BB962C8B-B14F-4D97-AF65-F5344CB8AC3E}">
        <p14:creationId xmlns:p14="http://schemas.microsoft.com/office/powerpoint/2010/main" val="3987827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AT"/>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Click to edit Master text styles</a:t>
            </a:r>
          </a:p>
        </p:txBody>
      </p:sp>
      <p:sp>
        <p:nvSpPr>
          <p:cNvPr id="4" name="Date Placeholder 3"/>
          <p:cNvSpPr>
            <a:spLocks noGrp="1"/>
          </p:cNvSpPr>
          <p:nvPr>
            <p:ph type="dt" sz="half" idx="10"/>
          </p:nvPr>
        </p:nvSpPr>
        <p:spPr/>
        <p:txBody>
          <a:bodyPr/>
          <a:lstStyle>
            <a:lvl1pPr>
              <a:defRPr/>
            </a:lvl1pPr>
          </a:lstStyle>
          <a:p>
            <a:pPr>
              <a:defRPr/>
            </a:pPr>
            <a:fld id="{F61E6C49-0428-485D-8A2A-C7172557D684}" type="datetime1">
              <a:rPr lang="de-DE"/>
              <a:pPr>
                <a:defRPr/>
              </a:pPr>
              <a:t>20.12.2016</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fld id="{1C9AAD7C-D637-4965-9697-FEE745118FF9}" type="slidenum">
              <a:rPr lang="de-DE" altLang="en-US"/>
              <a:pPr/>
              <a:t>‹Nr.›</a:t>
            </a:fld>
            <a:endParaRPr lang="de-DE" altLang="en-US"/>
          </a:p>
        </p:txBody>
      </p:sp>
    </p:spTree>
    <p:extLst>
      <p:ext uri="{BB962C8B-B14F-4D97-AF65-F5344CB8AC3E}">
        <p14:creationId xmlns:p14="http://schemas.microsoft.com/office/powerpoint/2010/main" val="1777687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5" name="Date Placeholder 3"/>
          <p:cNvSpPr>
            <a:spLocks noGrp="1"/>
          </p:cNvSpPr>
          <p:nvPr>
            <p:ph type="dt" sz="half" idx="10"/>
          </p:nvPr>
        </p:nvSpPr>
        <p:spPr/>
        <p:txBody>
          <a:bodyPr/>
          <a:lstStyle>
            <a:lvl1pPr>
              <a:defRPr/>
            </a:lvl1pPr>
          </a:lstStyle>
          <a:p>
            <a:pPr>
              <a:defRPr/>
            </a:pPr>
            <a:fld id="{0408D200-5B3E-41A1-94F9-01B310CA1FE5}" type="datetime1">
              <a:rPr lang="de-DE"/>
              <a:pPr>
                <a:defRPr/>
              </a:pPr>
              <a:t>20.12.2016</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fld id="{F466E213-482A-4194-BB87-77DCA36ACAAE}" type="slidenum">
              <a:rPr lang="de-DE" altLang="en-US"/>
              <a:pPr/>
              <a:t>‹Nr.›</a:t>
            </a:fld>
            <a:endParaRPr lang="de-DE" altLang="en-US"/>
          </a:p>
        </p:txBody>
      </p:sp>
    </p:spTree>
    <p:extLst>
      <p:ext uri="{BB962C8B-B14F-4D97-AF65-F5344CB8AC3E}">
        <p14:creationId xmlns:p14="http://schemas.microsoft.com/office/powerpoint/2010/main" val="3351920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AT"/>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7" name="Date Placeholder 3"/>
          <p:cNvSpPr>
            <a:spLocks noGrp="1"/>
          </p:cNvSpPr>
          <p:nvPr>
            <p:ph type="dt" sz="half" idx="10"/>
          </p:nvPr>
        </p:nvSpPr>
        <p:spPr/>
        <p:txBody>
          <a:bodyPr/>
          <a:lstStyle>
            <a:lvl1pPr>
              <a:defRPr/>
            </a:lvl1pPr>
          </a:lstStyle>
          <a:p>
            <a:pPr>
              <a:defRPr/>
            </a:pPr>
            <a:fld id="{375C8884-257B-4845-9B24-DC48EF5659FC}" type="datetime1">
              <a:rPr lang="de-DE"/>
              <a:pPr>
                <a:defRPr/>
              </a:pPr>
              <a:t>20.12.2016</a:t>
            </a:fld>
            <a:endParaRPr lang="de-DE"/>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fld id="{E629C4CA-B725-4B70-BB5B-F3106F4EF5F0}" type="slidenum">
              <a:rPr lang="de-DE" altLang="en-US"/>
              <a:pPr/>
              <a:t>‹Nr.›</a:t>
            </a:fld>
            <a:endParaRPr lang="de-DE" altLang="en-US"/>
          </a:p>
        </p:txBody>
      </p:sp>
    </p:spTree>
    <p:extLst>
      <p:ext uri="{BB962C8B-B14F-4D97-AF65-F5344CB8AC3E}">
        <p14:creationId xmlns:p14="http://schemas.microsoft.com/office/powerpoint/2010/main" val="3905636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de-DE"/>
          </a:p>
        </p:txBody>
      </p:sp>
      <p:sp>
        <p:nvSpPr>
          <p:cNvPr id="3" name="Date Placeholder 3"/>
          <p:cNvSpPr>
            <a:spLocks noGrp="1"/>
          </p:cNvSpPr>
          <p:nvPr>
            <p:ph type="dt" sz="half" idx="10"/>
          </p:nvPr>
        </p:nvSpPr>
        <p:spPr/>
        <p:txBody>
          <a:bodyPr/>
          <a:lstStyle>
            <a:lvl1pPr>
              <a:defRPr/>
            </a:lvl1pPr>
          </a:lstStyle>
          <a:p>
            <a:pPr>
              <a:defRPr/>
            </a:pPr>
            <a:fld id="{817AB7A7-73DA-4238-A7D9-7308FBB7143D}" type="datetime1">
              <a:rPr lang="de-DE"/>
              <a:pPr>
                <a:defRPr/>
              </a:pPr>
              <a:t>20.12.2016</a:t>
            </a:fld>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fld id="{964F918F-35B0-4BED-BBC8-62F1F70AB794}" type="slidenum">
              <a:rPr lang="de-DE" altLang="en-US"/>
              <a:pPr/>
              <a:t>‹Nr.›</a:t>
            </a:fld>
            <a:endParaRPr lang="de-DE" altLang="en-US"/>
          </a:p>
        </p:txBody>
      </p:sp>
    </p:spTree>
    <p:extLst>
      <p:ext uri="{BB962C8B-B14F-4D97-AF65-F5344CB8AC3E}">
        <p14:creationId xmlns:p14="http://schemas.microsoft.com/office/powerpoint/2010/main" val="1545867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D31D21-63CF-48DE-911C-4454762B68A9}" type="datetime1">
              <a:rPr lang="de-DE"/>
              <a:pPr>
                <a:defRPr/>
              </a:pPr>
              <a:t>20.12.2016</a:t>
            </a:fld>
            <a:endParaRPr lang="de-DE"/>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fld id="{9589F2A5-416F-4003-A25D-B5CABAB329C6}" type="slidenum">
              <a:rPr lang="de-DE" altLang="en-US"/>
              <a:pPr/>
              <a:t>‹Nr.›</a:t>
            </a:fld>
            <a:endParaRPr lang="de-DE" altLang="en-US"/>
          </a:p>
        </p:txBody>
      </p:sp>
    </p:spTree>
    <p:extLst>
      <p:ext uri="{BB962C8B-B14F-4D97-AF65-F5344CB8AC3E}">
        <p14:creationId xmlns:p14="http://schemas.microsoft.com/office/powerpoint/2010/main" val="134215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AT"/>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Click to edit Master text styles</a:t>
            </a:r>
          </a:p>
        </p:txBody>
      </p:sp>
      <p:sp>
        <p:nvSpPr>
          <p:cNvPr id="4" name="Date Placeholder 3"/>
          <p:cNvSpPr>
            <a:spLocks noGrp="1"/>
          </p:cNvSpPr>
          <p:nvPr>
            <p:ph type="dt" sz="half" idx="10"/>
          </p:nvPr>
        </p:nvSpPr>
        <p:spPr/>
        <p:txBody>
          <a:bodyPr/>
          <a:lstStyle/>
          <a:p>
            <a:fld id="{CE803A40-A135-734A-B0D2-1243E03CE0F1}" type="datetimeFigureOut">
              <a:rPr lang="de-DE" smtClean="0"/>
              <a:pPr/>
              <a:t>20.12.2016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58DC61-52C3-F646-84DC-45E85CDDD53D}" type="slidenum">
              <a:rPr lang="de-DE" smtClean="0"/>
              <a:pPr/>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AT"/>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Click to edit Master text styles</a:t>
            </a:r>
          </a:p>
        </p:txBody>
      </p:sp>
      <p:sp>
        <p:nvSpPr>
          <p:cNvPr id="5" name="Date Placeholder 3"/>
          <p:cNvSpPr>
            <a:spLocks noGrp="1"/>
          </p:cNvSpPr>
          <p:nvPr>
            <p:ph type="dt" sz="half" idx="10"/>
          </p:nvPr>
        </p:nvSpPr>
        <p:spPr/>
        <p:txBody>
          <a:bodyPr/>
          <a:lstStyle>
            <a:lvl1pPr>
              <a:defRPr/>
            </a:lvl1pPr>
          </a:lstStyle>
          <a:p>
            <a:pPr>
              <a:defRPr/>
            </a:pPr>
            <a:fld id="{4A209ADE-6218-4A22-BAF3-73D11FA4186A}" type="datetime1">
              <a:rPr lang="de-DE"/>
              <a:pPr>
                <a:defRPr/>
              </a:pPr>
              <a:t>20.12.2016</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fld id="{58AC7F6D-6DA4-4E25-A134-A5721C8A2C39}" type="slidenum">
              <a:rPr lang="de-DE" altLang="en-US"/>
              <a:pPr/>
              <a:t>‹Nr.›</a:t>
            </a:fld>
            <a:endParaRPr lang="de-DE" altLang="en-US"/>
          </a:p>
        </p:txBody>
      </p:sp>
    </p:spTree>
    <p:extLst>
      <p:ext uri="{BB962C8B-B14F-4D97-AF65-F5344CB8AC3E}">
        <p14:creationId xmlns:p14="http://schemas.microsoft.com/office/powerpoint/2010/main" val="4102443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AT"/>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Click to edit Master text styles</a:t>
            </a:r>
          </a:p>
        </p:txBody>
      </p:sp>
      <p:sp>
        <p:nvSpPr>
          <p:cNvPr id="5" name="Date Placeholder 3"/>
          <p:cNvSpPr>
            <a:spLocks noGrp="1"/>
          </p:cNvSpPr>
          <p:nvPr>
            <p:ph type="dt" sz="half" idx="10"/>
          </p:nvPr>
        </p:nvSpPr>
        <p:spPr/>
        <p:txBody>
          <a:bodyPr/>
          <a:lstStyle>
            <a:lvl1pPr>
              <a:defRPr/>
            </a:lvl1pPr>
          </a:lstStyle>
          <a:p>
            <a:pPr>
              <a:defRPr/>
            </a:pPr>
            <a:fld id="{2C918904-A7D1-4BFA-B032-98F35800E867}" type="datetime1">
              <a:rPr lang="de-DE"/>
              <a:pPr>
                <a:defRPr/>
              </a:pPr>
              <a:t>20.12.2016</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fld id="{803AF559-C7EB-472F-8F63-FA90F26EF455}" type="slidenum">
              <a:rPr lang="de-DE" altLang="en-US"/>
              <a:pPr/>
              <a:t>‹Nr.›</a:t>
            </a:fld>
            <a:endParaRPr lang="de-DE" altLang="en-US"/>
          </a:p>
        </p:txBody>
      </p:sp>
    </p:spTree>
    <p:extLst>
      <p:ext uri="{BB962C8B-B14F-4D97-AF65-F5344CB8AC3E}">
        <p14:creationId xmlns:p14="http://schemas.microsoft.com/office/powerpoint/2010/main" val="422111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Date Placeholder 3"/>
          <p:cNvSpPr>
            <a:spLocks noGrp="1"/>
          </p:cNvSpPr>
          <p:nvPr>
            <p:ph type="dt" sz="half" idx="10"/>
          </p:nvPr>
        </p:nvSpPr>
        <p:spPr/>
        <p:txBody>
          <a:bodyPr/>
          <a:lstStyle>
            <a:lvl1pPr>
              <a:defRPr/>
            </a:lvl1pPr>
          </a:lstStyle>
          <a:p>
            <a:pPr>
              <a:defRPr/>
            </a:pPr>
            <a:fld id="{8DB2DD7D-977B-4F64-A2FE-199EA0C8ED06}" type="datetime1">
              <a:rPr lang="de-DE"/>
              <a:pPr>
                <a:defRPr/>
              </a:pPr>
              <a:t>20.12.2016</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fld id="{ECA5E6C0-D2D2-475F-97F4-7113207A7678}" type="slidenum">
              <a:rPr lang="de-DE" altLang="en-US"/>
              <a:pPr/>
              <a:t>‹Nr.›</a:t>
            </a:fld>
            <a:endParaRPr lang="de-DE" altLang="en-US"/>
          </a:p>
        </p:txBody>
      </p:sp>
    </p:spTree>
    <p:extLst>
      <p:ext uri="{BB962C8B-B14F-4D97-AF65-F5344CB8AC3E}">
        <p14:creationId xmlns:p14="http://schemas.microsoft.com/office/powerpoint/2010/main" val="3981279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AT"/>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Date Placeholder 3"/>
          <p:cNvSpPr>
            <a:spLocks noGrp="1"/>
          </p:cNvSpPr>
          <p:nvPr>
            <p:ph type="dt" sz="half" idx="10"/>
          </p:nvPr>
        </p:nvSpPr>
        <p:spPr/>
        <p:txBody>
          <a:bodyPr/>
          <a:lstStyle>
            <a:lvl1pPr>
              <a:defRPr/>
            </a:lvl1pPr>
          </a:lstStyle>
          <a:p>
            <a:pPr>
              <a:defRPr/>
            </a:pPr>
            <a:fld id="{F7B52DF3-9304-4044-8BC0-BB5559A1155A}" type="datetime1">
              <a:rPr lang="de-DE"/>
              <a:pPr>
                <a:defRPr/>
              </a:pPr>
              <a:t>20.12.2016</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fld id="{A16F2A7B-DA37-4822-ABD3-DB3DAC1D5686}" type="slidenum">
              <a:rPr lang="de-DE" altLang="en-US"/>
              <a:pPr/>
              <a:t>‹Nr.›</a:t>
            </a:fld>
            <a:endParaRPr lang="de-DE" altLang="en-US"/>
          </a:p>
        </p:txBody>
      </p:sp>
    </p:spTree>
    <p:extLst>
      <p:ext uri="{BB962C8B-B14F-4D97-AF65-F5344CB8AC3E}">
        <p14:creationId xmlns:p14="http://schemas.microsoft.com/office/powerpoint/2010/main" val="1108325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5" name="Date Placeholder 4"/>
          <p:cNvSpPr>
            <a:spLocks noGrp="1"/>
          </p:cNvSpPr>
          <p:nvPr>
            <p:ph type="dt" sz="half" idx="10"/>
          </p:nvPr>
        </p:nvSpPr>
        <p:spPr/>
        <p:txBody>
          <a:bodyPr/>
          <a:lstStyle/>
          <a:p>
            <a:fld id="{CE803A40-A135-734A-B0D2-1243E03CE0F1}" type="datetimeFigureOut">
              <a:rPr lang="de-DE" smtClean="0"/>
              <a:pPr/>
              <a:t>20.12.2016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58DC61-52C3-F646-84DC-45E85CDDD53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AT"/>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7" name="Date Placeholder 6"/>
          <p:cNvSpPr>
            <a:spLocks noGrp="1"/>
          </p:cNvSpPr>
          <p:nvPr>
            <p:ph type="dt" sz="half" idx="10"/>
          </p:nvPr>
        </p:nvSpPr>
        <p:spPr/>
        <p:txBody>
          <a:bodyPr/>
          <a:lstStyle/>
          <a:p>
            <a:fld id="{CE803A40-A135-734A-B0D2-1243E03CE0F1}" type="datetimeFigureOut">
              <a:rPr lang="de-DE" smtClean="0"/>
              <a:pPr/>
              <a:t>20.12.2016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C58DC61-52C3-F646-84DC-45E85CDDD53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de-DE"/>
          </a:p>
        </p:txBody>
      </p:sp>
      <p:sp>
        <p:nvSpPr>
          <p:cNvPr id="3" name="Date Placeholder 2"/>
          <p:cNvSpPr>
            <a:spLocks noGrp="1"/>
          </p:cNvSpPr>
          <p:nvPr>
            <p:ph type="dt" sz="half" idx="10"/>
          </p:nvPr>
        </p:nvSpPr>
        <p:spPr/>
        <p:txBody>
          <a:bodyPr/>
          <a:lstStyle/>
          <a:p>
            <a:fld id="{CE803A40-A135-734A-B0D2-1243E03CE0F1}" type="datetimeFigureOut">
              <a:rPr lang="de-DE" smtClean="0"/>
              <a:pPr/>
              <a:t>20.12.2016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C58DC61-52C3-F646-84DC-45E85CDDD53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03A40-A135-734A-B0D2-1243E03CE0F1}" type="datetimeFigureOut">
              <a:rPr lang="de-DE" smtClean="0"/>
              <a:pPr/>
              <a:t>20.12.2016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C58DC61-52C3-F646-84DC-45E85CDDD53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AT"/>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Click to edit Master text styles</a:t>
            </a:r>
          </a:p>
        </p:txBody>
      </p:sp>
      <p:sp>
        <p:nvSpPr>
          <p:cNvPr id="5" name="Date Placeholder 4"/>
          <p:cNvSpPr>
            <a:spLocks noGrp="1"/>
          </p:cNvSpPr>
          <p:nvPr>
            <p:ph type="dt" sz="half" idx="10"/>
          </p:nvPr>
        </p:nvSpPr>
        <p:spPr/>
        <p:txBody>
          <a:bodyPr/>
          <a:lstStyle/>
          <a:p>
            <a:fld id="{CE803A40-A135-734A-B0D2-1243E03CE0F1}" type="datetimeFigureOut">
              <a:rPr lang="de-DE" smtClean="0"/>
              <a:pPr/>
              <a:t>20.12.2016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58DC61-52C3-F646-84DC-45E85CDDD53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AT"/>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Click to edit Master text styles</a:t>
            </a:r>
          </a:p>
        </p:txBody>
      </p:sp>
      <p:sp>
        <p:nvSpPr>
          <p:cNvPr id="5" name="Date Placeholder 4"/>
          <p:cNvSpPr>
            <a:spLocks noGrp="1"/>
          </p:cNvSpPr>
          <p:nvPr>
            <p:ph type="dt" sz="half" idx="10"/>
          </p:nvPr>
        </p:nvSpPr>
        <p:spPr/>
        <p:txBody>
          <a:bodyPr/>
          <a:lstStyle/>
          <a:p>
            <a:fld id="{CE803A40-A135-734A-B0D2-1243E03CE0F1}" type="datetimeFigureOut">
              <a:rPr lang="de-DE" smtClean="0"/>
              <a:pPr/>
              <a:t>20.12.2016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58DC61-52C3-F646-84DC-45E85CDDD53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03A40-A135-734A-B0D2-1243E03CE0F1}" type="datetimeFigureOut">
              <a:rPr lang="de-DE" smtClean="0"/>
              <a:pPr/>
              <a:t>20.12.2016</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8DC61-52C3-F646-84DC-45E85CDDD53D}"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Click to edit Master text styles</a:t>
            </a:r>
          </a:p>
          <a:p>
            <a:pPr lvl="1"/>
            <a:r>
              <a:rPr lang="de-DE" altLang="en-US"/>
              <a:t>Second level</a:t>
            </a:r>
          </a:p>
          <a:p>
            <a:pPr lvl="2"/>
            <a:r>
              <a:rPr lang="de-DE" altLang="en-US"/>
              <a:t>Third level</a:t>
            </a:r>
          </a:p>
          <a:p>
            <a:pPr lvl="3"/>
            <a:r>
              <a:rPr lang="de-DE" altLang="en-US"/>
              <a:t>Fourth level</a:t>
            </a:r>
          </a:p>
          <a:p>
            <a:pPr lvl="4"/>
            <a:r>
              <a:rPr lang="de-DE"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panose="020B0604020202020204" pitchFamily="34" charset="0"/>
              </a:defRPr>
            </a:lvl1pPr>
          </a:lstStyle>
          <a:p>
            <a:pPr>
              <a:defRPr/>
            </a:pPr>
            <a:fld id="{CE803A40-A135-734A-B0D2-1243E03CE0F1}" type="datetimeFigureOut">
              <a:rPr lang="de-DE"/>
              <a:pPr>
                <a:defRPr/>
              </a:pPr>
              <a:t>20.12.2016</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anose="020B0604020202020204" pitchFamily="34" charset="0"/>
              </a:defRPr>
            </a:lvl1pPr>
          </a:lstStyle>
          <a:p>
            <a:pPr>
              <a:defRPr/>
            </a:pPr>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A33CD4AA-E460-4BB0-9031-3253A956818D}" type="slidenum">
              <a:rPr lang="de-DE" altLang="en-US"/>
              <a:pPr>
                <a:defRPr/>
              </a:pPr>
              <a:t>‹Nr.›</a:t>
            </a:fld>
            <a:endParaRPr lang="de-DE" altLang="en-US"/>
          </a:p>
        </p:txBody>
      </p:sp>
    </p:spTree>
    <p:extLst>
      <p:ext uri="{BB962C8B-B14F-4D97-AF65-F5344CB8AC3E}">
        <p14:creationId xmlns:p14="http://schemas.microsoft.com/office/powerpoint/2010/main" val="31589237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Click to edit Master text styles</a:t>
            </a:r>
          </a:p>
          <a:p>
            <a:pPr lvl="1"/>
            <a:r>
              <a:rPr lang="de-DE" altLang="en-US"/>
              <a:t>Second level</a:t>
            </a:r>
          </a:p>
          <a:p>
            <a:pPr lvl="2"/>
            <a:r>
              <a:rPr lang="de-DE" altLang="en-US"/>
              <a:t>Third level</a:t>
            </a:r>
          </a:p>
          <a:p>
            <a:pPr lvl="3"/>
            <a:r>
              <a:rPr lang="de-DE" altLang="en-US"/>
              <a:t>Fourth level</a:t>
            </a:r>
          </a:p>
          <a:p>
            <a:pPr lvl="4"/>
            <a:r>
              <a:rPr lang="de-DE"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mn-cs"/>
              </a:defRPr>
            </a:lvl1pPr>
          </a:lstStyle>
          <a:p>
            <a:pPr>
              <a:defRPr/>
            </a:pPr>
            <a:fld id="{3286B547-5A11-4DA3-9235-CBA73F23041E}" type="datetime1">
              <a:rPr lang="de-DE"/>
              <a:pPr>
                <a:defRPr/>
              </a:pPr>
              <a:t>20.12.2016</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88F63CF9-6638-42EB-8106-3409894D34F6}" type="slidenum">
              <a:rPr lang="de-DE" altLang="en-US"/>
              <a:pPr/>
              <a:t>‹Nr.›</a:t>
            </a:fld>
            <a:endParaRPr lang="de-DE" altLang="en-US"/>
          </a:p>
        </p:txBody>
      </p:sp>
    </p:spTree>
    <p:extLst>
      <p:ext uri="{BB962C8B-B14F-4D97-AF65-F5344CB8AC3E}">
        <p14:creationId xmlns:p14="http://schemas.microsoft.com/office/powerpoint/2010/main" val="23213561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mailto:danielthorniley@dt-gbc.com"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7.xml"/><Relationship Id="rId18" Type="http://schemas.openxmlformats.org/officeDocument/2006/relationships/slide" Target="slide41.xml"/><Relationship Id="rId26" Type="http://schemas.openxmlformats.org/officeDocument/2006/relationships/slide" Target="slide73.xml"/><Relationship Id="rId39" Type="http://schemas.openxmlformats.org/officeDocument/2006/relationships/slide" Target="slide125.xml"/><Relationship Id="rId3" Type="http://schemas.openxmlformats.org/officeDocument/2006/relationships/slide" Target="slide4.xml"/><Relationship Id="rId21" Type="http://schemas.openxmlformats.org/officeDocument/2006/relationships/slide" Target="slide53.xml"/><Relationship Id="rId34" Type="http://schemas.openxmlformats.org/officeDocument/2006/relationships/slide" Target="slide105.xml"/><Relationship Id="rId7" Type="http://schemas.openxmlformats.org/officeDocument/2006/relationships/slide" Target="slide11.xml"/><Relationship Id="rId12" Type="http://schemas.openxmlformats.org/officeDocument/2006/relationships/slide" Target="slide16.xml"/><Relationship Id="rId17" Type="http://schemas.openxmlformats.org/officeDocument/2006/relationships/slide" Target="slide36.xml"/><Relationship Id="rId25" Type="http://schemas.openxmlformats.org/officeDocument/2006/relationships/slide" Target="slide69.xml"/><Relationship Id="rId33" Type="http://schemas.openxmlformats.org/officeDocument/2006/relationships/slide" Target="slide101.xml"/><Relationship Id="rId38" Type="http://schemas.openxmlformats.org/officeDocument/2006/relationships/slide" Target="slide121.xml"/><Relationship Id="rId2" Type="http://schemas.openxmlformats.org/officeDocument/2006/relationships/slide" Target="slide3.xml"/><Relationship Id="rId16" Type="http://schemas.openxmlformats.org/officeDocument/2006/relationships/slide" Target="slide32.xml"/><Relationship Id="rId20" Type="http://schemas.openxmlformats.org/officeDocument/2006/relationships/slide" Target="slide49.xml"/><Relationship Id="rId29" Type="http://schemas.openxmlformats.org/officeDocument/2006/relationships/slide" Target="slide8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5.xml"/><Relationship Id="rId24" Type="http://schemas.openxmlformats.org/officeDocument/2006/relationships/slide" Target="slide65.xml"/><Relationship Id="rId32" Type="http://schemas.openxmlformats.org/officeDocument/2006/relationships/slide" Target="slide97.xml"/><Relationship Id="rId37" Type="http://schemas.openxmlformats.org/officeDocument/2006/relationships/slide" Target="slide117.xml"/><Relationship Id="rId40" Type="http://schemas.openxmlformats.org/officeDocument/2006/relationships/slide" Target="slide129.xml"/><Relationship Id="rId5" Type="http://schemas.openxmlformats.org/officeDocument/2006/relationships/slide" Target="slide9.xml"/><Relationship Id="rId15" Type="http://schemas.openxmlformats.org/officeDocument/2006/relationships/slide" Target="slide28.xml"/><Relationship Id="rId23" Type="http://schemas.openxmlformats.org/officeDocument/2006/relationships/slide" Target="slide61.xml"/><Relationship Id="rId28" Type="http://schemas.openxmlformats.org/officeDocument/2006/relationships/slide" Target="slide81.xml"/><Relationship Id="rId36" Type="http://schemas.openxmlformats.org/officeDocument/2006/relationships/slide" Target="slide113.xml"/><Relationship Id="rId10" Type="http://schemas.openxmlformats.org/officeDocument/2006/relationships/slide" Target="slide14.xml"/><Relationship Id="rId19" Type="http://schemas.openxmlformats.org/officeDocument/2006/relationships/slide" Target="slide45.xml"/><Relationship Id="rId31" Type="http://schemas.openxmlformats.org/officeDocument/2006/relationships/slide" Target="slide93.xml"/><Relationship Id="rId4" Type="http://schemas.openxmlformats.org/officeDocument/2006/relationships/slide" Target="slide8.xml"/><Relationship Id="rId9" Type="http://schemas.openxmlformats.org/officeDocument/2006/relationships/slide" Target="slide13.xml"/><Relationship Id="rId14" Type="http://schemas.openxmlformats.org/officeDocument/2006/relationships/slide" Target="slide24.xml"/><Relationship Id="rId22" Type="http://schemas.openxmlformats.org/officeDocument/2006/relationships/slide" Target="slide57.xml"/><Relationship Id="rId27" Type="http://schemas.openxmlformats.org/officeDocument/2006/relationships/slide" Target="slide77.xml"/><Relationship Id="rId30" Type="http://schemas.openxmlformats.org/officeDocument/2006/relationships/slide" Target="slide89.xml"/><Relationship Id="rId35" Type="http://schemas.openxmlformats.org/officeDocument/2006/relationships/slide" Target="slide109.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br>
              <a:rPr lang="de-DE" dirty="0"/>
            </a:br>
            <a:r>
              <a:rPr lang="en-GB" dirty="0"/>
              <a:t>Summary results of our bi-annual </a:t>
            </a:r>
            <a:br>
              <a:rPr lang="en-GB" dirty="0"/>
            </a:br>
            <a:r>
              <a:rPr lang="en-GB" b="1" dirty="0"/>
              <a:t>Central Eastern Europe</a:t>
            </a:r>
            <a:br>
              <a:rPr lang="en-GB" dirty="0"/>
            </a:br>
            <a:r>
              <a:rPr lang="en-GB" dirty="0"/>
              <a:t>business benchmarking survey</a:t>
            </a:r>
            <a:endParaRPr lang="de-DE" sz="3600" dirty="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de-DE" sz="2400" dirty="0"/>
          </a:p>
          <a:p>
            <a:pPr eaLnBrk="1" fontAlgn="auto" hangingPunct="1">
              <a:spcAft>
                <a:spcPts val="0"/>
              </a:spcAft>
              <a:buFont typeface="Arial"/>
              <a:buNone/>
              <a:defRPr/>
            </a:pPr>
            <a:endParaRPr lang="de-AT" altLang="en-US" sz="2400" dirty="0">
              <a:solidFill>
                <a:srgbClr val="898989"/>
              </a:solidFill>
            </a:endParaRPr>
          </a:p>
          <a:p>
            <a:pPr eaLnBrk="1" fontAlgn="auto" hangingPunct="1">
              <a:spcAft>
                <a:spcPts val="0"/>
              </a:spcAft>
              <a:buFont typeface="Arial"/>
              <a:buNone/>
              <a:defRPr/>
            </a:pPr>
            <a:r>
              <a:rPr lang="de-AT" altLang="en-US" sz="2400" dirty="0" err="1">
                <a:solidFill>
                  <a:srgbClr val="898989"/>
                </a:solidFill>
              </a:rPr>
              <a:t>December</a:t>
            </a:r>
            <a:r>
              <a:rPr lang="de-AT" altLang="en-US" sz="2400" dirty="0">
                <a:solidFill>
                  <a:srgbClr val="898989"/>
                </a:solidFill>
              </a:rPr>
              <a:t> 2016</a:t>
            </a:r>
            <a:endParaRPr lang="en-GB" altLang="en-US" sz="2400" dirty="0">
              <a:solidFill>
                <a:srgbClr val="898989"/>
              </a:solidFill>
            </a:endParaRPr>
          </a:p>
        </p:txBody>
      </p:sp>
    </p:spTree>
    <p:extLst>
      <p:ext uri="{BB962C8B-B14F-4D97-AF65-F5344CB8AC3E}">
        <p14:creationId xmlns:p14="http://schemas.microsoft.com/office/powerpoint/2010/main" val="300797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000" dirty="0"/>
              <a:t>Cutting headcount?</a:t>
            </a:r>
            <a:br>
              <a:rPr lang="hr-HR" sz="2000" dirty="0"/>
            </a:br>
            <a:r>
              <a:rPr lang="da-DK" sz="2000" dirty="0"/>
              <a:t>December 2016</a:t>
            </a:r>
            <a:endParaRPr lang="en-GB" sz="2000"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3966" y="1600200"/>
            <a:ext cx="579606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279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Macedonia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768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2372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Poland</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Poland</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522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Poland</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542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3750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Poland</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778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7439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Romania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Romania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532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Romania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552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9653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Romania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788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0685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Russia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9876"/>
            <a:ext cx="8229600" cy="1143000"/>
          </a:xfrm>
        </p:spPr>
        <p:txBody>
          <a:bodyPr>
            <a:normAutofit/>
          </a:bodyPr>
          <a:lstStyle/>
          <a:p>
            <a:r>
              <a:rPr lang="de-AT" sz="2000" dirty="0"/>
              <a:t>Cutting sales or marketing costs?</a:t>
            </a:r>
            <a:br>
              <a:rPr lang="hr-HR" sz="2000" dirty="0"/>
            </a:br>
            <a:r>
              <a:rPr lang="da-DK" sz="2000" dirty="0"/>
              <a:t>December 2016</a:t>
            </a:r>
            <a:endParaRPr lang="en-GB" sz="2000" dirty="0"/>
          </a:p>
        </p:txBody>
      </p:sp>
      <p:pic>
        <p:nvPicPr>
          <p:cNvPr id="4103"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4384" y="1600200"/>
            <a:ext cx="547523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64423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Russia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542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Russia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563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8193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Russia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798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3716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Serbia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Serbia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552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Serbia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573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3943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Serbia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808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0214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Slovakia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5479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Slovakia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563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0962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Slovakia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583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68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ltLang="en-US" sz="2000" dirty="0"/>
              <a:t>Difficulties with receivables</a:t>
            </a:r>
            <a:br>
              <a:rPr lang="hr-HR" altLang="en-US" sz="2000" dirty="0"/>
            </a:br>
            <a:r>
              <a:rPr lang="da-DK" sz="2000" dirty="0"/>
              <a:t>December 2016</a:t>
            </a:r>
            <a:endParaRPr lang="en-GB"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94656"/>
            <a:ext cx="504056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8798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Slovakia</a:t>
            </a:r>
            <a:br>
              <a:rPr lang="en-GB" sz="2000" dirty="0">
                <a:solidFill>
                  <a:prstClr val="black"/>
                </a:solidFill>
              </a:rPr>
            </a:br>
            <a:r>
              <a:rPr lang="en-GB" sz="2000" dirty="0">
                <a:solidFill>
                  <a:prstClr val="black"/>
                </a:solidFill>
              </a:rPr>
              <a:t>Latest forecasts: revenue and profit results by sector, 20</a:t>
            </a:r>
            <a:r>
              <a:rPr lang="hr-HR" sz="2000" dirty="0">
                <a:solidFill>
                  <a:prstClr val="black"/>
                </a:solidFill>
              </a:rPr>
              <a:t>17</a:t>
            </a:r>
            <a:br>
              <a:rPr lang="en-GB" sz="2000" dirty="0">
                <a:solidFill>
                  <a:prstClr val="black"/>
                </a:solidFill>
              </a:rPr>
            </a:br>
            <a:r>
              <a:rPr lang="en-GB" sz="2000" dirty="0">
                <a:solidFill>
                  <a:prstClr val="black"/>
                </a:solidFill>
              </a:rPr>
              <a:t>From our December 2016 survey</a:t>
            </a:r>
            <a:endParaRPr lang="en-GB" dirty="0"/>
          </a:p>
        </p:txBody>
      </p:sp>
      <p:pic>
        <p:nvPicPr>
          <p:cNvPr id="819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4386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Slovenia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5479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Slovenia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573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0962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Slovenia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593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0146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Slovenia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829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0776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Turkey</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36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5479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Turkey</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583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09625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Turkey</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604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1831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Turkey</a:t>
            </a:r>
            <a:br>
              <a:rPr lang="en-GB" sz="2000" dirty="0">
                <a:solidFill>
                  <a:prstClr val="black"/>
                </a:solidFill>
              </a:rPr>
            </a:br>
            <a:r>
              <a:rPr lang="en-GB" sz="2000" dirty="0">
                <a:solidFill>
                  <a:prstClr val="black"/>
                </a:solidFill>
              </a:rPr>
              <a:t>Latest forecasts: revenue and profit results by sector, 20</a:t>
            </a:r>
            <a:r>
              <a:rPr lang="hr-HR" sz="2000" dirty="0">
                <a:solidFill>
                  <a:prstClr val="black"/>
                </a:solidFill>
              </a:rPr>
              <a:t>17</a:t>
            </a:r>
            <a:br>
              <a:rPr lang="en-GB" sz="2000" dirty="0">
                <a:solidFill>
                  <a:prstClr val="black"/>
                </a:solidFill>
              </a:rPr>
            </a:br>
            <a:r>
              <a:rPr lang="en-GB" sz="2000" dirty="0">
                <a:solidFill>
                  <a:prstClr val="black"/>
                </a:solidFill>
              </a:rPr>
              <a:t>From our December 2016 survey</a:t>
            </a:r>
            <a:endParaRPr lang="en-GB" dirty="0"/>
          </a:p>
        </p:txBody>
      </p:sp>
      <p:pic>
        <p:nvPicPr>
          <p:cNvPr id="839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8012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Ukraine</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378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54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ltLang="en-US" sz="2000" dirty="0"/>
              <a:t>Have you seen </a:t>
            </a:r>
            <a:r>
              <a:rPr lang="hr-HR" altLang="en-US" sz="2000" dirty="0"/>
              <a:t>higher</a:t>
            </a:r>
            <a:r>
              <a:rPr lang="en-US" altLang="en-US" sz="2000" dirty="0"/>
              <a:t> staff turnover?</a:t>
            </a:r>
            <a:br>
              <a:rPr lang="hr-HR" altLang="en-US" sz="2000" dirty="0"/>
            </a:br>
            <a:r>
              <a:rPr lang="da-DK" sz="2000" dirty="0"/>
              <a:t>December 2016</a:t>
            </a:r>
            <a:endParaRPr lang="en-GB"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685454"/>
            <a:ext cx="4392488" cy="43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1707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Ukraine</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593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0962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Ukraine</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614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1201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Ukraine</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849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4613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de-AT" altLang="en-US" sz="3200">
                <a:ea typeface="ＭＳ Ｐゴシック" panose="020B0600070205080204" pitchFamily="34" charset="-128"/>
              </a:rPr>
              <a:t>Disclaimer, copyright, sources</a:t>
            </a:r>
          </a:p>
        </p:txBody>
      </p:sp>
      <p:sp>
        <p:nvSpPr>
          <p:cNvPr id="53251" name="Text Box 2"/>
          <p:cNvSpPr>
            <a:spLocks noGrp="1" noChangeArrowheads="1"/>
          </p:cNvSpPr>
          <p:nvPr>
            <p:ph idx="1"/>
          </p:nvPr>
        </p:nvSpPr>
        <p:spPr>
          <a:xfrm>
            <a:off x="684213" y="1600200"/>
            <a:ext cx="8002587" cy="4525963"/>
          </a:xfrm>
        </p:spPr>
        <p:txBody>
          <a:bodyPr/>
          <a:lstStyle/>
          <a:p>
            <a:pPr marL="0" indent="0" eaLnBrk="1" hangingPunct="1">
              <a:lnSpc>
                <a:spcPct val="80000"/>
              </a:lnSpc>
              <a:buFont typeface="Arial" panose="020B0604020202020204" pitchFamily="34" charset="0"/>
              <a:buNone/>
            </a:pPr>
            <a:endParaRPr lang="en-GB" altLang="en-US" sz="1100" b="1" dirty="0">
              <a:ea typeface="ＭＳ Ｐゴシック" panose="020B0600070205080204" pitchFamily="34" charset="-128"/>
            </a:endParaRPr>
          </a:p>
          <a:p>
            <a:pPr marL="0" indent="0" eaLnBrk="1" hangingPunct="1">
              <a:lnSpc>
                <a:spcPct val="80000"/>
              </a:lnSpc>
              <a:buFont typeface="Arial" panose="020B0604020202020204" pitchFamily="34" charset="0"/>
              <a:buNone/>
            </a:pPr>
            <a:endParaRPr lang="en-GB" altLang="en-US" sz="1100" b="1" dirty="0">
              <a:ea typeface="ＭＳ Ｐゴシック" panose="020B0600070205080204" pitchFamily="34" charset="-128"/>
            </a:endParaRPr>
          </a:p>
          <a:p>
            <a:pPr marL="0" indent="0" eaLnBrk="1" hangingPunct="1">
              <a:lnSpc>
                <a:spcPct val="80000"/>
              </a:lnSpc>
              <a:buFont typeface="Arial" panose="020B0604020202020204" pitchFamily="34" charset="0"/>
              <a:buNone/>
            </a:pPr>
            <a:endParaRPr lang="en-GB" altLang="en-US" sz="1100" b="1" dirty="0">
              <a:ea typeface="ＭＳ Ｐゴシック" panose="020B0600070205080204" pitchFamily="34" charset="-128"/>
            </a:endParaRPr>
          </a:p>
          <a:p>
            <a:pPr marL="0" indent="0" eaLnBrk="1" hangingPunct="1">
              <a:lnSpc>
                <a:spcPct val="80000"/>
              </a:lnSpc>
              <a:buFont typeface="Arial" panose="020B0604020202020204" pitchFamily="34" charset="0"/>
              <a:buNone/>
            </a:pPr>
            <a:endParaRPr lang="en-GB" altLang="en-US" sz="1100" b="1" dirty="0">
              <a:ea typeface="ＭＳ Ｐゴシック" panose="020B0600070205080204" pitchFamily="34" charset="-128"/>
            </a:endParaRPr>
          </a:p>
          <a:p>
            <a:pPr marL="0" indent="0" eaLnBrk="1" hangingPunct="1">
              <a:lnSpc>
                <a:spcPct val="80000"/>
              </a:lnSpc>
              <a:buFont typeface="Arial" panose="020B0604020202020204" pitchFamily="34" charset="0"/>
              <a:buNone/>
            </a:pPr>
            <a:r>
              <a:rPr lang="en-GB" altLang="en-US" sz="1100" b="1" dirty="0">
                <a:ea typeface="ＭＳ Ｐゴシック" panose="020B0600070205080204" pitchFamily="34" charset="-128"/>
              </a:rPr>
              <a:t>© 2016 CEEMEA Business Group</a:t>
            </a:r>
          </a:p>
          <a:p>
            <a:pPr marL="0" indent="0" eaLnBrk="1" hangingPunct="1">
              <a:lnSpc>
                <a:spcPct val="80000"/>
              </a:lnSpc>
              <a:buFont typeface="Arial" panose="020B0604020202020204" pitchFamily="34" charset="0"/>
              <a:buNone/>
            </a:pPr>
            <a:endParaRPr lang="de-DE" altLang="en-US" sz="1100" dirty="0">
              <a:ea typeface="ＭＳ Ｐゴシック" panose="020B0600070205080204" pitchFamily="34" charset="-128"/>
            </a:endParaRPr>
          </a:p>
          <a:p>
            <a:pPr marL="0" indent="0" algn="just" eaLnBrk="1" hangingPunct="1">
              <a:lnSpc>
                <a:spcPct val="80000"/>
              </a:lnSpc>
              <a:buFont typeface="Arial" panose="020B0604020202020204" pitchFamily="34" charset="0"/>
              <a:buNone/>
            </a:pPr>
            <a:r>
              <a:rPr lang="en-GB" altLang="en-US" sz="1100" dirty="0">
                <a:ea typeface="ＭＳ Ｐゴシック" panose="020B0600070205080204" pitchFamily="34" charset="-128"/>
              </a:rPr>
              <a:t>CEEMEA Business Group currently works with senior leaders of over 430 large multinational companies operating in the Central Eastern Europe, Middle East and Africa regions, helping them understand economic and business outlooks globally, regionally and at country levels. Regional and global executives also receive regular advice and updates on best practices for expansion and success in emerging markets. Executive members of the CEEMEA Business Group can also attend regular peer group meetings held throughout Europe and in Dubai. </a:t>
            </a:r>
            <a:endParaRPr lang="de-DE" altLang="en-US" sz="1100" dirty="0">
              <a:ea typeface="ＭＳ Ｐゴシック" panose="020B0600070205080204" pitchFamily="34" charset="-128"/>
            </a:endParaRPr>
          </a:p>
          <a:p>
            <a:pPr marL="0" indent="0" eaLnBrk="1" hangingPunct="1">
              <a:lnSpc>
                <a:spcPct val="80000"/>
              </a:lnSpc>
              <a:buFont typeface="Arial" panose="020B0604020202020204" pitchFamily="34" charset="0"/>
              <a:buNone/>
            </a:pPr>
            <a:r>
              <a:rPr lang="en-US" altLang="en-US" sz="1100" dirty="0">
                <a:ea typeface="ＭＳ Ｐゴシック" panose="020B0600070205080204" pitchFamily="34" charset="-128"/>
              </a:rPr>
              <a:t> </a:t>
            </a:r>
          </a:p>
          <a:p>
            <a:pPr marL="0" indent="0" eaLnBrk="1" hangingPunct="1">
              <a:lnSpc>
                <a:spcPct val="80000"/>
              </a:lnSpc>
              <a:buFont typeface="Arial" panose="020B0604020202020204" pitchFamily="34" charset="0"/>
              <a:buNone/>
            </a:pPr>
            <a:r>
              <a:rPr lang="de-AT" altLang="en-US" sz="1100" dirty="0">
                <a:ea typeface="ＭＳ Ｐゴシック" panose="020B0600070205080204" pitchFamily="34" charset="-128"/>
              </a:rPr>
              <a:t>Source: DT-Global Business Consulting GmbH </a:t>
            </a:r>
            <a:r>
              <a:rPr lang="de-AT" altLang="en-US" sz="1100" dirty="0" err="1">
                <a:ea typeface="ＭＳ Ｐゴシック" panose="020B0600070205080204" pitchFamily="34" charset="-128"/>
              </a:rPr>
              <a:t>and</a:t>
            </a:r>
            <a:r>
              <a:rPr lang="de-AT" altLang="en-US" sz="1100" dirty="0">
                <a:ea typeface="ＭＳ Ｐゴシック" panose="020B0600070205080204" pitchFamily="34" charset="-128"/>
              </a:rPr>
              <a:t> CEEMEA Business Group </a:t>
            </a:r>
            <a:r>
              <a:rPr lang="de-AT" altLang="en-US" sz="1100" dirty="0" err="1">
                <a:ea typeface="ＭＳ Ｐゴシック" panose="020B0600070205080204" pitchFamily="34" charset="-128"/>
              </a:rPr>
              <a:t>research</a:t>
            </a:r>
            <a:endParaRPr lang="de-AT" altLang="en-US" sz="1100" dirty="0">
              <a:ea typeface="ＭＳ Ｐゴシック" panose="020B0600070205080204" pitchFamily="34" charset="-128"/>
            </a:endParaRPr>
          </a:p>
          <a:p>
            <a:pPr marL="0" indent="0" eaLnBrk="1" hangingPunct="1">
              <a:lnSpc>
                <a:spcPct val="80000"/>
              </a:lnSpc>
              <a:buFont typeface="Arial" panose="020B0604020202020204" pitchFamily="34" charset="0"/>
              <a:buNone/>
            </a:pPr>
            <a:r>
              <a:rPr lang="de-AT" altLang="en-US" sz="1100" dirty="0">
                <a:ea typeface="ＭＳ Ｐゴシック" panose="020B0600070205080204" pitchFamily="34" charset="-128"/>
              </a:rPr>
              <a:t>Basic </a:t>
            </a:r>
            <a:r>
              <a:rPr lang="de-AT" altLang="en-US" sz="1100" dirty="0" err="1">
                <a:ea typeface="ＭＳ Ｐゴシック" panose="020B0600070205080204" pitchFamily="34" charset="-128"/>
              </a:rPr>
              <a:t>data</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sources</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come</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from</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central</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banks</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own</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intelligence</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network</a:t>
            </a:r>
            <a:r>
              <a:rPr lang="de-AT" altLang="en-US" sz="1100" dirty="0">
                <a:ea typeface="ＭＳ Ｐゴシック" panose="020B0600070205080204" pitchFamily="34" charset="-128"/>
              </a:rPr>
              <a:t>, CEEMEA Business Group </a:t>
            </a:r>
            <a:r>
              <a:rPr lang="de-AT" altLang="en-US" sz="1100" dirty="0" err="1">
                <a:ea typeface="ＭＳ Ｐゴシック" panose="020B0600070205080204" pitchFamily="34" charset="-128"/>
              </a:rPr>
              <a:t>corporate</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survey</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governments</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and</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other</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public</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sources</a:t>
            </a:r>
            <a:r>
              <a:rPr lang="de-AT" altLang="en-US" sz="1100" dirty="0">
                <a:ea typeface="ＭＳ Ｐゴシック" panose="020B0600070205080204" pitchFamily="34" charset="-128"/>
              </a:rPr>
              <a:t>. Interpretation, </a:t>
            </a:r>
            <a:r>
              <a:rPr lang="de-AT" altLang="en-US" sz="1100" dirty="0" err="1">
                <a:ea typeface="ＭＳ Ｐゴシック" panose="020B0600070205080204" pitchFamily="34" charset="-128"/>
              </a:rPr>
              <a:t>views</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forecasts</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business</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quotes</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and</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business</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outlooks</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by</a:t>
            </a:r>
            <a:r>
              <a:rPr lang="de-AT" altLang="en-US" sz="1100" dirty="0">
                <a:ea typeface="ＭＳ Ｐゴシック" panose="020B0600070205080204" pitchFamily="34" charset="-128"/>
              </a:rPr>
              <a:t> DT-Global Business Consulting GmbH </a:t>
            </a:r>
            <a:r>
              <a:rPr lang="de-AT" altLang="en-US" sz="1100" dirty="0" err="1">
                <a:ea typeface="ＭＳ Ｐゴシック" panose="020B0600070205080204" pitchFamily="34" charset="-128"/>
              </a:rPr>
              <a:t>and</a:t>
            </a:r>
            <a:r>
              <a:rPr lang="de-AT" altLang="en-US" sz="1100" dirty="0">
                <a:ea typeface="ＭＳ Ｐゴシック" panose="020B0600070205080204" pitchFamily="34" charset="-128"/>
              </a:rPr>
              <a:t> CEEMEA Business Group. </a:t>
            </a:r>
          </a:p>
          <a:p>
            <a:pPr marL="0" indent="0" eaLnBrk="1" hangingPunct="1">
              <a:lnSpc>
                <a:spcPct val="80000"/>
              </a:lnSpc>
              <a:buFont typeface="Arial" panose="020B0604020202020204" pitchFamily="34" charset="0"/>
              <a:buNone/>
            </a:pPr>
            <a:endParaRPr lang="de-DE" altLang="en-US" sz="1100" dirty="0">
              <a:ea typeface="ＭＳ Ｐゴシック" panose="020B0600070205080204" pitchFamily="34" charset="-128"/>
            </a:endParaRPr>
          </a:p>
          <a:p>
            <a:pPr marL="0" indent="0" eaLnBrk="1" hangingPunct="1">
              <a:lnSpc>
                <a:spcPct val="80000"/>
              </a:lnSpc>
              <a:buFont typeface="Arial" panose="020B0604020202020204" pitchFamily="34" charset="0"/>
              <a:buNone/>
            </a:pPr>
            <a:r>
              <a:rPr lang="en-GB" altLang="en-US" sz="1100" dirty="0">
                <a:ea typeface="ＭＳ Ｐゴシック" panose="020B0600070205080204" pitchFamily="34" charset="-128"/>
              </a:rPr>
              <a:t>This material is provided for information purposes only. It is not a recommendation or advice of any investment or commercial activity whatsoever. The CEEMEA Business Group accepts no liability for any commercial losses incurred by any party acting on information in these materials.</a:t>
            </a:r>
            <a:r>
              <a:rPr lang="en-US" altLang="en-US" sz="1100" dirty="0">
                <a:ea typeface="ＭＳ Ｐゴシック" panose="020B0600070205080204" pitchFamily="34" charset="-128"/>
              </a:rPr>
              <a:t> </a:t>
            </a:r>
          </a:p>
          <a:p>
            <a:pPr marL="0" indent="0" eaLnBrk="1" hangingPunct="1">
              <a:lnSpc>
                <a:spcPct val="80000"/>
              </a:lnSpc>
              <a:buFont typeface="Arial" panose="020B0604020202020204" pitchFamily="34" charset="0"/>
              <a:buNone/>
            </a:pPr>
            <a:br>
              <a:rPr lang="de-AT" altLang="en-US" sz="1100" dirty="0">
                <a:ea typeface="ＭＳ Ｐゴシック" panose="020B0600070205080204" pitchFamily="34" charset="-128"/>
              </a:rPr>
            </a:br>
            <a:r>
              <a:rPr lang="de-AT" altLang="en-US" sz="1100" dirty="0" err="1">
                <a:ea typeface="ＭＳ Ｐゴシック" panose="020B0600070205080204" pitchFamily="34" charset="-128"/>
              </a:rPr>
              <a:t>Contact</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Dr</a:t>
            </a:r>
            <a:r>
              <a:rPr lang="de-AT" altLang="en-US" sz="1100" dirty="0">
                <a:ea typeface="ＭＳ Ｐゴシック" panose="020B0600070205080204" pitchFamily="34" charset="-128"/>
              </a:rPr>
              <a:t> Daniel </a:t>
            </a:r>
            <a:r>
              <a:rPr lang="de-AT" altLang="en-US" sz="1100" dirty="0" err="1">
                <a:ea typeface="ＭＳ Ｐゴシック" panose="020B0600070205080204" pitchFamily="34" charset="-128"/>
              </a:rPr>
              <a:t>Thorniley</a:t>
            </a:r>
            <a:r>
              <a:rPr lang="de-AT" altLang="en-US" sz="1100" dirty="0">
                <a:ea typeface="ＭＳ Ｐゴシック" panose="020B0600070205080204" pitchFamily="34" charset="-128"/>
              </a:rPr>
              <a:t>, </a:t>
            </a:r>
            <a:r>
              <a:rPr lang="de-AT" altLang="en-US" sz="1100" dirty="0" err="1">
                <a:ea typeface="ＭＳ Ｐゴシック" panose="020B0600070205080204" pitchFamily="34" charset="-128"/>
              </a:rPr>
              <a:t>President</a:t>
            </a:r>
            <a:r>
              <a:rPr lang="de-AT" altLang="en-US" sz="1100" dirty="0">
                <a:ea typeface="ＭＳ Ｐゴシック" panose="020B0600070205080204" pitchFamily="34" charset="-128"/>
              </a:rPr>
              <a:t>, DT-Global Business Consulting GmbH</a:t>
            </a:r>
          </a:p>
          <a:p>
            <a:pPr marL="0" indent="0" eaLnBrk="1" hangingPunct="1">
              <a:lnSpc>
                <a:spcPct val="60000"/>
              </a:lnSpc>
              <a:buFont typeface="Arial" panose="020B0604020202020204" pitchFamily="34" charset="0"/>
              <a:buNone/>
            </a:pPr>
            <a:r>
              <a:rPr lang="de-AT" altLang="en-US" sz="1100" dirty="0">
                <a:ea typeface="ＭＳ Ｐゴシック" panose="020B0600070205080204" pitchFamily="34" charset="-128"/>
              </a:rPr>
              <a:t>M: +43 676 534 685 / E: </a:t>
            </a:r>
            <a:r>
              <a:rPr lang="de-AT" altLang="en-US" sz="1100" dirty="0">
                <a:ea typeface="ＭＳ Ｐゴシック" panose="020B0600070205080204" pitchFamily="34" charset="-128"/>
                <a:hlinkClick r:id="rId2"/>
              </a:rPr>
              <a:t>danielthorniley@dt-gbc.com</a:t>
            </a:r>
            <a:r>
              <a:rPr lang="de-AT" altLang="en-US" sz="1100" dirty="0">
                <a:ea typeface="ＭＳ Ｐゴシック" panose="020B0600070205080204" pitchFamily="34" charset="-128"/>
              </a:rPr>
              <a:t> </a:t>
            </a:r>
            <a:endParaRPr lang="en-US" altLang="en-US" sz="1100" u="sng" dirty="0">
              <a:ea typeface="ＭＳ Ｐゴシック" panose="020B0600070205080204" pitchFamily="34" charset="-128"/>
            </a:endParaRPr>
          </a:p>
          <a:p>
            <a:pPr marL="0" indent="0" eaLnBrk="1" hangingPunct="1">
              <a:lnSpc>
                <a:spcPct val="80000"/>
              </a:lnSpc>
              <a:buFont typeface="Arial" panose="020B0604020202020204" pitchFamily="34" charset="0"/>
              <a:buNone/>
            </a:pPr>
            <a:r>
              <a:rPr lang="en-GB" altLang="en-US" sz="1100" dirty="0">
                <a:ea typeface="ＭＳ Ｐゴシック" panose="020B0600070205080204" pitchFamily="34" charset="-128"/>
              </a:rPr>
              <a:t> </a:t>
            </a:r>
            <a:endParaRPr lang="de-DE" altLang="en-US" sz="1300" dirty="0">
              <a:ea typeface="ＭＳ Ｐゴシック" panose="020B0600070205080204" pitchFamily="34" charset="-128"/>
            </a:endParaRPr>
          </a:p>
        </p:txBody>
      </p:sp>
    </p:spTree>
    <p:extLst>
      <p:ext uri="{BB962C8B-B14F-4D97-AF65-F5344CB8AC3E}">
        <p14:creationId xmlns:p14="http://schemas.microsoft.com/office/powerpoint/2010/main" val="1793824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ltLang="en-US" sz="2000" dirty="0"/>
              <a:t>Downtrading?</a:t>
            </a:r>
            <a:br>
              <a:rPr lang="hr-HR" altLang="en-US" sz="2000" dirty="0"/>
            </a:br>
            <a:r>
              <a:rPr lang="da-DK" sz="2000" dirty="0"/>
              <a:t>December 2016</a:t>
            </a:r>
            <a:endParaRPr lang="en-GB"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28800"/>
            <a:ext cx="4968551" cy="456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200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ltLang="en-US" sz="2000" dirty="0"/>
              <a:t>Route-to-market</a:t>
            </a:r>
            <a:br>
              <a:rPr lang="hr-HR" altLang="en-US" sz="2000" dirty="0"/>
            </a:br>
            <a:r>
              <a:rPr lang="da-DK" sz="2000" dirty="0"/>
              <a:t>December 2016</a:t>
            </a:r>
            <a:endParaRPr lang="en-GB"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588" y="1703858"/>
            <a:ext cx="4060825"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27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hr-HR" altLang="en-US" sz="2000" dirty="0"/>
              <a:t>Do you expect to meet your original CEE budget in 2016?</a:t>
            </a:r>
            <a:br>
              <a:rPr lang="hr-HR" altLang="en-US" sz="2000" dirty="0"/>
            </a:br>
            <a:r>
              <a:rPr lang="hr-HR" altLang="en-US" sz="2000" dirty="0"/>
              <a:t>December 2016 survey</a:t>
            </a:r>
            <a:endParaRPr lang="en-GB"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074863"/>
            <a:ext cx="8784977" cy="279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53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hr-HR" sz="2000" dirty="0"/>
              <a:t>Other issues</a:t>
            </a:r>
            <a:br>
              <a:rPr lang="hr-HR" sz="2000" dirty="0"/>
            </a:br>
            <a:r>
              <a:rPr lang="hr-HR" sz="2000" dirty="0"/>
              <a:t>December 2016 survey</a:t>
            </a:r>
            <a:endParaRPr lang="en-GB" sz="20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705" y="2396966"/>
            <a:ext cx="4584589" cy="293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296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hr-HR" sz="2000" dirty="0"/>
              <a:t>Other issues</a:t>
            </a:r>
            <a:br>
              <a:rPr lang="hr-HR" sz="2000" dirty="0"/>
            </a:br>
            <a:r>
              <a:rPr lang="hr-HR" sz="2000" dirty="0"/>
              <a:t>December 2016 survey</a:t>
            </a:r>
            <a:endParaRPr lang="en-GB" sz="200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705" y="2485366"/>
            <a:ext cx="4584589"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32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hr-HR" sz="2000" dirty="0"/>
              <a:t>Other issues</a:t>
            </a:r>
            <a:br>
              <a:rPr lang="hr-HR" sz="2000" dirty="0"/>
            </a:br>
            <a:r>
              <a:rPr lang="hr-HR" sz="2000" dirty="0"/>
              <a:t>December 2016 survey</a:t>
            </a:r>
            <a:endParaRPr lang="en-GB" sz="200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705" y="2485366"/>
            <a:ext cx="4584589"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95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000" dirty="0"/>
              <a:t>Content</a:t>
            </a:r>
            <a:endParaRPr lang="en-GB" sz="2000" dirty="0"/>
          </a:p>
        </p:txBody>
      </p:sp>
      <p:sp>
        <p:nvSpPr>
          <p:cNvPr id="3" name="Inhaltsplatzhalter 2"/>
          <p:cNvSpPr>
            <a:spLocks noGrp="1"/>
          </p:cNvSpPr>
          <p:nvPr>
            <p:ph idx="1"/>
          </p:nvPr>
        </p:nvSpPr>
        <p:spPr>
          <a:xfrm>
            <a:off x="806896" y="1600200"/>
            <a:ext cx="8229600" cy="4525963"/>
          </a:xfrm>
        </p:spPr>
        <p:txBody>
          <a:bodyPr numCol="3">
            <a:noAutofit/>
          </a:bodyPr>
          <a:lstStyle/>
          <a:p>
            <a:pPr marL="0" indent="0">
              <a:buNone/>
            </a:pPr>
            <a:r>
              <a:rPr lang="en-GB" sz="1600" dirty="0">
                <a:solidFill>
                  <a:schemeClr val="tx2"/>
                </a:solidFill>
                <a:hlinkClick r:id="rId2" action="ppaction://hlinksldjump"/>
              </a:rPr>
              <a:t>Respondents</a:t>
            </a:r>
            <a:endParaRPr lang="en-GB" sz="1600" dirty="0">
              <a:solidFill>
                <a:schemeClr val="tx2"/>
              </a:solidFill>
            </a:endParaRPr>
          </a:p>
          <a:p>
            <a:pPr marL="0" indent="0">
              <a:buNone/>
            </a:pPr>
            <a:r>
              <a:rPr lang="en-GB" sz="1600" dirty="0">
                <a:solidFill>
                  <a:schemeClr val="tx2"/>
                </a:solidFill>
                <a:hlinkClick r:id="rId3" action="ppaction://hlinksldjump"/>
              </a:rPr>
              <a:t>Country ranking</a:t>
            </a:r>
            <a:endParaRPr lang="en-GB" sz="1600" dirty="0">
              <a:solidFill>
                <a:schemeClr val="tx2"/>
              </a:solidFill>
            </a:endParaRPr>
          </a:p>
          <a:p>
            <a:pPr marL="0" indent="0">
              <a:buNone/>
            </a:pPr>
            <a:r>
              <a:rPr lang="en-GB" sz="1600" dirty="0">
                <a:solidFill>
                  <a:schemeClr val="tx2"/>
                </a:solidFill>
                <a:hlinkClick r:id="rId4" action="ppaction://hlinksldjump"/>
              </a:rPr>
              <a:t>Priority markets</a:t>
            </a:r>
            <a:endParaRPr lang="en-GB" sz="1600" dirty="0">
              <a:solidFill>
                <a:schemeClr val="tx2"/>
              </a:solidFill>
            </a:endParaRPr>
          </a:p>
          <a:p>
            <a:pPr marL="0" indent="0">
              <a:buNone/>
            </a:pPr>
            <a:r>
              <a:rPr lang="en-GB" sz="1600" dirty="0">
                <a:solidFill>
                  <a:schemeClr val="tx2"/>
                </a:solidFill>
                <a:hlinkClick r:id="rId5" action="ppaction://hlinksldjump"/>
              </a:rPr>
              <a:t>Hiring plans</a:t>
            </a:r>
            <a:endParaRPr lang="en-GB" sz="1600" dirty="0">
              <a:solidFill>
                <a:schemeClr val="tx2"/>
              </a:solidFill>
            </a:endParaRPr>
          </a:p>
          <a:p>
            <a:pPr marL="0" indent="0">
              <a:buNone/>
            </a:pPr>
            <a:r>
              <a:rPr lang="en-GB" sz="1600" dirty="0">
                <a:solidFill>
                  <a:schemeClr val="tx2"/>
                </a:solidFill>
                <a:hlinkClick r:id="rId6" action="ppaction://hlinksldjump"/>
              </a:rPr>
              <a:t>Headcount</a:t>
            </a:r>
            <a:endParaRPr lang="en-GB" sz="1600" dirty="0">
              <a:solidFill>
                <a:schemeClr val="tx2"/>
              </a:solidFill>
            </a:endParaRPr>
          </a:p>
          <a:p>
            <a:pPr marL="0" indent="0">
              <a:buNone/>
            </a:pPr>
            <a:r>
              <a:rPr lang="en-GB" sz="1600" dirty="0">
                <a:solidFill>
                  <a:schemeClr val="tx2"/>
                </a:solidFill>
                <a:hlinkClick r:id="rId7" action="ppaction://hlinksldjump"/>
              </a:rPr>
              <a:t>Marketing/sales cost</a:t>
            </a:r>
            <a:endParaRPr lang="en-GB" sz="1600" dirty="0">
              <a:solidFill>
                <a:schemeClr val="tx2"/>
              </a:solidFill>
            </a:endParaRPr>
          </a:p>
          <a:p>
            <a:pPr marL="0" indent="0">
              <a:buNone/>
            </a:pPr>
            <a:r>
              <a:rPr lang="en-GB" sz="1600" dirty="0">
                <a:solidFill>
                  <a:schemeClr val="tx2"/>
                </a:solidFill>
                <a:hlinkClick r:id="rId8" action="ppaction://hlinksldjump"/>
              </a:rPr>
              <a:t>Receivables</a:t>
            </a:r>
            <a:endParaRPr lang="en-GB" sz="1600" dirty="0">
              <a:solidFill>
                <a:schemeClr val="tx2"/>
              </a:solidFill>
            </a:endParaRPr>
          </a:p>
          <a:p>
            <a:pPr marL="0" indent="0">
              <a:buNone/>
            </a:pPr>
            <a:r>
              <a:rPr lang="en-GB" sz="1600" dirty="0">
                <a:solidFill>
                  <a:schemeClr val="tx2"/>
                </a:solidFill>
                <a:hlinkClick r:id="rId9" action="ppaction://hlinksldjump"/>
              </a:rPr>
              <a:t>Staff turnover</a:t>
            </a:r>
            <a:endParaRPr lang="en-GB" sz="1600" dirty="0">
              <a:solidFill>
                <a:schemeClr val="tx2"/>
              </a:solidFill>
            </a:endParaRPr>
          </a:p>
          <a:p>
            <a:pPr marL="0" indent="0">
              <a:buNone/>
            </a:pPr>
            <a:r>
              <a:rPr lang="de-AT" sz="1600" dirty="0">
                <a:solidFill>
                  <a:schemeClr val="tx2"/>
                </a:solidFill>
                <a:hlinkClick r:id="rId10" action="ppaction://hlinksldjump"/>
              </a:rPr>
              <a:t>Downtrading</a:t>
            </a:r>
            <a:endParaRPr lang="en-GB" sz="1600" dirty="0">
              <a:solidFill>
                <a:schemeClr val="tx2"/>
              </a:solidFill>
            </a:endParaRPr>
          </a:p>
          <a:p>
            <a:pPr marL="0" indent="0">
              <a:buNone/>
            </a:pPr>
            <a:r>
              <a:rPr lang="en-GB" sz="1600" dirty="0">
                <a:solidFill>
                  <a:schemeClr val="tx2"/>
                </a:solidFill>
                <a:hlinkClick r:id="rId11" action="ppaction://hlinksldjump"/>
              </a:rPr>
              <a:t>Route-to-market</a:t>
            </a:r>
            <a:endParaRPr lang="hr-HR" sz="1600" dirty="0">
              <a:solidFill>
                <a:schemeClr val="tx2"/>
              </a:solidFill>
            </a:endParaRPr>
          </a:p>
          <a:p>
            <a:pPr marL="0" indent="0">
              <a:buNone/>
            </a:pPr>
            <a:endParaRPr lang="hr-HR" sz="1600" dirty="0">
              <a:solidFill>
                <a:schemeClr val="tx2"/>
              </a:solidFill>
            </a:endParaRPr>
          </a:p>
          <a:p>
            <a:pPr marL="0" indent="0">
              <a:buNone/>
            </a:pPr>
            <a:r>
              <a:rPr lang="en-GB" sz="1600" dirty="0">
                <a:solidFill>
                  <a:schemeClr val="tx2"/>
                </a:solidFill>
                <a:hlinkClick r:id="rId12" action="ppaction://hlinksldjump"/>
              </a:rPr>
              <a:t>Do you expect to meet your original CEE budget</a:t>
            </a:r>
            <a:r>
              <a:rPr lang="hr-HR" sz="1600" dirty="0">
                <a:solidFill>
                  <a:schemeClr val="tx2"/>
                </a:solidFill>
                <a:hlinkClick r:id="rId12" action="ppaction://hlinksldjump"/>
              </a:rPr>
              <a:t> in 2016?</a:t>
            </a:r>
            <a:endParaRPr lang="hr-HR" sz="1600" dirty="0">
              <a:solidFill>
                <a:schemeClr val="tx2"/>
              </a:solidFill>
            </a:endParaRPr>
          </a:p>
          <a:p>
            <a:pPr marL="0" indent="0">
              <a:buNone/>
            </a:pPr>
            <a:endParaRPr lang="hr-HR" sz="1600" dirty="0">
              <a:solidFill>
                <a:schemeClr val="tx2"/>
              </a:solidFill>
            </a:endParaRPr>
          </a:p>
          <a:p>
            <a:pPr marL="0" indent="0">
              <a:buNone/>
            </a:pPr>
            <a:r>
              <a:rPr lang="hr-HR" sz="1600" dirty="0">
                <a:solidFill>
                  <a:schemeClr val="tx2"/>
                </a:solidFill>
                <a:hlinkClick r:id="rId13" action="ppaction://hlinksldjump"/>
              </a:rPr>
              <a:t>Other issues</a:t>
            </a:r>
            <a:endParaRPr lang="hr-HR" sz="1600" dirty="0">
              <a:solidFill>
                <a:schemeClr val="tx2"/>
              </a:solidFill>
            </a:endParaRPr>
          </a:p>
          <a:p>
            <a:pPr marL="0" indent="0">
              <a:buNone/>
            </a:pPr>
            <a:endParaRPr lang="hr-HR" sz="1600" dirty="0">
              <a:solidFill>
                <a:schemeClr val="tx2"/>
              </a:solidFill>
            </a:endParaRPr>
          </a:p>
          <a:p>
            <a:pPr marL="0" indent="0">
              <a:buNone/>
            </a:pPr>
            <a:r>
              <a:rPr lang="en-GB" sz="1600" dirty="0">
                <a:solidFill>
                  <a:schemeClr val="tx2"/>
                </a:solidFill>
                <a:hlinkClick r:id="rId14" action="ppaction://hlinksldjump"/>
              </a:rPr>
              <a:t>CEE aggregate</a:t>
            </a:r>
            <a:endParaRPr lang="en-GB" sz="1600" dirty="0">
              <a:solidFill>
                <a:schemeClr val="tx2"/>
              </a:solidFill>
            </a:endParaRPr>
          </a:p>
          <a:p>
            <a:pPr marL="0" indent="0">
              <a:buNone/>
            </a:pPr>
            <a:r>
              <a:rPr lang="en-GB" sz="1600" dirty="0">
                <a:solidFill>
                  <a:schemeClr val="tx2"/>
                </a:solidFill>
                <a:hlinkClick r:id="rId15" action="ppaction://hlinksldjump"/>
              </a:rPr>
              <a:t>CE &amp; Baltics aggregate</a:t>
            </a:r>
            <a:endParaRPr lang="en-GB" sz="1600" dirty="0">
              <a:solidFill>
                <a:schemeClr val="tx2"/>
              </a:solidFill>
            </a:endParaRPr>
          </a:p>
          <a:p>
            <a:pPr marL="0" indent="0">
              <a:buNone/>
            </a:pPr>
            <a:r>
              <a:rPr lang="en-GB" sz="1600" dirty="0">
                <a:solidFill>
                  <a:schemeClr val="tx2"/>
                </a:solidFill>
                <a:hlinkClick r:id="rId16" action="ppaction://hlinksldjump"/>
              </a:rPr>
              <a:t>SEE aggregate</a:t>
            </a:r>
            <a:endParaRPr lang="en-GB" sz="1600" dirty="0">
              <a:solidFill>
                <a:schemeClr val="tx2"/>
              </a:solidFill>
            </a:endParaRPr>
          </a:p>
          <a:p>
            <a:pPr marL="0" indent="0">
              <a:buNone/>
            </a:pPr>
            <a:r>
              <a:rPr lang="en-GB" sz="1600" dirty="0">
                <a:solidFill>
                  <a:schemeClr val="tx2"/>
                </a:solidFill>
                <a:hlinkClick r:id="rId17" action="ppaction://hlinksldjump"/>
              </a:rPr>
              <a:t>CIS aggregate</a:t>
            </a:r>
            <a:endParaRPr lang="en-GB" sz="1600" dirty="0">
              <a:solidFill>
                <a:schemeClr val="tx2"/>
              </a:solidFill>
            </a:endParaRPr>
          </a:p>
          <a:p>
            <a:pPr marL="0" indent="0">
              <a:buNone/>
            </a:pPr>
            <a:endParaRPr lang="hr-HR" sz="1600" dirty="0">
              <a:solidFill>
                <a:schemeClr val="tx2"/>
              </a:solidFill>
            </a:endParaRPr>
          </a:p>
          <a:p>
            <a:pPr marL="0" indent="0">
              <a:buNone/>
            </a:pPr>
            <a:r>
              <a:rPr lang="de-AT" sz="1600" b="1" dirty="0"/>
              <a:t>By market:</a:t>
            </a:r>
            <a:endParaRPr lang="en-GB" sz="1600" b="1" dirty="0">
              <a:hlinkClick r:id="rId18" action="ppaction://hlinksldjump"/>
            </a:endParaRPr>
          </a:p>
          <a:p>
            <a:pPr marL="0" indent="0">
              <a:buNone/>
            </a:pPr>
            <a:r>
              <a:rPr lang="en-GB" sz="1600" dirty="0">
                <a:solidFill>
                  <a:schemeClr val="tx2"/>
                </a:solidFill>
                <a:hlinkClick r:id="rId18" action="ppaction://hlinksldjump"/>
              </a:rPr>
              <a:t>Albania</a:t>
            </a:r>
            <a:endParaRPr lang="en-GB" sz="1600" dirty="0">
              <a:solidFill>
                <a:schemeClr val="tx2"/>
              </a:solidFill>
            </a:endParaRPr>
          </a:p>
          <a:p>
            <a:pPr marL="0" indent="0">
              <a:buNone/>
            </a:pPr>
            <a:r>
              <a:rPr lang="en-GB" sz="1600" dirty="0">
                <a:solidFill>
                  <a:schemeClr val="tx2"/>
                </a:solidFill>
                <a:hlinkClick r:id="rId19" action="ppaction://hlinksldjump"/>
              </a:rPr>
              <a:t>Armenia</a:t>
            </a:r>
            <a:endParaRPr lang="en-GB" sz="1600" dirty="0">
              <a:solidFill>
                <a:schemeClr val="tx2"/>
              </a:solidFill>
            </a:endParaRPr>
          </a:p>
          <a:p>
            <a:pPr marL="0" indent="0">
              <a:buNone/>
            </a:pPr>
            <a:r>
              <a:rPr lang="en-GB" sz="1600" dirty="0">
                <a:solidFill>
                  <a:schemeClr val="tx2"/>
                </a:solidFill>
                <a:hlinkClick r:id="rId20" action="ppaction://hlinksldjump"/>
              </a:rPr>
              <a:t>Azerbaijan</a:t>
            </a:r>
            <a:endParaRPr lang="en-GB" sz="1600" dirty="0">
              <a:solidFill>
                <a:schemeClr val="tx2"/>
              </a:solidFill>
            </a:endParaRPr>
          </a:p>
          <a:p>
            <a:pPr marL="0" indent="0">
              <a:buNone/>
            </a:pPr>
            <a:r>
              <a:rPr lang="en-GB" sz="1600" dirty="0">
                <a:solidFill>
                  <a:schemeClr val="tx2"/>
                </a:solidFill>
                <a:hlinkClick r:id="rId21" action="ppaction://hlinksldjump"/>
              </a:rPr>
              <a:t>Belarus</a:t>
            </a:r>
            <a:endParaRPr lang="en-GB" sz="1600" dirty="0">
              <a:solidFill>
                <a:schemeClr val="tx2"/>
              </a:solidFill>
            </a:endParaRPr>
          </a:p>
          <a:p>
            <a:pPr marL="0" indent="0">
              <a:buNone/>
            </a:pPr>
            <a:r>
              <a:rPr lang="en-GB" sz="1600" dirty="0">
                <a:solidFill>
                  <a:schemeClr val="tx2"/>
                </a:solidFill>
                <a:hlinkClick r:id="rId22" action="ppaction://hlinksldjump"/>
              </a:rPr>
              <a:t>Bosnia-Hercegovina</a:t>
            </a:r>
            <a:endParaRPr lang="en-GB" sz="1600" dirty="0">
              <a:solidFill>
                <a:schemeClr val="tx2"/>
              </a:solidFill>
            </a:endParaRPr>
          </a:p>
          <a:p>
            <a:pPr marL="0" indent="0">
              <a:buNone/>
            </a:pPr>
            <a:r>
              <a:rPr lang="en-GB" sz="1600" dirty="0">
                <a:solidFill>
                  <a:schemeClr val="tx2"/>
                </a:solidFill>
                <a:hlinkClick r:id="rId23" action="ppaction://hlinksldjump"/>
              </a:rPr>
              <a:t>Bulgaria</a:t>
            </a:r>
            <a:endParaRPr lang="en-GB" sz="1600" dirty="0">
              <a:solidFill>
                <a:schemeClr val="tx2"/>
              </a:solidFill>
            </a:endParaRPr>
          </a:p>
          <a:p>
            <a:pPr marL="0" indent="0">
              <a:buNone/>
            </a:pPr>
            <a:r>
              <a:rPr lang="en-GB" sz="1600" dirty="0">
                <a:solidFill>
                  <a:schemeClr val="tx2"/>
                </a:solidFill>
                <a:hlinkClick r:id="rId24" action="ppaction://hlinksldjump"/>
              </a:rPr>
              <a:t>Croatia</a:t>
            </a:r>
            <a:endParaRPr lang="en-GB" sz="1600" dirty="0">
              <a:solidFill>
                <a:schemeClr val="tx2"/>
              </a:solidFill>
            </a:endParaRPr>
          </a:p>
          <a:p>
            <a:pPr marL="0" indent="0">
              <a:buNone/>
            </a:pPr>
            <a:r>
              <a:rPr lang="en-GB" sz="1600" dirty="0">
                <a:solidFill>
                  <a:schemeClr val="tx2"/>
                </a:solidFill>
                <a:hlinkClick r:id="rId25" action="ppaction://hlinksldjump"/>
              </a:rPr>
              <a:t>Czech Republic</a:t>
            </a:r>
            <a:endParaRPr lang="hr-HR" sz="1600" dirty="0">
              <a:solidFill>
                <a:schemeClr val="tx2"/>
              </a:solidFill>
            </a:endParaRPr>
          </a:p>
          <a:p>
            <a:pPr marL="0" indent="0">
              <a:buNone/>
            </a:pPr>
            <a:r>
              <a:rPr lang="en-GB" sz="1600" dirty="0">
                <a:solidFill>
                  <a:schemeClr val="tx2"/>
                </a:solidFill>
                <a:hlinkClick r:id="rId26" action="ppaction://hlinksldjump"/>
              </a:rPr>
              <a:t>Estonia</a:t>
            </a:r>
            <a:endParaRPr lang="en-GB" sz="1600" dirty="0">
              <a:solidFill>
                <a:schemeClr val="tx2"/>
              </a:solidFill>
            </a:endParaRPr>
          </a:p>
          <a:p>
            <a:pPr marL="0" indent="0">
              <a:buNone/>
            </a:pPr>
            <a:endParaRPr lang="en-GB" sz="1600" dirty="0">
              <a:solidFill>
                <a:schemeClr val="tx2"/>
              </a:solidFill>
              <a:hlinkClick r:id="rId27" action="ppaction://hlinksldjump"/>
            </a:endParaRPr>
          </a:p>
          <a:p>
            <a:pPr marL="0" indent="0">
              <a:buNone/>
            </a:pPr>
            <a:r>
              <a:rPr lang="en-GB" sz="1600" dirty="0">
                <a:solidFill>
                  <a:schemeClr val="tx2"/>
                </a:solidFill>
                <a:hlinkClick r:id="rId27" action="ppaction://hlinksldjump"/>
              </a:rPr>
              <a:t>Georgia</a:t>
            </a:r>
            <a:endParaRPr lang="en-GB" sz="1600" dirty="0">
              <a:solidFill>
                <a:schemeClr val="tx2"/>
              </a:solidFill>
            </a:endParaRPr>
          </a:p>
          <a:p>
            <a:pPr marL="0" indent="0">
              <a:buNone/>
            </a:pPr>
            <a:r>
              <a:rPr lang="en-GB" sz="1600" dirty="0">
                <a:solidFill>
                  <a:schemeClr val="tx2"/>
                </a:solidFill>
                <a:hlinkClick r:id="rId28" action="ppaction://hlinksldjump"/>
              </a:rPr>
              <a:t>Hungary</a:t>
            </a:r>
            <a:endParaRPr lang="en-GB" sz="1600" dirty="0">
              <a:solidFill>
                <a:schemeClr val="tx2"/>
              </a:solidFill>
            </a:endParaRPr>
          </a:p>
          <a:p>
            <a:pPr marL="0" indent="0">
              <a:buNone/>
            </a:pPr>
            <a:r>
              <a:rPr lang="en-GB" sz="1600" dirty="0">
                <a:solidFill>
                  <a:schemeClr val="tx2"/>
                </a:solidFill>
                <a:hlinkClick r:id="rId29" action="ppaction://hlinksldjump"/>
              </a:rPr>
              <a:t>Kazakhstan</a:t>
            </a:r>
            <a:endParaRPr lang="en-GB" sz="1600" dirty="0">
              <a:solidFill>
                <a:schemeClr val="tx2"/>
              </a:solidFill>
            </a:endParaRPr>
          </a:p>
          <a:p>
            <a:pPr marL="0" indent="0">
              <a:buNone/>
            </a:pPr>
            <a:r>
              <a:rPr lang="en-GB" sz="1600" dirty="0">
                <a:solidFill>
                  <a:schemeClr val="tx2"/>
                </a:solidFill>
                <a:hlinkClick r:id="rId30" action="ppaction://hlinksldjump"/>
              </a:rPr>
              <a:t>Latvia</a:t>
            </a:r>
            <a:endParaRPr lang="en-GB" sz="1600" dirty="0">
              <a:solidFill>
                <a:schemeClr val="tx2"/>
              </a:solidFill>
            </a:endParaRPr>
          </a:p>
          <a:p>
            <a:pPr marL="0" indent="0">
              <a:buNone/>
            </a:pPr>
            <a:r>
              <a:rPr lang="en-GB" sz="1600" dirty="0">
                <a:solidFill>
                  <a:schemeClr val="tx2"/>
                </a:solidFill>
                <a:hlinkClick r:id="rId31" action="ppaction://hlinksldjump"/>
              </a:rPr>
              <a:t>Lithuania</a:t>
            </a:r>
            <a:endParaRPr lang="en-GB" sz="1600" dirty="0">
              <a:solidFill>
                <a:schemeClr val="tx2"/>
              </a:solidFill>
            </a:endParaRPr>
          </a:p>
          <a:p>
            <a:pPr marL="0" indent="0">
              <a:buNone/>
            </a:pPr>
            <a:r>
              <a:rPr lang="en-GB" sz="1600" dirty="0">
                <a:solidFill>
                  <a:schemeClr val="tx2"/>
                </a:solidFill>
                <a:hlinkClick r:id="rId32" action="ppaction://hlinksldjump"/>
              </a:rPr>
              <a:t>Macedonia</a:t>
            </a:r>
            <a:endParaRPr lang="en-GB" sz="1600" dirty="0">
              <a:solidFill>
                <a:schemeClr val="tx2"/>
              </a:solidFill>
            </a:endParaRPr>
          </a:p>
          <a:p>
            <a:pPr marL="0" indent="0">
              <a:buNone/>
            </a:pPr>
            <a:r>
              <a:rPr lang="en-GB" sz="1600" dirty="0">
                <a:solidFill>
                  <a:schemeClr val="tx2"/>
                </a:solidFill>
                <a:hlinkClick r:id="rId33" action="ppaction://hlinksldjump"/>
              </a:rPr>
              <a:t>Poland</a:t>
            </a:r>
            <a:endParaRPr lang="en-GB" sz="1600" dirty="0">
              <a:solidFill>
                <a:schemeClr val="tx2"/>
              </a:solidFill>
            </a:endParaRPr>
          </a:p>
          <a:p>
            <a:pPr marL="0" indent="0">
              <a:buNone/>
            </a:pPr>
            <a:r>
              <a:rPr lang="en-GB" sz="1600" dirty="0">
                <a:solidFill>
                  <a:schemeClr val="tx2"/>
                </a:solidFill>
                <a:hlinkClick r:id="rId34" action="ppaction://hlinksldjump"/>
              </a:rPr>
              <a:t>Romania</a:t>
            </a:r>
            <a:endParaRPr lang="en-GB" sz="1600" dirty="0">
              <a:solidFill>
                <a:schemeClr val="tx2"/>
              </a:solidFill>
            </a:endParaRPr>
          </a:p>
          <a:p>
            <a:pPr marL="0" indent="0">
              <a:buNone/>
            </a:pPr>
            <a:r>
              <a:rPr lang="en-GB" sz="1600" dirty="0">
                <a:solidFill>
                  <a:schemeClr val="tx2"/>
                </a:solidFill>
                <a:hlinkClick r:id="rId35" action="ppaction://hlinksldjump"/>
              </a:rPr>
              <a:t>Russia</a:t>
            </a:r>
            <a:endParaRPr lang="en-GB" sz="1600" dirty="0">
              <a:solidFill>
                <a:schemeClr val="tx2"/>
              </a:solidFill>
            </a:endParaRPr>
          </a:p>
          <a:p>
            <a:pPr marL="0" indent="0">
              <a:buNone/>
            </a:pPr>
            <a:r>
              <a:rPr lang="en-GB" sz="1600" dirty="0">
                <a:solidFill>
                  <a:schemeClr val="tx2"/>
                </a:solidFill>
                <a:hlinkClick r:id="rId36" action="ppaction://hlinksldjump"/>
              </a:rPr>
              <a:t>Serbia</a:t>
            </a:r>
            <a:endParaRPr lang="en-GB" sz="1600" dirty="0">
              <a:solidFill>
                <a:schemeClr val="tx2"/>
              </a:solidFill>
            </a:endParaRPr>
          </a:p>
          <a:p>
            <a:pPr marL="0" indent="0">
              <a:buNone/>
            </a:pPr>
            <a:r>
              <a:rPr lang="en-GB" sz="1600" dirty="0">
                <a:solidFill>
                  <a:schemeClr val="tx2"/>
                </a:solidFill>
                <a:hlinkClick r:id="rId37" action="ppaction://hlinksldjump"/>
              </a:rPr>
              <a:t>Slovakia</a:t>
            </a:r>
            <a:endParaRPr lang="en-GB" sz="1600" dirty="0">
              <a:solidFill>
                <a:schemeClr val="tx2"/>
              </a:solidFill>
            </a:endParaRPr>
          </a:p>
          <a:p>
            <a:pPr marL="0" indent="0">
              <a:buNone/>
            </a:pPr>
            <a:r>
              <a:rPr lang="en-GB" sz="1600" dirty="0">
                <a:solidFill>
                  <a:schemeClr val="tx2"/>
                </a:solidFill>
                <a:hlinkClick r:id="rId38" action="ppaction://hlinksldjump"/>
              </a:rPr>
              <a:t>Slovenia</a:t>
            </a:r>
            <a:endParaRPr lang="en-GB" sz="1600" dirty="0">
              <a:solidFill>
                <a:schemeClr val="tx2"/>
              </a:solidFill>
            </a:endParaRPr>
          </a:p>
          <a:p>
            <a:pPr marL="0" indent="0">
              <a:buNone/>
            </a:pPr>
            <a:r>
              <a:rPr lang="en-GB" sz="1600" dirty="0">
                <a:solidFill>
                  <a:schemeClr val="tx2"/>
                </a:solidFill>
                <a:hlinkClick r:id="rId39" action="ppaction://hlinksldjump"/>
              </a:rPr>
              <a:t>Turkey</a:t>
            </a:r>
            <a:endParaRPr lang="en-GB" sz="1600" dirty="0">
              <a:solidFill>
                <a:schemeClr val="tx2"/>
              </a:solidFill>
            </a:endParaRPr>
          </a:p>
          <a:p>
            <a:pPr marL="0" indent="0">
              <a:buNone/>
            </a:pPr>
            <a:r>
              <a:rPr lang="en-GB" sz="1600" dirty="0">
                <a:solidFill>
                  <a:schemeClr val="tx2"/>
                </a:solidFill>
                <a:hlinkClick r:id="rId40" action="ppaction://hlinksldjump"/>
              </a:rPr>
              <a:t>Ukraine</a:t>
            </a:r>
            <a:endParaRPr lang="en-GB" sz="1600" dirty="0">
              <a:solidFill>
                <a:schemeClr val="tx2"/>
              </a:solidFill>
            </a:endParaRPr>
          </a:p>
          <a:p>
            <a:pPr marL="0" indent="0">
              <a:buNone/>
            </a:pPr>
            <a:endParaRPr lang="en-GB" sz="1600" dirty="0">
              <a:solidFill>
                <a:schemeClr val="tx2"/>
              </a:solidFill>
            </a:endParaRPr>
          </a:p>
          <a:p>
            <a:pPr marL="0" indent="0">
              <a:buNone/>
            </a:pPr>
            <a:endParaRPr lang="en-GB" sz="1400" dirty="0">
              <a:solidFill>
                <a:schemeClr val="tx2"/>
              </a:solidFill>
            </a:endParaRPr>
          </a:p>
        </p:txBody>
      </p:sp>
      <p:sp>
        <p:nvSpPr>
          <p:cNvPr id="4" name="Rechteck 3"/>
          <p:cNvSpPr/>
          <p:nvPr/>
        </p:nvSpPr>
        <p:spPr>
          <a:xfrm>
            <a:off x="4427984" y="6264662"/>
            <a:ext cx="4572000" cy="276999"/>
          </a:xfrm>
          <a:prstGeom prst="rect">
            <a:avLst/>
          </a:prstGeom>
        </p:spPr>
        <p:txBody>
          <a:bodyPr>
            <a:spAutoFit/>
          </a:bodyPr>
          <a:lstStyle/>
          <a:p>
            <a:r>
              <a:rPr lang="en-GB" sz="1200" b="1" dirty="0"/>
              <a:t>Note: missing series mean insufficient responses for that sector.</a:t>
            </a:r>
          </a:p>
        </p:txBody>
      </p:sp>
    </p:spTree>
    <p:extLst>
      <p:ext uri="{BB962C8B-B14F-4D97-AF65-F5344CB8AC3E}">
        <p14:creationId xmlns:p14="http://schemas.microsoft.com/office/powerpoint/2010/main" val="3269976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hr-HR" sz="2000" dirty="0"/>
              <a:t>Other issues</a:t>
            </a:r>
            <a:br>
              <a:rPr lang="hr-HR" sz="2000" dirty="0"/>
            </a:br>
            <a:r>
              <a:rPr lang="hr-HR" sz="2000" dirty="0"/>
              <a:t>December 2016 survey</a:t>
            </a:r>
            <a:endParaRPr lang="en-GB" sz="20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705" y="2485366"/>
            <a:ext cx="4584589"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4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hr-HR" sz="2000" dirty="0"/>
              <a:t>Other issues</a:t>
            </a:r>
            <a:br>
              <a:rPr lang="hr-HR" sz="2000" dirty="0"/>
            </a:br>
            <a:r>
              <a:rPr lang="hr-HR" sz="2000" dirty="0"/>
              <a:t>December 2016 survey</a:t>
            </a:r>
            <a:endParaRPr lang="en-GB" sz="2000"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705" y="2485366"/>
            <a:ext cx="4584589"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402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hr-HR" sz="2000" dirty="0"/>
              <a:t>Other issues</a:t>
            </a:r>
            <a:br>
              <a:rPr lang="hr-HR" sz="2000" dirty="0"/>
            </a:br>
            <a:r>
              <a:rPr lang="hr-HR" sz="2000" dirty="0"/>
              <a:t>December 2016 survey</a:t>
            </a:r>
            <a:endParaRPr lang="en-GB" sz="2000"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705" y="2485366"/>
            <a:ext cx="4584589"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37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hr-HR" sz="2000" dirty="0"/>
              <a:t>Other issues</a:t>
            </a:r>
            <a:br>
              <a:rPr lang="hr-HR" sz="2000" dirty="0"/>
            </a:br>
            <a:r>
              <a:rPr lang="hr-HR" sz="2000" dirty="0"/>
              <a:t>December 2016 survey</a:t>
            </a:r>
            <a:endParaRPr lang="en-GB" sz="2000"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705" y="2485366"/>
            <a:ext cx="4584589"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248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000" b="1" dirty="0"/>
              <a:t>CEE aggregate</a:t>
            </a:r>
            <a:br>
              <a:rPr lang="de-AT" sz="2000" dirty="0"/>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144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000" b="1" dirty="0"/>
              <a:t>CEE aggregate</a:t>
            </a:r>
            <a:br>
              <a:rPr lang="en-GB" sz="2000" dirty="0"/>
            </a:br>
            <a:r>
              <a:rPr lang="en-GB" sz="2000" dirty="0"/>
              <a:t>Latest </a:t>
            </a:r>
            <a:r>
              <a:rPr lang="hr-HR" sz="2000" dirty="0"/>
              <a:t>estimates</a:t>
            </a:r>
            <a:r>
              <a:rPr lang="en-GB" sz="2000" dirty="0"/>
              <a:t>: revenue and profit results by sector, 2015</a:t>
            </a:r>
            <a:br>
              <a:rPr lang="en-GB" sz="2000" dirty="0"/>
            </a:br>
            <a:r>
              <a:rPr lang="en-GB" sz="2000" dirty="0"/>
              <a:t>From our </a:t>
            </a:r>
            <a:r>
              <a:rPr lang="hr-HR" sz="2000" dirty="0"/>
              <a:t>December</a:t>
            </a:r>
            <a:r>
              <a:rPr lang="en-GB" sz="2000" dirty="0"/>
              <a:t> 201</a:t>
            </a:r>
            <a:r>
              <a:rPr lang="hr-HR" sz="2000" dirty="0"/>
              <a:t>5</a:t>
            </a:r>
            <a:r>
              <a:rPr lang="en-GB" sz="2000" dirty="0"/>
              <a:t> survey</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77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000" b="1" dirty="0"/>
              <a:t>CEE aggregate</a:t>
            </a:r>
            <a:br>
              <a:rPr lang="en-GB" sz="2000" dirty="0"/>
            </a:br>
            <a:r>
              <a:rPr lang="en-GB" sz="2000" dirty="0"/>
              <a:t>Latest forecasts: revenue and profit results by sector, 201</a:t>
            </a:r>
            <a:r>
              <a:rPr lang="hr-HR" sz="2000" dirty="0"/>
              <a:t>6</a:t>
            </a:r>
            <a:br>
              <a:rPr lang="en-GB" sz="2000" dirty="0"/>
            </a:br>
            <a:r>
              <a:rPr lang="en-GB" sz="2000" dirty="0"/>
              <a:t>From our December 2016 survey</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218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000" b="1" dirty="0"/>
              <a:t>CEE aggregate</a:t>
            </a:r>
            <a:br>
              <a:rPr lang="en-GB" sz="2000" dirty="0"/>
            </a:br>
            <a:r>
              <a:rPr lang="en-GB" sz="2000" dirty="0"/>
              <a:t>Latest forecasts: revenue and profit results by sector, 201</a:t>
            </a:r>
            <a:r>
              <a:rPr lang="hr-HR" sz="2000" dirty="0"/>
              <a:t>7</a:t>
            </a:r>
            <a:br>
              <a:rPr lang="en-GB" sz="2000" dirty="0"/>
            </a:br>
            <a:r>
              <a:rPr lang="en-GB" sz="2000" dirty="0"/>
              <a:t>From our December 2016 survey</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488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CE &amp; Baltics aggregate</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171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b="1" dirty="0">
                <a:solidFill>
                  <a:prstClr val="black"/>
                </a:solidFill>
              </a:rPr>
              <a:t>CE &amp; Baltics aggregate</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51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The sector breakdown of member companies responding to our </a:t>
            </a:r>
            <a:r>
              <a:rPr lang="hr-HR" sz="2000" dirty="0"/>
              <a:t>December 2016</a:t>
            </a:r>
            <a:r>
              <a:rPr lang="en-GB" sz="2000" dirty="0"/>
              <a:t> business benchmarking survey</a:t>
            </a:r>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100" y="1978025"/>
            <a:ext cx="4749800"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386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b="1" dirty="0">
                <a:solidFill>
                  <a:prstClr val="black"/>
                </a:solidFill>
              </a:rPr>
              <a:t>CE &amp; Baltics aggregate</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448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b="1" dirty="0">
                <a:solidFill>
                  <a:prstClr val="black"/>
                </a:solidFill>
              </a:rPr>
              <a:t>CE &amp; Baltics aggregate</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518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SEE aggregate</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365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b="1" dirty="0">
                <a:solidFill>
                  <a:prstClr val="black"/>
                </a:solidFill>
              </a:rPr>
              <a:t>SEE aggregate</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817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b="1" dirty="0">
                <a:solidFill>
                  <a:prstClr val="black"/>
                </a:solidFill>
              </a:rPr>
              <a:t>SEE aggregate</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085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b="1" dirty="0">
                <a:solidFill>
                  <a:prstClr val="black"/>
                </a:solidFill>
              </a:rPr>
              <a:t>SEE aggregate</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637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CIS aggregate</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569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b="1" dirty="0">
                <a:solidFill>
                  <a:prstClr val="black"/>
                </a:solidFill>
              </a:rPr>
              <a:t>CIS aggregate</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125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b="1" dirty="0">
                <a:solidFill>
                  <a:prstClr val="black"/>
                </a:solidFill>
              </a:rPr>
              <a:t>CIS aggregate</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539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b="1" dirty="0">
                <a:solidFill>
                  <a:prstClr val="black"/>
                </a:solidFill>
              </a:rPr>
              <a:t>CIS aggregate</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48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000" dirty="0"/>
              <a:t>Countries by revenue</a:t>
            </a:r>
            <a:r>
              <a:rPr lang="hr-HR" sz="2000" dirty="0"/>
              <a:t> and profit growth, 2014</a:t>
            </a:r>
            <a:endParaRPr lang="en-GB" sz="2000" dirty="0"/>
          </a:p>
        </p:txBody>
      </p:sp>
      <p:pic>
        <p:nvPicPr>
          <p:cNvPr id="2054"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1556792"/>
            <a:ext cx="4210227"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6016" y="1556792"/>
            <a:ext cx="421322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78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endParaRPr lang="de-AT" sz="6000" b="1" dirty="0"/>
          </a:p>
          <a:p>
            <a:pPr marL="0" indent="0" algn="ctr">
              <a:buNone/>
            </a:pPr>
            <a:r>
              <a:rPr lang="en-GB" sz="6000" dirty="0"/>
              <a:t>Results by market</a:t>
            </a:r>
            <a:endParaRPr lang="hr-HR" sz="6000" dirty="0"/>
          </a:p>
          <a:p>
            <a:pPr marL="0" indent="0" algn="ctr">
              <a:buNone/>
            </a:pPr>
            <a:endParaRPr lang="en-GB" sz="6000" dirty="0"/>
          </a:p>
        </p:txBody>
      </p:sp>
      <p:sp>
        <p:nvSpPr>
          <p:cNvPr id="4" name="Rechteck 3"/>
          <p:cNvSpPr/>
          <p:nvPr/>
        </p:nvSpPr>
        <p:spPr>
          <a:xfrm>
            <a:off x="1763688" y="4077072"/>
            <a:ext cx="5184576" cy="646331"/>
          </a:xfrm>
          <a:prstGeom prst="rect">
            <a:avLst/>
          </a:prstGeom>
        </p:spPr>
        <p:txBody>
          <a:bodyPr wrap="square">
            <a:spAutoFit/>
          </a:bodyPr>
          <a:lstStyle/>
          <a:p>
            <a:r>
              <a:rPr lang="en-GB" b="1" dirty="0"/>
              <a:t>Note: missing series mean insufficient responses for that sector.</a:t>
            </a:r>
          </a:p>
        </p:txBody>
      </p:sp>
    </p:spTree>
    <p:extLst>
      <p:ext uri="{BB962C8B-B14F-4D97-AF65-F5344CB8AC3E}">
        <p14:creationId xmlns:p14="http://schemas.microsoft.com/office/powerpoint/2010/main" val="2755159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Albania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456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Albania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36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284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000" b="1" dirty="0" err="1">
                <a:solidFill>
                  <a:prstClr val="black"/>
                </a:solidFill>
              </a:rPr>
              <a:t>Albania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789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000" b="1" dirty="0" err="1">
                <a:solidFill>
                  <a:prstClr val="black"/>
                </a:solidFill>
              </a:rPr>
              <a:t>Albania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624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597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Armenia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Armenia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378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Armenia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399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279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Armenia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634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455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Azerbaijan</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000" dirty="0"/>
              <a:t>Countries by revenue</a:t>
            </a:r>
            <a:r>
              <a:rPr lang="hr-HR" sz="2000" dirty="0"/>
              <a:t> and profit growth, 2015</a:t>
            </a:r>
            <a:endParaRPr lang="en-GB"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1"/>
            <a:ext cx="4176464" cy="468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610" y="1556791"/>
            <a:ext cx="4050854" cy="468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88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Azerbaijan</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Azerbaijan</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409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661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Azerbaijan</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645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638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Belarus</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Belarus</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399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Belarus</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20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Belarus</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655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563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Bosnia-Hercegovina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Bosnia-Hercegovina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409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Bosnia-Hercegovina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430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13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000" dirty="0"/>
              <a:t>Countries by </a:t>
            </a:r>
            <a:r>
              <a:rPr lang="hr-HR" sz="2000" dirty="0"/>
              <a:t>revenue/</a:t>
            </a:r>
            <a:r>
              <a:rPr lang="de-AT" sz="2000" dirty="0"/>
              <a:t>profit expectations </a:t>
            </a:r>
            <a:r>
              <a:rPr lang="hr-HR" sz="2000" dirty="0"/>
              <a:t>for </a:t>
            </a:r>
            <a:r>
              <a:rPr lang="de-AT" sz="2000" dirty="0"/>
              <a:t>201</a:t>
            </a:r>
            <a:r>
              <a:rPr lang="hr-HR" sz="2000" dirty="0"/>
              <a:t>6</a:t>
            </a:r>
            <a:br>
              <a:rPr lang="de-AT" sz="2000" dirty="0"/>
            </a:br>
            <a:r>
              <a:rPr lang="hr-HR" sz="2000" dirty="0"/>
              <a:t>Based on December 2016</a:t>
            </a:r>
            <a:r>
              <a:rPr lang="de-AT" sz="2000" dirty="0"/>
              <a:t> survey</a:t>
            </a:r>
            <a:endParaRPr lang="en-GB"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4176464"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664" y="1556792"/>
            <a:ext cx="4330824"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7480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Bosnia-Hercegovina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665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25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Bulgaria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Bulgaria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Bulgaria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7681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Bulgaria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675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140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Croatia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Croatia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430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Croatia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45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9514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Croatia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686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8906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Czech Republic</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000" dirty="0"/>
              <a:t>Countries by </a:t>
            </a:r>
            <a:r>
              <a:rPr lang="hr-HR" sz="2000" dirty="0"/>
              <a:t>revenue/</a:t>
            </a:r>
            <a:r>
              <a:rPr lang="de-AT" sz="2000" dirty="0"/>
              <a:t>profit expectations </a:t>
            </a:r>
            <a:r>
              <a:rPr lang="hr-HR" sz="2000" dirty="0"/>
              <a:t>for </a:t>
            </a:r>
            <a:r>
              <a:rPr lang="de-AT" sz="2000" dirty="0"/>
              <a:t>201</a:t>
            </a:r>
            <a:r>
              <a:rPr lang="hr-HR" sz="2000" dirty="0"/>
              <a:t>7</a:t>
            </a:r>
            <a:br>
              <a:rPr lang="de-AT" sz="2000" dirty="0"/>
            </a:br>
            <a:r>
              <a:rPr lang="hr-HR" sz="2000" dirty="0"/>
              <a:t>Based on December 2016</a:t>
            </a:r>
            <a:r>
              <a:rPr lang="de-AT" sz="2000" dirty="0"/>
              <a:t> survey</a:t>
            </a:r>
            <a:endParaRPr lang="en-GB"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75" y="1556791"/>
            <a:ext cx="4233241" cy="468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556791"/>
            <a:ext cx="4104456" cy="468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843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Czech </a:t>
            </a:r>
            <a:r>
              <a:rPr lang="de-AT" sz="2000" b="1" dirty="0" err="1">
                <a:solidFill>
                  <a:prstClr val="black"/>
                </a:solidFill>
              </a:rPr>
              <a:t>Republic</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Czech </a:t>
            </a:r>
            <a:r>
              <a:rPr lang="de-AT" sz="2000" b="1" dirty="0" err="1">
                <a:solidFill>
                  <a:prstClr val="black"/>
                </a:solidFill>
              </a:rPr>
              <a:t>Republic</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460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8063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Czech </a:t>
            </a:r>
            <a:r>
              <a:rPr lang="de-AT" sz="2000" b="1" dirty="0" err="1">
                <a:solidFill>
                  <a:prstClr val="black"/>
                </a:solidFill>
              </a:rPr>
              <a:t>Republic</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696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873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Estonia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862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Estonia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45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Estonia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471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3642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Estonia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706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8304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Georgia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Georgia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460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Georgia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481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31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000" dirty="0">
                <a:solidFill>
                  <a:prstClr val="black"/>
                </a:solidFill>
              </a:rPr>
              <a:t>Priority markets for business development </a:t>
            </a:r>
            <a:r>
              <a:rPr lang="hr-HR" sz="2000" dirty="0">
                <a:solidFill>
                  <a:prstClr val="black"/>
                </a:solidFill>
              </a:rPr>
              <a:t>for the next three years</a:t>
            </a:r>
            <a:br>
              <a:rPr lang="hr-HR" sz="2000" dirty="0">
                <a:solidFill>
                  <a:prstClr val="black"/>
                </a:solidFill>
              </a:rPr>
            </a:br>
            <a:r>
              <a:rPr lang="hr-HR" sz="2000" dirty="0">
                <a:solidFill>
                  <a:prstClr val="black"/>
                </a:solidFill>
              </a:rPr>
              <a:t>June 2016 vs. December 2016</a:t>
            </a:r>
            <a:endParaRPr lang="en-GB" sz="2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726654"/>
            <a:ext cx="4104456"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5" y="1700808"/>
            <a:ext cx="4536503"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9285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Georgia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716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8353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Hungary</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Hungary</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471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Hungary</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491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7957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Hungary</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727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3881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Kazakhstan</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Kazakhstan</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9303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Kazakhstan</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2312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Kazakhstan</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737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6834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Latvia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ltLang="en-US" sz="2000" dirty="0">
                <a:solidFill>
                  <a:prstClr val="black"/>
                </a:solidFill>
              </a:rPr>
              <a:t>Top markets for hiring intentions </a:t>
            </a:r>
            <a:r>
              <a:rPr lang="hr-HR" altLang="en-US" sz="2000" dirty="0">
                <a:solidFill>
                  <a:prstClr val="black"/>
                </a:solidFill>
              </a:rPr>
              <a:t>over the next 12 months</a:t>
            </a:r>
            <a:br>
              <a:rPr lang="hr-HR" altLang="en-US" sz="2000" dirty="0">
                <a:solidFill>
                  <a:prstClr val="black"/>
                </a:solidFill>
              </a:rPr>
            </a:br>
            <a:r>
              <a:rPr lang="da-DK" altLang="en-US" sz="2000" dirty="0">
                <a:solidFill>
                  <a:prstClr val="black"/>
                </a:solidFill>
              </a:rPr>
              <a:t>June 2016 vs. December 2016</a:t>
            </a:r>
            <a:endParaRPr lang="en-GB" sz="2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726654"/>
            <a:ext cx="4176464"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3" y="1700808"/>
            <a:ext cx="442337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931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Latvia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Latvia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512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6229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Latvia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747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2631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Lithuania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Lithuania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Lithuania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522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8892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Lithuania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7</a:t>
            </a:r>
            <a:br>
              <a:rPr lang="en-GB" sz="2000" dirty="0">
                <a:solidFill>
                  <a:prstClr val="black"/>
                </a:solidFill>
              </a:rPr>
            </a:br>
            <a:r>
              <a:rPr lang="en-GB" sz="2000" dirty="0">
                <a:solidFill>
                  <a:prstClr val="black"/>
                </a:solidFill>
              </a:rPr>
              <a:t>From our December 2016 survey</a:t>
            </a:r>
            <a:endParaRPr lang="en-GB" dirty="0"/>
          </a:p>
        </p:txBody>
      </p:sp>
      <p:pic>
        <p:nvPicPr>
          <p:cNvPr id="757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473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a:solidFill>
                  <a:prstClr val="black"/>
                </a:solidFill>
              </a:rPr>
              <a:t>Macedonia</a:t>
            </a:r>
            <a:br>
              <a:rPr lang="de-AT" sz="2000" dirty="0">
                <a:solidFill>
                  <a:prstClr val="black"/>
                </a:solidFill>
              </a:rPr>
            </a:br>
            <a:r>
              <a:rPr lang="de-AT" sz="2000" dirty="0"/>
              <a:t>Corporate revenue and profit results and forecasts, 201</a:t>
            </a:r>
            <a:r>
              <a:rPr lang="hr-HR" sz="2000" dirty="0"/>
              <a:t>6</a:t>
            </a:r>
            <a:r>
              <a:rPr lang="de-AT" sz="2000" dirty="0"/>
              <a:t>-1</a:t>
            </a:r>
            <a:r>
              <a:rPr lang="hr-HR" sz="2000" dirty="0"/>
              <a:t>7</a:t>
            </a:r>
            <a:r>
              <a:rPr lang="de-AT" sz="2000" dirty="0"/>
              <a:t>, all sectors</a:t>
            </a:r>
            <a:br>
              <a:rPr lang="de-AT" sz="2000" dirty="0"/>
            </a:br>
            <a:r>
              <a:rPr lang="de-AT" sz="2000" dirty="0"/>
              <a:t>Comparison of our </a:t>
            </a:r>
            <a:r>
              <a:rPr lang="hr-HR" sz="2000" dirty="0"/>
              <a:t>June and December 2016 </a:t>
            </a:r>
            <a:r>
              <a:rPr lang="de-AT" sz="2000" dirty="0"/>
              <a:t>surveys</a:t>
            </a:r>
            <a:endParaRPr lang="en-GB" dirty="0"/>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02" y="1600200"/>
            <a:ext cx="72817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0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Macedonia</a:t>
            </a:r>
            <a:br>
              <a:rPr lang="en-GB" sz="2000" dirty="0">
                <a:solidFill>
                  <a:prstClr val="black"/>
                </a:solidFill>
              </a:rPr>
            </a:br>
            <a:r>
              <a:rPr lang="en-GB" sz="2000" dirty="0">
                <a:solidFill>
                  <a:prstClr val="black"/>
                </a:solidFill>
              </a:rPr>
              <a:t>Latest </a:t>
            </a:r>
            <a:r>
              <a:rPr lang="hr-HR" sz="2000" dirty="0">
                <a:solidFill>
                  <a:prstClr val="black"/>
                </a:solidFill>
              </a:rPr>
              <a:t>estimates</a:t>
            </a:r>
            <a:r>
              <a:rPr lang="en-GB" sz="2000" dirty="0">
                <a:solidFill>
                  <a:prstClr val="black"/>
                </a:solidFill>
              </a:rPr>
              <a:t>: revenue and profit results by sector, 2015</a:t>
            </a:r>
            <a:br>
              <a:rPr lang="en-GB" sz="2000" dirty="0">
                <a:solidFill>
                  <a:prstClr val="black"/>
                </a:solidFill>
              </a:rPr>
            </a:br>
            <a:r>
              <a:rPr lang="en-GB" sz="2000" dirty="0">
                <a:solidFill>
                  <a:prstClr val="black"/>
                </a:solidFill>
              </a:rPr>
              <a:t>From our </a:t>
            </a:r>
            <a:r>
              <a:rPr lang="hr-HR" sz="2000" dirty="0">
                <a:solidFill>
                  <a:prstClr val="black"/>
                </a:solidFill>
              </a:rPr>
              <a:t>December</a:t>
            </a:r>
            <a:r>
              <a:rPr lang="en-GB" sz="2000" dirty="0">
                <a:solidFill>
                  <a:prstClr val="black"/>
                </a:solidFill>
              </a:rPr>
              <a:t> 201</a:t>
            </a:r>
            <a:r>
              <a:rPr lang="hr-HR" sz="2000" dirty="0">
                <a:solidFill>
                  <a:prstClr val="black"/>
                </a:solidFill>
              </a:rPr>
              <a:t>5</a:t>
            </a:r>
            <a:r>
              <a:rPr lang="en-GB" sz="2000" dirty="0">
                <a:solidFill>
                  <a:prstClr val="black"/>
                </a:solidFill>
              </a:rPr>
              <a:t> survey</a:t>
            </a:r>
            <a:endParaRPr lang="en-GB" dirty="0"/>
          </a:p>
        </p:txBody>
      </p:sp>
      <p:pic>
        <p:nvPicPr>
          <p:cNvPr id="512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798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1" dirty="0" err="1">
                <a:solidFill>
                  <a:prstClr val="black"/>
                </a:solidFill>
              </a:rPr>
              <a:t>Macedonia</a:t>
            </a:r>
            <a:br>
              <a:rPr lang="en-GB" sz="2000" dirty="0">
                <a:solidFill>
                  <a:prstClr val="black"/>
                </a:solidFill>
              </a:rPr>
            </a:br>
            <a:r>
              <a:rPr lang="en-GB" sz="2000" dirty="0">
                <a:solidFill>
                  <a:prstClr val="black"/>
                </a:solidFill>
              </a:rPr>
              <a:t>Latest forecasts: revenue and profit results by sector, 201</a:t>
            </a:r>
            <a:r>
              <a:rPr lang="hr-HR" sz="2000" dirty="0">
                <a:solidFill>
                  <a:prstClr val="black"/>
                </a:solidFill>
              </a:rPr>
              <a:t>6</a:t>
            </a:r>
            <a:br>
              <a:rPr lang="en-GB" sz="2000" dirty="0">
                <a:solidFill>
                  <a:prstClr val="black"/>
                </a:solidFill>
              </a:rPr>
            </a:br>
            <a:r>
              <a:rPr lang="en-GB" sz="2000" dirty="0">
                <a:solidFill>
                  <a:prstClr val="black"/>
                </a:solidFill>
              </a:rPr>
              <a:t>From our December 2016 survey</a:t>
            </a:r>
            <a:endParaRPr lang="en-GB" dirty="0"/>
          </a:p>
        </p:txBody>
      </p:sp>
      <p:pic>
        <p:nvPicPr>
          <p:cNvPr id="532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89" y="1600200"/>
            <a:ext cx="72532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409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442</Words>
  <Application>Microsoft Office PowerPoint</Application>
  <PresentationFormat>Bildschirmpräsentation (4:3)</PresentationFormat>
  <Paragraphs>199</Paragraphs>
  <Slides>133</Slides>
  <Notes>0</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133</vt:i4>
      </vt:variant>
    </vt:vector>
  </HeadingPairs>
  <TitlesOfParts>
    <vt:vector size="139" baseType="lpstr">
      <vt:lpstr>ＭＳ Ｐゴシック</vt:lpstr>
      <vt:lpstr>Arial</vt:lpstr>
      <vt:lpstr>Calibri</vt:lpstr>
      <vt:lpstr>Office Theme</vt:lpstr>
      <vt:lpstr>3_Office Theme</vt:lpstr>
      <vt:lpstr>1_Office Theme</vt:lpstr>
      <vt:lpstr> Summary results of our bi-annual  Central Eastern Europe business benchmarking survey</vt:lpstr>
      <vt:lpstr>Content</vt:lpstr>
      <vt:lpstr>The sector breakdown of member companies responding to our December 2016 business benchmarking survey</vt:lpstr>
      <vt:lpstr>Countries by revenue and profit growth, 2014</vt:lpstr>
      <vt:lpstr>Countries by revenue and profit growth, 2015</vt:lpstr>
      <vt:lpstr>Countries by revenue/profit expectations for 2016 Based on December 2016 survey</vt:lpstr>
      <vt:lpstr>Countries by revenue/profit expectations for 2017 Based on December 2016 survey</vt:lpstr>
      <vt:lpstr>Priority markets for business development for the next three years June 2016 vs. December 2016</vt:lpstr>
      <vt:lpstr>Top markets for hiring intentions over the next 12 months June 2016 vs. December 2016</vt:lpstr>
      <vt:lpstr>Cutting headcount? December 2016</vt:lpstr>
      <vt:lpstr>Cutting sales or marketing costs? December 2016</vt:lpstr>
      <vt:lpstr>Difficulties with receivables December 2016</vt:lpstr>
      <vt:lpstr>Have you seen higher staff turnover? December 2016</vt:lpstr>
      <vt:lpstr>Downtrading? December 2016</vt:lpstr>
      <vt:lpstr>Route-to-market December 2016</vt:lpstr>
      <vt:lpstr>Do you expect to meet your original CEE budget in 2016? December 2016 survey</vt:lpstr>
      <vt:lpstr>Other issues December 2016 survey</vt:lpstr>
      <vt:lpstr>Other issues December 2016 survey</vt:lpstr>
      <vt:lpstr>Other issues December 2016 survey</vt:lpstr>
      <vt:lpstr>Other issues December 2016 survey</vt:lpstr>
      <vt:lpstr>Other issues December 2016 survey</vt:lpstr>
      <vt:lpstr>Other issues December 2016 survey</vt:lpstr>
      <vt:lpstr>Other issues December 2016 survey</vt:lpstr>
      <vt:lpstr>CEE aggregate Corporate revenue and profit results and forecasts, 2016-17, all sectors Comparison of our June and December 2016 surveys</vt:lpstr>
      <vt:lpstr>CEE aggregate Latest estimates: revenue and profit results by sector, 2015 From our December 2015 survey</vt:lpstr>
      <vt:lpstr>CEE aggregate Latest forecasts: revenue and profit results by sector, 2016 From our December 2016 survey</vt:lpstr>
      <vt:lpstr>CEE aggregate Latest forecasts: revenue and profit results by sector, 2017 From our December 2016 survey</vt:lpstr>
      <vt:lpstr>CE &amp; Baltics aggregate Corporate revenue and profit results and forecasts, 2016-17, all sectors Comparison of our June and December 2016 surveys</vt:lpstr>
      <vt:lpstr>CE &amp; Baltics aggregate Latest estimates: revenue and profit results by sector, 2015 From our December 2015 survey</vt:lpstr>
      <vt:lpstr>CE &amp; Baltics aggregate Latest forecasts: revenue and profit results by sector, 2016 From our December 2016 survey</vt:lpstr>
      <vt:lpstr>CE &amp; Baltics aggregate Latest forecasts: revenue and profit results by sector, 2017 From our December 2016 survey</vt:lpstr>
      <vt:lpstr>SEE aggregate Corporate revenue and profit results and forecasts, 2016-17, all sectors Comparison of our June and December 2016 surveys</vt:lpstr>
      <vt:lpstr>SEE aggregate Latest estimates: revenue and profit results by sector, 2015 From our December 2015 survey</vt:lpstr>
      <vt:lpstr>SEE aggregate Latest forecasts: revenue and profit results by sector, 2016 From our December 2016 survey</vt:lpstr>
      <vt:lpstr>SEE aggregate Latest forecasts: revenue and profit results by sector, 2017 From our December 2016 survey</vt:lpstr>
      <vt:lpstr>CIS aggregate Corporate revenue and profit results and forecasts, 2016-17, all sectors Comparison of our June and December 2016 surveys</vt:lpstr>
      <vt:lpstr>CIS aggregate Latest estimates: revenue and profit results by sector, 2015 From our December 2015 survey</vt:lpstr>
      <vt:lpstr>CIS aggregate Latest forecasts: revenue and profit results by sector, 2016 From our December 2016 survey</vt:lpstr>
      <vt:lpstr>CIS aggregate Latest forecasts: revenue and profit results by sector, 2017 From our December 2016 survey</vt:lpstr>
      <vt:lpstr>PowerPoint-Präsentation</vt:lpstr>
      <vt:lpstr>Albania Corporate revenue and profit results and forecasts, 2016-17, all sectors Comparison of our June and December 2016 surveys</vt:lpstr>
      <vt:lpstr>Albania Latest estimates: revenue and profit results by sector, 2015 From our December 2015 survey</vt:lpstr>
      <vt:lpstr>Albania Latest forecasts: revenue and profit results by sector, 2016 From our December 2016 survey</vt:lpstr>
      <vt:lpstr>Albania Latest forecasts: revenue and profit results by sector, 2017 From our December 2016 survey</vt:lpstr>
      <vt:lpstr>Armenia Corporate revenue and profit results and forecasts, 2016-17, all sectors Comparison of our June and December 2016 surveys</vt:lpstr>
      <vt:lpstr>Armenia Latest estimates: revenue and profit results by sector, 2015 From our December 2015 survey</vt:lpstr>
      <vt:lpstr>Armenia Latest forecasts: revenue and profit results by sector, 2016 From our December 2016 survey</vt:lpstr>
      <vt:lpstr>Armenia Latest forecasts: revenue and profit results by sector, 2017 From our December 2016 survey</vt:lpstr>
      <vt:lpstr>Azerbaijan Corporate revenue and profit results and forecasts, 2016-17, all sectors Comparison of our June and December 2016 surveys</vt:lpstr>
      <vt:lpstr>Azerbaijan Latest estimates: revenue and profit results by sector, 2015 From our December 2015 survey</vt:lpstr>
      <vt:lpstr>Azerbaijan Latest forecasts: revenue and profit results by sector, 2016 From our December 2016 survey</vt:lpstr>
      <vt:lpstr>Azerbaijan Latest forecasts: revenue and profit results by sector, 2017 From our December 2016 survey</vt:lpstr>
      <vt:lpstr>Belarus Corporate revenue and profit results and forecasts, 2016-17, all sectors Comparison of our June and December 2016 surveys</vt:lpstr>
      <vt:lpstr>Belarus Latest estimates: revenue and profit results by sector, 2015 From our December 2015 survey</vt:lpstr>
      <vt:lpstr>Belarus Latest forecasts: revenue and profit results by sector, 2016 From our December 2016 survey</vt:lpstr>
      <vt:lpstr>Belarus Latest forecasts: revenue and profit results by sector, 2017 From our December 2016 survey</vt:lpstr>
      <vt:lpstr>Bosnia-Hercegovina Corporate revenue and profit results and forecasts, 2016-17, all sectors Comparison of our June and December 2016 surveys</vt:lpstr>
      <vt:lpstr>Bosnia-Hercegovina Latest estimates: revenue and profit results by sector, 2015 From our December 2015 survey</vt:lpstr>
      <vt:lpstr>Bosnia-Hercegovina Latest forecasts: revenue and profit results by sector, 2016 From our December 2016 survey</vt:lpstr>
      <vt:lpstr>Bosnia-Hercegovina Latest forecasts: revenue and profit results by sector, 2017 From our December 2016 survey</vt:lpstr>
      <vt:lpstr>Bulgaria Corporate revenue and profit results and forecasts, 2016-17, all sectors Comparison of our June and December 2016 surveys</vt:lpstr>
      <vt:lpstr>Bulgaria Latest estimates: revenue and profit results by sector, 2015 From our December 2015 survey</vt:lpstr>
      <vt:lpstr>Bulgaria Latest forecasts: revenue and profit results by sector, 2016 From our December 2016 survey</vt:lpstr>
      <vt:lpstr>Bulgaria Latest forecasts: revenue and profit results by sector, 2017 From our December 2016 survey</vt:lpstr>
      <vt:lpstr>Croatia Corporate revenue and profit results and forecasts, 2016-17, all sectors Comparison of our June and December 2016 surveys</vt:lpstr>
      <vt:lpstr>Croatia Latest estimates: revenue and profit results by sector, 2015 From our December 2015 survey</vt:lpstr>
      <vt:lpstr>Croatia Latest forecasts: revenue and profit results by sector, 2016 From our December 2016 survey</vt:lpstr>
      <vt:lpstr>Croatia Latest forecasts: revenue and profit results by sector, 2017 From our December 2016 survey</vt:lpstr>
      <vt:lpstr>Czech Republic Corporate revenue and profit results and forecasts, 2016-17, all sectors Comparison of our June and December 2016 surveys</vt:lpstr>
      <vt:lpstr>Czech Republic Latest estimates: revenue and profit results by sector, 2015 From our December 2015 survey</vt:lpstr>
      <vt:lpstr>Czech Republic Latest forecasts: revenue and profit results by sector, 2016 From our December 2016 survey</vt:lpstr>
      <vt:lpstr>Czech Republic Latest forecasts: revenue and profit results by sector, 2017 From our December 2016 survey</vt:lpstr>
      <vt:lpstr>Estonia Corporate revenue and profit results and forecasts, 2016-17, all sectors Comparison of our June and December 2016 surveys</vt:lpstr>
      <vt:lpstr>Estonia Latest estimates: revenue and profit results by sector, 2015 From our December 2015 survey</vt:lpstr>
      <vt:lpstr>Estonia Latest forecasts: revenue and profit results by sector, 2016 From our December 2016 survey</vt:lpstr>
      <vt:lpstr>Estonia Latest forecasts: revenue and profit results by sector, 2017 From our December 2016 survey</vt:lpstr>
      <vt:lpstr>Georgia Corporate revenue and profit results and forecasts, 2016-17, all sectors Comparison of our June and December 2016 surveys</vt:lpstr>
      <vt:lpstr>Georgia Latest estimates: revenue and profit results by sector, 2015 From our December 2015 survey</vt:lpstr>
      <vt:lpstr>Georgia Latest forecasts: revenue and profit results by sector, 2016 From our December 2016 survey</vt:lpstr>
      <vt:lpstr>Georgia Latest forecasts: revenue and profit results by sector, 2017 From our December 2016 survey</vt:lpstr>
      <vt:lpstr>Hungary Corporate revenue and profit results and forecasts, 2016-17, all sectors Comparison of our June and December 2016 surveys</vt:lpstr>
      <vt:lpstr>Hungary Latest estimates: revenue and profit results by sector, 2015 From our December 2015 survey</vt:lpstr>
      <vt:lpstr>Hungary Latest forecasts: revenue and profit results by sector, 2016 From our December 2016 survey</vt:lpstr>
      <vt:lpstr>Hungary Latest forecasts: revenue and profit results by sector, 2017 From our December 2016 survey</vt:lpstr>
      <vt:lpstr>Kazakhstan Corporate revenue and profit results and forecasts, 2016-17, all sectors Comparison of our June and December 2016 surveys</vt:lpstr>
      <vt:lpstr>Kazakhstan Latest estimates: revenue and profit results by sector, 2015 From our December 2015 survey</vt:lpstr>
      <vt:lpstr>Kazakhstan Latest forecasts: revenue and profit results by sector, 2016 From our December 2016 survey</vt:lpstr>
      <vt:lpstr>Kazakhstan Latest forecasts: revenue and profit results by sector, 2017 From our December 2016 survey</vt:lpstr>
      <vt:lpstr>Latvia Corporate revenue and profit results and forecasts, 2016-17, all sectors Comparison of our June and December 2016 surveys</vt:lpstr>
      <vt:lpstr>Latvia Latest estimates: revenue and profit results by sector, 2015 From our December 2015 survey</vt:lpstr>
      <vt:lpstr>Latvia Latest forecasts: revenue and profit results by sector, 2016 From our December 2016 survey</vt:lpstr>
      <vt:lpstr>Latvia Latest forecasts: revenue and profit results by sector, 2017 From our December 2016 survey</vt:lpstr>
      <vt:lpstr>Lithuania Corporate revenue and profit results and forecasts, 2016-17, all sectors Comparison of our June and December 2016 surveys</vt:lpstr>
      <vt:lpstr>Lithuania Latest estimates: revenue and profit results by sector, 2015 From our December 2015 survey</vt:lpstr>
      <vt:lpstr>Lithuania Latest forecasts: revenue and profit results by sector, 2016 From our December 2016 survey</vt:lpstr>
      <vt:lpstr>Lithuania Latest forecasts: revenue and profit results by sector, 2017 From our December 2016 survey</vt:lpstr>
      <vt:lpstr>Macedonia Corporate revenue and profit results and forecasts, 2016-17, all sectors Comparison of our June and December 2016 surveys</vt:lpstr>
      <vt:lpstr>Macedonia Latest estimates: revenue and profit results by sector, 2015 From our December 2015 survey</vt:lpstr>
      <vt:lpstr>Macedonia Latest forecasts: revenue and profit results by sector, 2016 From our December 2016 survey</vt:lpstr>
      <vt:lpstr>Macedonia Latest forecasts: revenue and profit results by sector, 2017 From our December 2016 survey</vt:lpstr>
      <vt:lpstr>Poland Corporate revenue and profit results and forecasts, 2016-17, all sectors Comparison of our June and December 2016 surveys</vt:lpstr>
      <vt:lpstr>Poland Latest estimates: revenue and profit results by sector, 2015 From our December 2015 survey</vt:lpstr>
      <vt:lpstr>Poland Latest forecasts: revenue and profit results by sector, 2016 From our December 2016 survey</vt:lpstr>
      <vt:lpstr>Poland Latest forecasts: revenue and profit results by sector, 2017 From our December 2016 survey</vt:lpstr>
      <vt:lpstr>Romania Corporate revenue and profit results and forecasts, 2016-17, all sectors Comparison of our June and December 2016 surveys</vt:lpstr>
      <vt:lpstr>Romania Latest estimates: revenue and profit results by sector, 2015 From our December 2015 survey</vt:lpstr>
      <vt:lpstr>Romania Latest forecasts: revenue and profit results by sector, 2016 From our December 2016 survey</vt:lpstr>
      <vt:lpstr>Romania Latest forecasts: revenue and profit results by sector, 2017 From our December 2016 survey</vt:lpstr>
      <vt:lpstr>Russia Corporate revenue and profit results and forecasts, 2016-17, all sectors Comparison of our June and December 2016 surveys</vt:lpstr>
      <vt:lpstr>Russia Latest estimates: revenue and profit results by sector, 2015 From our December 2015 survey</vt:lpstr>
      <vt:lpstr>Russia Latest forecasts: revenue and profit results by sector, 2016 From our December 2016 survey</vt:lpstr>
      <vt:lpstr>Russia Latest forecasts: revenue and profit results by sector, 2017 From our December 2016 survey</vt:lpstr>
      <vt:lpstr>Serbia Corporate revenue and profit results and forecasts, 2016-17, all sectors Comparison of our June and December 2016 surveys</vt:lpstr>
      <vt:lpstr>Serbia Latest estimates: revenue and profit results by sector, 2015 From our December 2015 survey</vt:lpstr>
      <vt:lpstr>Serbia Latest forecasts: revenue and profit results by sector, 2016 From our December 2016 survey</vt:lpstr>
      <vt:lpstr>Serbia Latest forecasts: revenue and profit results by sector, 2017 From our December 2016 survey</vt:lpstr>
      <vt:lpstr>Slovakia Corporate revenue and profit results and forecasts, 2016-17, all sectors Comparison of our June and December 2016 surveys</vt:lpstr>
      <vt:lpstr>Slovakia Latest estimates: revenue and profit results by sector, 2015 From our December 2015 survey</vt:lpstr>
      <vt:lpstr>Slovakia Latest forecasts: revenue and profit results by sector, 2016 From our December 2016 survey</vt:lpstr>
      <vt:lpstr>Slovakia Latest forecasts: revenue and profit results by sector, 2017 From our December 2016 survey</vt:lpstr>
      <vt:lpstr>Slovenia Corporate revenue and profit results and forecasts, 2016-17, all sectors Comparison of our June and December 2016 surveys</vt:lpstr>
      <vt:lpstr>Slovenia Latest estimates: revenue and profit results by sector, 2015 From our December 2015 survey</vt:lpstr>
      <vt:lpstr>Slovenia Latest forecasts: revenue and profit results by sector, 2016 From our December 2016 survey</vt:lpstr>
      <vt:lpstr>Slovenia Latest forecasts: revenue and profit results by sector, 2017 From our December 2016 survey</vt:lpstr>
      <vt:lpstr>Turkey Corporate revenue and profit results and forecasts, 2016-17, all sectors Comparison of our June and December 2016 surveys</vt:lpstr>
      <vt:lpstr>Turkey Latest estimates: revenue and profit results by sector, 2015 From our December 2015 survey</vt:lpstr>
      <vt:lpstr>Turkey Latest forecasts: revenue and profit results by sector, 2016 From our December 2016 survey</vt:lpstr>
      <vt:lpstr>Turkey Latest forecasts: revenue and profit results by sector, 2017 From our December 2016 survey</vt:lpstr>
      <vt:lpstr>Ukraine Corporate revenue and profit results and forecasts, 2016-17, all sectors Comparison of our June and December 2016 surveys</vt:lpstr>
      <vt:lpstr>Ukraine Latest estimates: revenue and profit results by sector, 2015 From our December 2015 survey</vt:lpstr>
      <vt:lpstr>Ukraine Latest forecasts: revenue and profit results by sector, 2016 From our December 2016 survey</vt:lpstr>
      <vt:lpstr>Ukraine Latest forecasts: revenue and profit results by sector, 2017 From our December 2016 survey</vt:lpstr>
      <vt:lpstr>Disclaimer, copyright, sources</vt:lpstr>
    </vt:vector>
  </TitlesOfParts>
  <Company>WU-Wien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Title HERE</dc:title>
  <dc:creator>Mike Moser</dc:creator>
  <cp:lastModifiedBy>CD</cp:lastModifiedBy>
  <cp:revision>571</cp:revision>
  <dcterms:created xsi:type="dcterms:W3CDTF">2011-03-07T18:17:37Z</dcterms:created>
  <dcterms:modified xsi:type="dcterms:W3CDTF">2016-12-20T09:47:45Z</dcterms:modified>
</cp:coreProperties>
</file>