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59" r:id="rId3"/>
    <p:sldId id="260" r:id="rId4"/>
    <p:sldId id="261" r:id="rId5"/>
    <p:sldId id="262" r:id="rId6"/>
    <p:sldId id="263" r:id="rId7"/>
    <p:sldId id="264" r:id="rId8"/>
    <p:sldId id="265" r:id="rId9"/>
    <p:sldId id="266" r:id="rId10"/>
  </p:sldIdLst>
  <p:sldSz cx="9144000" cy="6858000" type="screen4x3"/>
  <p:notesSz cx="6858000" cy="9144000"/>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49"/>
    <p:restoredTop sz="91144" autoAdjust="0"/>
  </p:normalViewPr>
  <p:slideViewPr>
    <p:cSldViewPr snapToObjects="1">
      <p:cViewPr varScale="1">
        <p:scale>
          <a:sx n="66" d="100"/>
          <a:sy n="66" d="100"/>
        </p:scale>
        <p:origin x="82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763E3A-4A6D-4BFE-B896-6C23D0A0962B}" type="datetimeFigureOut">
              <a:rPr lang="de-AT" smtClean="0"/>
              <a:t>19.09.2016</a:t>
            </a:fld>
            <a:endParaRPr lang="de-AT"/>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D653D8-FF86-4D47-8AE9-B9A6697171E1}" type="slidenum">
              <a:rPr lang="de-AT" smtClean="0"/>
              <a:t>‹Nr.›</a:t>
            </a:fld>
            <a:endParaRPr lang="de-AT"/>
          </a:p>
        </p:txBody>
      </p:sp>
    </p:spTree>
    <p:extLst>
      <p:ext uri="{BB962C8B-B14F-4D97-AF65-F5344CB8AC3E}">
        <p14:creationId xmlns:p14="http://schemas.microsoft.com/office/powerpoint/2010/main" val="3761550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77D653D8-FF86-4D47-8AE9-B9A6697171E1}" type="slidenum">
              <a:rPr lang="de-AT" smtClean="0"/>
              <a:t>1</a:t>
            </a:fld>
            <a:endParaRPr lang="de-AT"/>
          </a:p>
        </p:txBody>
      </p:sp>
    </p:spTree>
    <p:extLst>
      <p:ext uri="{BB962C8B-B14F-4D97-AF65-F5344CB8AC3E}">
        <p14:creationId xmlns:p14="http://schemas.microsoft.com/office/powerpoint/2010/main" val="16583483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lvl1pPr>
              <a:defRPr sz="4000"/>
            </a:lvl1pPr>
          </a:lstStyle>
          <a:p>
            <a:r>
              <a:rPr lang="de-DE" dirty="0"/>
              <a:t>Click to edit Master title style</a:t>
            </a:r>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a:t>Click to edit Master subtitle style</a:t>
            </a:r>
          </a:p>
        </p:txBody>
      </p:sp>
      <p:sp>
        <p:nvSpPr>
          <p:cNvPr id="4" name="Date Placeholder 3"/>
          <p:cNvSpPr>
            <a:spLocks noGrp="1"/>
          </p:cNvSpPr>
          <p:nvPr>
            <p:ph type="dt" sz="half" idx="10"/>
          </p:nvPr>
        </p:nvSpPr>
        <p:spPr/>
        <p:txBody>
          <a:bodyPr/>
          <a:lstStyle/>
          <a:p>
            <a:fld id="{CE803A40-A135-734A-B0D2-1243E03CE0F1}" type="datetimeFigureOut">
              <a:rPr lang="de-DE" smtClean="0"/>
              <a:pPr/>
              <a:t>19.09.2016</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a:t>Click to edit Master title style</a:t>
            </a:r>
            <a:endParaRPr lang="de-DE"/>
          </a:p>
        </p:txBody>
      </p:sp>
      <p:sp>
        <p:nvSpPr>
          <p:cNvPr id="3" name="Vertical Text Placeholder 2"/>
          <p:cNvSpPr>
            <a:spLocks noGrp="1"/>
          </p:cNvSpPr>
          <p:nvPr>
            <p:ph type="body" orient="vert" idx="1"/>
          </p:nvPr>
        </p:nvSpPr>
        <p:spPr/>
        <p:txBody>
          <a:bodyPr vert="eaVert"/>
          <a:lstStyle/>
          <a:p>
            <a:pPr lvl="0"/>
            <a:r>
              <a:rPr lang="de-AT"/>
              <a:t>Click to edit Master text styles</a:t>
            </a:r>
          </a:p>
          <a:p>
            <a:pPr lvl="1"/>
            <a:r>
              <a:rPr lang="de-AT"/>
              <a:t>Second level</a:t>
            </a:r>
          </a:p>
          <a:p>
            <a:pPr lvl="2"/>
            <a:r>
              <a:rPr lang="de-AT"/>
              <a:t>Third level</a:t>
            </a:r>
          </a:p>
          <a:p>
            <a:pPr lvl="3"/>
            <a:r>
              <a:rPr lang="de-AT"/>
              <a:t>Fourth level</a:t>
            </a:r>
          </a:p>
          <a:p>
            <a:pPr lvl="4"/>
            <a:r>
              <a:rPr lang="de-AT"/>
              <a:t>Fifth level</a:t>
            </a:r>
            <a:endParaRPr lang="de-DE"/>
          </a:p>
        </p:txBody>
      </p:sp>
      <p:sp>
        <p:nvSpPr>
          <p:cNvPr id="4" name="Date Placeholder 3"/>
          <p:cNvSpPr>
            <a:spLocks noGrp="1"/>
          </p:cNvSpPr>
          <p:nvPr>
            <p:ph type="dt" sz="half" idx="10"/>
          </p:nvPr>
        </p:nvSpPr>
        <p:spPr/>
        <p:txBody>
          <a:bodyPr/>
          <a:lstStyle/>
          <a:p>
            <a:fld id="{CE803A40-A135-734A-B0D2-1243E03CE0F1}" type="datetimeFigureOut">
              <a:rPr lang="de-DE" smtClean="0"/>
              <a:pPr/>
              <a:t>19.09.2016</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de-AT"/>
              <a:t>Click to edit Master title style</a:t>
            </a:r>
            <a:endParaRPr lang="de-D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de-AT"/>
              <a:t>Click to edit Master text styles</a:t>
            </a:r>
          </a:p>
          <a:p>
            <a:pPr lvl="1"/>
            <a:r>
              <a:rPr lang="de-AT"/>
              <a:t>Second level</a:t>
            </a:r>
          </a:p>
          <a:p>
            <a:pPr lvl="2"/>
            <a:r>
              <a:rPr lang="de-AT"/>
              <a:t>Third level</a:t>
            </a:r>
          </a:p>
          <a:p>
            <a:pPr lvl="3"/>
            <a:r>
              <a:rPr lang="de-AT"/>
              <a:t>Fourth level</a:t>
            </a:r>
          </a:p>
          <a:p>
            <a:pPr lvl="4"/>
            <a:r>
              <a:rPr lang="de-AT"/>
              <a:t>Fifth level</a:t>
            </a:r>
            <a:endParaRPr lang="de-DE"/>
          </a:p>
        </p:txBody>
      </p:sp>
      <p:sp>
        <p:nvSpPr>
          <p:cNvPr id="4" name="Date Placeholder 3"/>
          <p:cNvSpPr>
            <a:spLocks noGrp="1"/>
          </p:cNvSpPr>
          <p:nvPr>
            <p:ph type="dt" sz="half" idx="10"/>
          </p:nvPr>
        </p:nvSpPr>
        <p:spPr/>
        <p:txBody>
          <a:bodyPr/>
          <a:lstStyle/>
          <a:p>
            <a:fld id="{CE803A40-A135-734A-B0D2-1243E03CE0F1}" type="datetimeFigureOut">
              <a:rPr lang="de-DE" smtClean="0"/>
              <a:pPr/>
              <a:t>19.09.2016</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vl1pPr>
          </a:lstStyle>
          <a:p>
            <a:r>
              <a:rPr lang="de-AT" dirty="0"/>
              <a:t>Click to edit Master title style</a:t>
            </a:r>
            <a:endParaRPr lang="de-DE" dirty="0"/>
          </a:p>
        </p:txBody>
      </p:sp>
      <p:sp>
        <p:nvSpPr>
          <p:cNvPr id="3" name="Content Placeholder 2"/>
          <p:cNvSpPr>
            <a:spLocks noGrp="1"/>
          </p:cNvSpPr>
          <p:nvPr>
            <p:ph idx="1"/>
          </p:nvPr>
        </p:nvSpPr>
        <p:spPr/>
        <p:txBody>
          <a:bodyPr/>
          <a:lstStyle>
            <a:lvl1pPr>
              <a:defRPr sz="1800"/>
            </a:lvl1pPr>
            <a:lvl2pPr>
              <a:defRPr sz="1800"/>
            </a:lvl2pPr>
            <a:lvl3pPr>
              <a:defRPr sz="1600"/>
            </a:lvl3pPr>
            <a:lvl4pPr>
              <a:defRPr sz="1600"/>
            </a:lvl4pPr>
            <a:lvl5pPr>
              <a:defRPr sz="1600"/>
            </a:lvl5pPr>
          </a:lstStyle>
          <a:p>
            <a:pPr lvl="0"/>
            <a:r>
              <a:rPr lang="de-AT" dirty="0"/>
              <a:t>Click to edit Master text styles</a:t>
            </a:r>
          </a:p>
          <a:p>
            <a:pPr lvl="1"/>
            <a:r>
              <a:rPr lang="de-AT" dirty="0"/>
              <a:t>Second level</a:t>
            </a:r>
          </a:p>
          <a:p>
            <a:pPr lvl="2"/>
            <a:r>
              <a:rPr lang="de-AT" dirty="0"/>
              <a:t>Third level</a:t>
            </a:r>
          </a:p>
          <a:p>
            <a:pPr lvl="3"/>
            <a:r>
              <a:rPr lang="de-AT" dirty="0"/>
              <a:t>Fourth level</a:t>
            </a:r>
          </a:p>
          <a:p>
            <a:pPr lvl="4"/>
            <a:r>
              <a:rPr lang="de-AT" dirty="0"/>
              <a:t>Fifth level</a:t>
            </a:r>
            <a:endParaRPr lang="de-DE" dirty="0"/>
          </a:p>
        </p:txBody>
      </p:sp>
      <p:sp>
        <p:nvSpPr>
          <p:cNvPr id="4" name="Date Placeholder 3"/>
          <p:cNvSpPr>
            <a:spLocks noGrp="1"/>
          </p:cNvSpPr>
          <p:nvPr>
            <p:ph type="dt" sz="half" idx="10"/>
          </p:nvPr>
        </p:nvSpPr>
        <p:spPr/>
        <p:txBody>
          <a:bodyPr/>
          <a:lstStyle/>
          <a:p>
            <a:fld id="{CE803A40-A135-734A-B0D2-1243E03CE0F1}" type="datetimeFigureOut">
              <a:rPr lang="de-DE" smtClean="0"/>
              <a:pPr/>
              <a:t>19.09.2016</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de-AT"/>
              <a:t>Click to edit Master title style</a:t>
            </a:r>
            <a:endParaRPr lang="de-D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AT"/>
              <a:t>Click to edit Master text styles</a:t>
            </a:r>
          </a:p>
        </p:txBody>
      </p:sp>
      <p:sp>
        <p:nvSpPr>
          <p:cNvPr id="4" name="Date Placeholder 3"/>
          <p:cNvSpPr>
            <a:spLocks noGrp="1"/>
          </p:cNvSpPr>
          <p:nvPr>
            <p:ph type="dt" sz="half" idx="10"/>
          </p:nvPr>
        </p:nvSpPr>
        <p:spPr/>
        <p:txBody>
          <a:bodyPr/>
          <a:lstStyle/>
          <a:p>
            <a:fld id="{CE803A40-A135-734A-B0D2-1243E03CE0F1}" type="datetimeFigureOut">
              <a:rPr lang="de-DE" smtClean="0"/>
              <a:pPr/>
              <a:t>19.09.2016</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a:t>Click to edit Master title style</a:t>
            </a:r>
            <a:endParaRPr lang="de-D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AT"/>
              <a:t>Click to edit Master text styles</a:t>
            </a:r>
          </a:p>
          <a:p>
            <a:pPr lvl="1"/>
            <a:r>
              <a:rPr lang="de-AT"/>
              <a:t>Second level</a:t>
            </a:r>
          </a:p>
          <a:p>
            <a:pPr lvl="2"/>
            <a:r>
              <a:rPr lang="de-AT"/>
              <a:t>Third level</a:t>
            </a:r>
          </a:p>
          <a:p>
            <a:pPr lvl="3"/>
            <a:r>
              <a:rPr lang="de-AT"/>
              <a:t>Fourth level</a:t>
            </a:r>
          </a:p>
          <a:p>
            <a:pPr lvl="4"/>
            <a:r>
              <a:rPr lang="de-AT"/>
              <a:t>Fifth level</a:t>
            </a:r>
            <a:endParaRPr lang="de-D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AT"/>
              <a:t>Click to edit Master text styles</a:t>
            </a:r>
          </a:p>
          <a:p>
            <a:pPr lvl="1"/>
            <a:r>
              <a:rPr lang="de-AT"/>
              <a:t>Second level</a:t>
            </a:r>
          </a:p>
          <a:p>
            <a:pPr lvl="2"/>
            <a:r>
              <a:rPr lang="de-AT"/>
              <a:t>Third level</a:t>
            </a:r>
          </a:p>
          <a:p>
            <a:pPr lvl="3"/>
            <a:r>
              <a:rPr lang="de-AT"/>
              <a:t>Fourth level</a:t>
            </a:r>
          </a:p>
          <a:p>
            <a:pPr lvl="4"/>
            <a:r>
              <a:rPr lang="de-AT"/>
              <a:t>Fifth level</a:t>
            </a:r>
            <a:endParaRPr lang="de-DE"/>
          </a:p>
        </p:txBody>
      </p:sp>
      <p:sp>
        <p:nvSpPr>
          <p:cNvPr id="5" name="Date Placeholder 4"/>
          <p:cNvSpPr>
            <a:spLocks noGrp="1"/>
          </p:cNvSpPr>
          <p:nvPr>
            <p:ph type="dt" sz="half" idx="10"/>
          </p:nvPr>
        </p:nvSpPr>
        <p:spPr/>
        <p:txBody>
          <a:bodyPr/>
          <a:lstStyle/>
          <a:p>
            <a:fld id="{CE803A40-A135-734A-B0D2-1243E03CE0F1}" type="datetimeFigureOut">
              <a:rPr lang="de-DE" smtClean="0"/>
              <a:pPr/>
              <a:t>19.09.2016</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AT"/>
              <a:t>Click to edit Master title style</a:t>
            </a:r>
            <a:endParaRPr lang="de-D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AT"/>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AT"/>
              <a:t>Click to edit Master text styles</a:t>
            </a:r>
          </a:p>
          <a:p>
            <a:pPr lvl="1"/>
            <a:r>
              <a:rPr lang="de-AT"/>
              <a:t>Second level</a:t>
            </a:r>
          </a:p>
          <a:p>
            <a:pPr lvl="2"/>
            <a:r>
              <a:rPr lang="de-AT"/>
              <a:t>Third level</a:t>
            </a:r>
          </a:p>
          <a:p>
            <a:pPr lvl="3"/>
            <a:r>
              <a:rPr lang="de-AT"/>
              <a:t>Fourth level</a:t>
            </a:r>
          </a:p>
          <a:p>
            <a:pPr lvl="4"/>
            <a:r>
              <a:rPr lang="de-AT"/>
              <a:t>Fifth level</a:t>
            </a:r>
            <a:endParaRPr lang="de-D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AT"/>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AT"/>
              <a:t>Click to edit Master text styles</a:t>
            </a:r>
          </a:p>
          <a:p>
            <a:pPr lvl="1"/>
            <a:r>
              <a:rPr lang="de-AT"/>
              <a:t>Second level</a:t>
            </a:r>
          </a:p>
          <a:p>
            <a:pPr lvl="2"/>
            <a:r>
              <a:rPr lang="de-AT"/>
              <a:t>Third level</a:t>
            </a:r>
          </a:p>
          <a:p>
            <a:pPr lvl="3"/>
            <a:r>
              <a:rPr lang="de-AT"/>
              <a:t>Fourth level</a:t>
            </a:r>
          </a:p>
          <a:p>
            <a:pPr lvl="4"/>
            <a:r>
              <a:rPr lang="de-AT"/>
              <a:t>Fifth level</a:t>
            </a:r>
            <a:endParaRPr lang="de-DE"/>
          </a:p>
        </p:txBody>
      </p:sp>
      <p:sp>
        <p:nvSpPr>
          <p:cNvPr id="7" name="Date Placeholder 6"/>
          <p:cNvSpPr>
            <a:spLocks noGrp="1"/>
          </p:cNvSpPr>
          <p:nvPr>
            <p:ph type="dt" sz="half" idx="10"/>
          </p:nvPr>
        </p:nvSpPr>
        <p:spPr/>
        <p:txBody>
          <a:bodyPr/>
          <a:lstStyle/>
          <a:p>
            <a:fld id="{CE803A40-A135-734A-B0D2-1243E03CE0F1}" type="datetimeFigureOut">
              <a:rPr lang="de-DE" smtClean="0"/>
              <a:pPr/>
              <a:t>19.09.2016</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a:t>Click to edit Master title style</a:t>
            </a:r>
            <a:endParaRPr lang="de-DE"/>
          </a:p>
        </p:txBody>
      </p:sp>
      <p:sp>
        <p:nvSpPr>
          <p:cNvPr id="3" name="Date Placeholder 2"/>
          <p:cNvSpPr>
            <a:spLocks noGrp="1"/>
          </p:cNvSpPr>
          <p:nvPr>
            <p:ph type="dt" sz="half" idx="10"/>
          </p:nvPr>
        </p:nvSpPr>
        <p:spPr/>
        <p:txBody>
          <a:bodyPr/>
          <a:lstStyle/>
          <a:p>
            <a:fld id="{CE803A40-A135-734A-B0D2-1243E03CE0F1}" type="datetimeFigureOut">
              <a:rPr lang="de-DE" smtClean="0"/>
              <a:pPr/>
              <a:t>19.09.2016</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803A40-A135-734A-B0D2-1243E03CE0F1}" type="datetimeFigureOut">
              <a:rPr lang="de-DE" smtClean="0"/>
              <a:pPr/>
              <a:t>19.09.2016</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de-AT"/>
              <a:t>Click to edit Master title style</a:t>
            </a:r>
            <a:endParaRPr lang="de-D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AT"/>
              <a:t>Click to edit Master text styles</a:t>
            </a:r>
          </a:p>
          <a:p>
            <a:pPr lvl="1"/>
            <a:r>
              <a:rPr lang="de-AT"/>
              <a:t>Second level</a:t>
            </a:r>
          </a:p>
          <a:p>
            <a:pPr lvl="2"/>
            <a:r>
              <a:rPr lang="de-AT"/>
              <a:t>Third level</a:t>
            </a:r>
          </a:p>
          <a:p>
            <a:pPr lvl="3"/>
            <a:r>
              <a:rPr lang="de-AT"/>
              <a:t>Fourth level</a:t>
            </a:r>
          </a:p>
          <a:p>
            <a:pPr lvl="4"/>
            <a:r>
              <a:rPr lang="de-AT"/>
              <a:t>Fifth level</a:t>
            </a:r>
            <a:endParaRPr lang="de-D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AT"/>
              <a:t>Click to edit Master text styles</a:t>
            </a:r>
          </a:p>
        </p:txBody>
      </p:sp>
      <p:sp>
        <p:nvSpPr>
          <p:cNvPr id="5" name="Date Placeholder 4"/>
          <p:cNvSpPr>
            <a:spLocks noGrp="1"/>
          </p:cNvSpPr>
          <p:nvPr>
            <p:ph type="dt" sz="half" idx="10"/>
          </p:nvPr>
        </p:nvSpPr>
        <p:spPr/>
        <p:txBody>
          <a:bodyPr/>
          <a:lstStyle/>
          <a:p>
            <a:fld id="{CE803A40-A135-734A-B0D2-1243E03CE0F1}" type="datetimeFigureOut">
              <a:rPr lang="de-DE" smtClean="0"/>
              <a:pPr/>
              <a:t>19.09.2016</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de-AT"/>
              <a:t>Click to edit Master title style</a:t>
            </a:r>
            <a:endParaRPr lang="de-D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AT"/>
              <a:t>Click to edit Master text styles</a:t>
            </a:r>
          </a:p>
        </p:txBody>
      </p:sp>
      <p:sp>
        <p:nvSpPr>
          <p:cNvPr id="5" name="Date Placeholder 4"/>
          <p:cNvSpPr>
            <a:spLocks noGrp="1"/>
          </p:cNvSpPr>
          <p:nvPr>
            <p:ph type="dt" sz="half" idx="10"/>
          </p:nvPr>
        </p:nvSpPr>
        <p:spPr/>
        <p:txBody>
          <a:bodyPr/>
          <a:lstStyle/>
          <a:p>
            <a:fld id="{CE803A40-A135-734A-B0D2-1243E03CE0F1}" type="datetimeFigureOut">
              <a:rPr lang="de-DE" smtClean="0"/>
              <a:pPr/>
              <a:t>19.09.2016</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Click to edit Master text styles</a:t>
            </a:r>
          </a:p>
          <a:p>
            <a:pPr lvl="1"/>
            <a:r>
              <a:rPr lang="de-DE"/>
              <a:t>Second level</a:t>
            </a:r>
          </a:p>
          <a:p>
            <a:pPr lvl="2"/>
            <a:r>
              <a:rPr lang="de-DE"/>
              <a:t>Third level</a:t>
            </a:r>
          </a:p>
          <a:p>
            <a:pPr lvl="3"/>
            <a:r>
              <a:rPr lang="de-DE"/>
              <a:t>Fourth level</a:t>
            </a:r>
          </a:p>
          <a:p>
            <a:pPr lvl="4"/>
            <a:r>
              <a:rPr lang="de-DE"/>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803A40-A135-734A-B0D2-1243E03CE0F1}" type="datetimeFigureOut">
              <a:rPr lang="de-DE" smtClean="0"/>
              <a:pPr/>
              <a:t>19.09.2016</a:t>
            </a:fld>
            <a:endParaRPr lang="de-D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58DC61-52C3-F646-84DC-45E85CDDD53D}"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br>
              <a:rPr lang="en-US" dirty="0"/>
            </a:br>
            <a:r>
              <a:rPr lang="en-US" dirty="0"/>
              <a:t>Russia and CIS Economic statistics for your business planning</a:t>
            </a:r>
            <a:endParaRPr lang="de-DE" sz="4000" dirty="0"/>
          </a:p>
        </p:txBody>
      </p:sp>
      <p:sp>
        <p:nvSpPr>
          <p:cNvPr id="3" name="Subtitle 2"/>
          <p:cNvSpPr>
            <a:spLocks noGrp="1"/>
          </p:cNvSpPr>
          <p:nvPr>
            <p:ph type="subTitle" idx="1"/>
          </p:nvPr>
        </p:nvSpPr>
        <p:spPr/>
        <p:txBody>
          <a:bodyPr>
            <a:normAutofit/>
          </a:bodyPr>
          <a:lstStyle/>
          <a:p>
            <a:endParaRPr lang="de-DE" sz="2800" dirty="0"/>
          </a:p>
          <a:p>
            <a:r>
              <a:rPr lang="de-DE" sz="2800" dirty="0" err="1"/>
              <a:t>by</a:t>
            </a:r>
            <a:r>
              <a:rPr lang="de-DE" sz="2800" dirty="0"/>
              <a:t> </a:t>
            </a:r>
            <a:r>
              <a:rPr lang="de-DE" sz="2800" dirty="0" err="1"/>
              <a:t>Dr</a:t>
            </a:r>
            <a:r>
              <a:rPr lang="de-DE" sz="2800" dirty="0"/>
              <a:t> Daniel </a:t>
            </a:r>
            <a:r>
              <a:rPr lang="de-DE" sz="2800" dirty="0" err="1"/>
              <a:t>Thorniley</a:t>
            </a:r>
            <a:endParaRPr lang="de-DE" sz="2800" dirty="0"/>
          </a:p>
          <a:p>
            <a:r>
              <a:rPr lang="de-DE" dirty="0"/>
              <a:t>19 September 2016</a:t>
            </a:r>
            <a:endParaRPr lang="de-DE"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Central Scenario - 2017 economic outlook </a:t>
            </a:r>
            <a:br>
              <a:rPr lang="en-US" sz="3200" dirty="0"/>
            </a:br>
            <a:r>
              <a:rPr lang="en-US" sz="3200" dirty="0"/>
              <a:t>(oil averages $46-55)</a:t>
            </a:r>
            <a:endParaRPr lang="de-AT" sz="3200" dirty="0"/>
          </a:p>
        </p:txBody>
      </p:sp>
      <p:graphicFrame>
        <p:nvGraphicFramePr>
          <p:cNvPr id="6" name="Inhaltsplatzhalter 5"/>
          <p:cNvGraphicFramePr>
            <a:graphicFrameLocks noGrp="1"/>
          </p:cNvGraphicFramePr>
          <p:nvPr>
            <p:ph idx="1"/>
            <p:extLst>
              <p:ext uri="{D42A27DB-BD31-4B8C-83A1-F6EECF244321}">
                <p14:modId xmlns:p14="http://schemas.microsoft.com/office/powerpoint/2010/main" val="3719800981"/>
              </p:ext>
            </p:extLst>
          </p:nvPr>
        </p:nvGraphicFramePr>
        <p:xfrm>
          <a:off x="827584" y="2047274"/>
          <a:ext cx="3932262" cy="2821888"/>
        </p:xfrm>
        <a:graphic>
          <a:graphicData uri="http://schemas.openxmlformats.org/drawingml/2006/table">
            <a:tbl>
              <a:tblPr firstRow="1" firstCol="1" bandRow="1"/>
              <a:tblGrid>
                <a:gridCol w="3154696">
                  <a:extLst>
                    <a:ext uri="{9D8B030D-6E8A-4147-A177-3AD203B41FA5}">
                      <a16:colId xmlns:a16="http://schemas.microsoft.com/office/drawing/2014/main" val="1383358017"/>
                    </a:ext>
                  </a:extLst>
                </a:gridCol>
                <a:gridCol w="777566">
                  <a:extLst>
                    <a:ext uri="{9D8B030D-6E8A-4147-A177-3AD203B41FA5}">
                      <a16:colId xmlns:a16="http://schemas.microsoft.com/office/drawing/2014/main" val="2973206711"/>
                    </a:ext>
                  </a:extLst>
                </a:gridCol>
              </a:tblGrid>
              <a:tr h="352736">
                <a:tc>
                  <a:txBody>
                    <a:bodyPr/>
                    <a:lstStyle/>
                    <a:p>
                      <a:pPr>
                        <a:lnSpc>
                          <a:spcPct val="115000"/>
                        </a:lnSpc>
                        <a:spcAft>
                          <a:spcPts val="0"/>
                        </a:spcAft>
                      </a:pPr>
                      <a:r>
                        <a:rPr lang="en-GB" sz="1400">
                          <a:solidFill>
                            <a:srgbClr val="000000"/>
                          </a:solidFill>
                          <a:effectLst/>
                          <a:latin typeface="Calibri" panose="020F0502020204030204" pitchFamily="34" charset="0"/>
                          <a:ea typeface="Times New Roman" panose="02020603050405020304" pitchFamily="18" charset="0"/>
                        </a:rPr>
                        <a:t>GDP</a:t>
                      </a:r>
                      <a:endParaRPr lang="de-AT" sz="2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a:solidFill>
                            <a:srgbClr val="000000"/>
                          </a:solidFill>
                          <a:effectLst/>
                          <a:latin typeface="Calibri" panose="020F0502020204030204" pitchFamily="34" charset="0"/>
                          <a:ea typeface="Times New Roman" panose="02020603050405020304" pitchFamily="18" charset="0"/>
                        </a:rPr>
                        <a:t>1.3%</a:t>
                      </a:r>
                      <a:endParaRPr lang="de-AT" sz="2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0205049"/>
                  </a:ext>
                </a:extLst>
              </a:tr>
              <a:tr h="352736">
                <a:tc>
                  <a:txBody>
                    <a:bodyPr/>
                    <a:lstStyle/>
                    <a:p>
                      <a:pPr>
                        <a:lnSpc>
                          <a:spcPct val="115000"/>
                        </a:lnSpc>
                        <a:spcAft>
                          <a:spcPts val="0"/>
                        </a:spcAft>
                      </a:pPr>
                      <a:r>
                        <a:rPr lang="en-GB" sz="1400">
                          <a:solidFill>
                            <a:srgbClr val="000000"/>
                          </a:solidFill>
                          <a:effectLst/>
                          <a:latin typeface="Calibri" panose="020F0502020204030204" pitchFamily="34" charset="0"/>
                          <a:ea typeface="Times New Roman" panose="02020603050405020304" pitchFamily="18" charset="0"/>
                        </a:rPr>
                        <a:t>Inflation (year-end)</a:t>
                      </a:r>
                      <a:endParaRPr lang="de-AT" sz="2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a:solidFill>
                            <a:srgbClr val="000000"/>
                          </a:solidFill>
                          <a:effectLst/>
                          <a:latin typeface="Calibri" panose="020F0502020204030204" pitchFamily="34" charset="0"/>
                          <a:ea typeface="Times New Roman" panose="02020603050405020304" pitchFamily="18" charset="0"/>
                        </a:rPr>
                        <a:t>5.5%</a:t>
                      </a:r>
                      <a:endParaRPr lang="de-AT" sz="2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0222112"/>
                  </a:ext>
                </a:extLst>
              </a:tr>
              <a:tr h="352736">
                <a:tc>
                  <a:txBody>
                    <a:bodyPr/>
                    <a:lstStyle/>
                    <a:p>
                      <a:pPr>
                        <a:lnSpc>
                          <a:spcPct val="115000"/>
                        </a:lnSpc>
                        <a:spcAft>
                          <a:spcPts val="0"/>
                        </a:spcAft>
                      </a:pPr>
                      <a:r>
                        <a:rPr lang="en-GB" sz="1400" dirty="0">
                          <a:solidFill>
                            <a:srgbClr val="000000"/>
                          </a:solidFill>
                          <a:effectLst/>
                          <a:latin typeface="Calibri" panose="020F0502020204030204" pitchFamily="34" charset="0"/>
                          <a:ea typeface="Times New Roman" panose="02020603050405020304" pitchFamily="18" charset="0"/>
                        </a:rPr>
                        <a:t>Inflation (average)</a:t>
                      </a:r>
                      <a:endParaRPr lang="de-AT" sz="20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a:solidFill>
                            <a:srgbClr val="000000"/>
                          </a:solidFill>
                          <a:effectLst/>
                          <a:latin typeface="Calibri" panose="020F0502020204030204" pitchFamily="34" charset="0"/>
                          <a:ea typeface="Times New Roman" panose="02020603050405020304" pitchFamily="18" charset="0"/>
                        </a:rPr>
                        <a:t>6.2%</a:t>
                      </a:r>
                      <a:endParaRPr lang="de-AT" sz="2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3237365"/>
                  </a:ext>
                </a:extLst>
              </a:tr>
              <a:tr h="352736">
                <a:tc>
                  <a:txBody>
                    <a:bodyPr/>
                    <a:lstStyle/>
                    <a:p>
                      <a:pPr>
                        <a:lnSpc>
                          <a:spcPct val="115000"/>
                        </a:lnSpc>
                        <a:spcAft>
                          <a:spcPts val="0"/>
                        </a:spcAft>
                      </a:pPr>
                      <a:r>
                        <a:rPr lang="en-GB" sz="1400">
                          <a:solidFill>
                            <a:srgbClr val="000000"/>
                          </a:solidFill>
                          <a:effectLst/>
                          <a:latin typeface="Calibri" panose="020F0502020204030204" pitchFamily="34" charset="0"/>
                          <a:ea typeface="Times New Roman" panose="02020603050405020304" pitchFamily="18" charset="0"/>
                        </a:rPr>
                        <a:t>Consumer spending</a:t>
                      </a:r>
                      <a:endParaRPr lang="de-AT" sz="2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a:solidFill>
                            <a:srgbClr val="000000"/>
                          </a:solidFill>
                          <a:effectLst/>
                          <a:latin typeface="Calibri" panose="020F0502020204030204" pitchFamily="34" charset="0"/>
                          <a:ea typeface="Times New Roman" panose="02020603050405020304" pitchFamily="18" charset="0"/>
                        </a:rPr>
                        <a:t>1.6%</a:t>
                      </a:r>
                      <a:endParaRPr lang="de-AT" sz="2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4435656"/>
                  </a:ext>
                </a:extLst>
              </a:tr>
              <a:tr h="352736">
                <a:tc>
                  <a:txBody>
                    <a:bodyPr/>
                    <a:lstStyle/>
                    <a:p>
                      <a:pPr>
                        <a:lnSpc>
                          <a:spcPct val="115000"/>
                        </a:lnSpc>
                        <a:spcAft>
                          <a:spcPts val="0"/>
                        </a:spcAft>
                      </a:pPr>
                      <a:r>
                        <a:rPr lang="en-GB" sz="1400">
                          <a:solidFill>
                            <a:srgbClr val="000000"/>
                          </a:solidFill>
                          <a:effectLst/>
                          <a:latin typeface="Calibri" panose="020F0502020204030204" pitchFamily="34" charset="0"/>
                          <a:ea typeface="Times New Roman" panose="02020603050405020304" pitchFamily="18" charset="0"/>
                        </a:rPr>
                        <a:t>Investment</a:t>
                      </a:r>
                      <a:endParaRPr lang="de-AT" sz="2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a:solidFill>
                            <a:srgbClr val="000000"/>
                          </a:solidFill>
                          <a:effectLst/>
                          <a:latin typeface="Calibri" panose="020F0502020204030204" pitchFamily="34" charset="0"/>
                          <a:ea typeface="Times New Roman" panose="02020603050405020304" pitchFamily="18" charset="0"/>
                        </a:rPr>
                        <a:t>2.2%</a:t>
                      </a:r>
                      <a:endParaRPr lang="de-AT" sz="2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91164"/>
                  </a:ext>
                </a:extLst>
              </a:tr>
              <a:tr h="352736">
                <a:tc>
                  <a:txBody>
                    <a:bodyPr/>
                    <a:lstStyle/>
                    <a:p>
                      <a:pPr>
                        <a:lnSpc>
                          <a:spcPct val="115000"/>
                        </a:lnSpc>
                        <a:spcAft>
                          <a:spcPts val="0"/>
                        </a:spcAft>
                      </a:pPr>
                      <a:r>
                        <a:rPr lang="en-GB" sz="1400">
                          <a:solidFill>
                            <a:srgbClr val="000000"/>
                          </a:solidFill>
                          <a:effectLst/>
                          <a:latin typeface="Calibri" panose="020F0502020204030204" pitchFamily="34" charset="0"/>
                          <a:ea typeface="Times New Roman" panose="02020603050405020304" pitchFamily="18" charset="0"/>
                        </a:rPr>
                        <a:t>Industrial output</a:t>
                      </a:r>
                      <a:endParaRPr lang="de-AT" sz="2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a:solidFill>
                            <a:srgbClr val="000000"/>
                          </a:solidFill>
                          <a:effectLst/>
                          <a:latin typeface="Calibri" panose="020F0502020204030204" pitchFamily="34" charset="0"/>
                          <a:ea typeface="Times New Roman" panose="02020603050405020304" pitchFamily="18" charset="0"/>
                        </a:rPr>
                        <a:t>1.7%</a:t>
                      </a:r>
                      <a:endParaRPr lang="de-AT" sz="2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3446654"/>
                  </a:ext>
                </a:extLst>
              </a:tr>
              <a:tr h="352736">
                <a:tc>
                  <a:txBody>
                    <a:bodyPr/>
                    <a:lstStyle/>
                    <a:p>
                      <a:pPr>
                        <a:lnSpc>
                          <a:spcPct val="115000"/>
                        </a:lnSpc>
                        <a:spcAft>
                          <a:spcPts val="0"/>
                        </a:spcAft>
                      </a:pPr>
                      <a:r>
                        <a:rPr lang="en-GB" sz="1400">
                          <a:solidFill>
                            <a:srgbClr val="000000"/>
                          </a:solidFill>
                          <a:effectLst/>
                          <a:latin typeface="Calibri" panose="020F0502020204030204" pitchFamily="34" charset="0"/>
                          <a:ea typeface="Times New Roman" panose="02020603050405020304" pitchFamily="18" charset="0"/>
                        </a:rPr>
                        <a:t>Rouble to US dollar average</a:t>
                      </a:r>
                      <a:endParaRPr lang="de-AT" sz="2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a:solidFill>
                            <a:srgbClr val="000000"/>
                          </a:solidFill>
                          <a:effectLst/>
                          <a:latin typeface="Calibri" panose="020F0502020204030204" pitchFamily="34" charset="0"/>
                          <a:ea typeface="Times New Roman" panose="02020603050405020304" pitchFamily="18" charset="0"/>
                        </a:rPr>
                        <a:t>64-69</a:t>
                      </a:r>
                      <a:endParaRPr lang="de-AT" sz="2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5962249"/>
                  </a:ext>
                </a:extLst>
              </a:tr>
              <a:tr h="352736">
                <a:tc>
                  <a:txBody>
                    <a:bodyPr/>
                    <a:lstStyle/>
                    <a:p>
                      <a:pPr>
                        <a:lnSpc>
                          <a:spcPct val="115000"/>
                        </a:lnSpc>
                        <a:spcAft>
                          <a:spcPts val="0"/>
                        </a:spcAft>
                      </a:pPr>
                      <a:r>
                        <a:rPr lang="en-GB" sz="1400">
                          <a:solidFill>
                            <a:srgbClr val="000000"/>
                          </a:solidFill>
                          <a:effectLst/>
                          <a:latin typeface="Calibri" panose="020F0502020204030204" pitchFamily="34" charset="0"/>
                          <a:ea typeface="Times New Roman" panose="02020603050405020304" pitchFamily="18" charset="0"/>
                        </a:rPr>
                        <a:t>Rouble to the Euro average</a:t>
                      </a:r>
                      <a:endParaRPr lang="de-AT" sz="2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dirty="0">
                          <a:solidFill>
                            <a:srgbClr val="000000"/>
                          </a:solidFill>
                          <a:effectLst/>
                          <a:latin typeface="Calibri" panose="020F0502020204030204" pitchFamily="34" charset="0"/>
                          <a:ea typeface="Times New Roman" panose="02020603050405020304" pitchFamily="18" charset="0"/>
                        </a:rPr>
                        <a:t>72-77</a:t>
                      </a:r>
                      <a:endParaRPr lang="de-AT" sz="20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3620152"/>
                  </a:ext>
                </a:extLst>
              </a:tr>
            </a:tbl>
          </a:graphicData>
        </a:graphic>
      </p:graphicFrame>
    </p:spTree>
    <p:extLst>
      <p:ext uri="{BB962C8B-B14F-4D97-AF65-F5344CB8AC3E}">
        <p14:creationId xmlns:p14="http://schemas.microsoft.com/office/powerpoint/2010/main" val="4181656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Economic scenarios and the </a:t>
            </a:r>
            <a:r>
              <a:rPr lang="en-US" sz="3200" dirty="0" err="1"/>
              <a:t>rouble</a:t>
            </a:r>
            <a:r>
              <a:rPr lang="en-US" sz="3200" dirty="0"/>
              <a:t> for 2017 at different oil prices</a:t>
            </a:r>
            <a:endParaRPr lang="en-GB" sz="3200" dirty="0"/>
          </a:p>
        </p:txBody>
      </p:sp>
      <p:graphicFrame>
        <p:nvGraphicFramePr>
          <p:cNvPr id="5" name="Inhaltsplatzhalter 4"/>
          <p:cNvGraphicFramePr>
            <a:graphicFrameLocks noGrp="1"/>
          </p:cNvGraphicFramePr>
          <p:nvPr>
            <p:ph idx="1"/>
            <p:extLst>
              <p:ext uri="{D42A27DB-BD31-4B8C-83A1-F6EECF244321}">
                <p14:modId xmlns:p14="http://schemas.microsoft.com/office/powerpoint/2010/main" val="2775610253"/>
              </p:ext>
            </p:extLst>
          </p:nvPr>
        </p:nvGraphicFramePr>
        <p:xfrm>
          <a:off x="829944" y="1916832"/>
          <a:ext cx="5902295" cy="3240358"/>
        </p:xfrm>
        <a:graphic>
          <a:graphicData uri="http://schemas.openxmlformats.org/drawingml/2006/table">
            <a:tbl>
              <a:tblPr firstRow="1" firstCol="1" bandRow="1"/>
              <a:tblGrid>
                <a:gridCol w="1382177">
                  <a:extLst>
                    <a:ext uri="{9D8B030D-6E8A-4147-A177-3AD203B41FA5}">
                      <a16:colId xmlns:a16="http://schemas.microsoft.com/office/drawing/2014/main" val="2913574060"/>
                    </a:ext>
                  </a:extLst>
                </a:gridCol>
                <a:gridCol w="1101735">
                  <a:extLst>
                    <a:ext uri="{9D8B030D-6E8A-4147-A177-3AD203B41FA5}">
                      <a16:colId xmlns:a16="http://schemas.microsoft.com/office/drawing/2014/main" val="590253461"/>
                    </a:ext>
                  </a:extLst>
                </a:gridCol>
                <a:gridCol w="1101735">
                  <a:extLst>
                    <a:ext uri="{9D8B030D-6E8A-4147-A177-3AD203B41FA5}">
                      <a16:colId xmlns:a16="http://schemas.microsoft.com/office/drawing/2014/main" val="3401492215"/>
                    </a:ext>
                  </a:extLst>
                </a:gridCol>
                <a:gridCol w="1214913">
                  <a:extLst>
                    <a:ext uri="{9D8B030D-6E8A-4147-A177-3AD203B41FA5}">
                      <a16:colId xmlns:a16="http://schemas.microsoft.com/office/drawing/2014/main" val="3158338774"/>
                    </a:ext>
                  </a:extLst>
                </a:gridCol>
                <a:gridCol w="1101735">
                  <a:extLst>
                    <a:ext uri="{9D8B030D-6E8A-4147-A177-3AD203B41FA5}">
                      <a16:colId xmlns:a16="http://schemas.microsoft.com/office/drawing/2014/main" val="3656149596"/>
                    </a:ext>
                  </a:extLst>
                </a:gridCol>
              </a:tblGrid>
              <a:tr h="550024">
                <a:tc rowSpan="2">
                  <a:txBody>
                    <a:bodyPr/>
                    <a:lstStyle/>
                    <a:p>
                      <a:pPr>
                        <a:lnSpc>
                          <a:spcPct val="115000"/>
                        </a:lnSpc>
                        <a:spcAft>
                          <a:spcPts val="0"/>
                        </a:spcAft>
                      </a:pPr>
                      <a:r>
                        <a:rPr lang="en-GB" sz="1400" b="1" dirty="0">
                          <a:solidFill>
                            <a:srgbClr val="FFFFFF"/>
                          </a:solidFill>
                          <a:effectLst/>
                          <a:latin typeface="Calibri" panose="020F0502020204030204" pitchFamily="34" charset="0"/>
                          <a:ea typeface="Times New Roman" panose="02020603050405020304" pitchFamily="18" charset="0"/>
                        </a:rPr>
                        <a:t>Average oil price 2016</a:t>
                      </a:r>
                      <a:endParaRPr lang="de-AT" sz="20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rowSpan="2">
                  <a:txBody>
                    <a:bodyPr/>
                    <a:lstStyle/>
                    <a:p>
                      <a:pPr algn="ctr">
                        <a:lnSpc>
                          <a:spcPct val="115000"/>
                        </a:lnSpc>
                        <a:spcAft>
                          <a:spcPts val="0"/>
                        </a:spcAft>
                      </a:pPr>
                      <a:r>
                        <a:rPr lang="en-GB" sz="1400" b="1" dirty="0">
                          <a:solidFill>
                            <a:srgbClr val="FFFFFF"/>
                          </a:solidFill>
                          <a:effectLst/>
                          <a:latin typeface="Calibri" panose="020F0502020204030204" pitchFamily="34" charset="0"/>
                          <a:ea typeface="Times New Roman" panose="02020603050405020304" pitchFamily="18" charset="0"/>
                        </a:rPr>
                        <a:t>GDP</a:t>
                      </a:r>
                      <a:endParaRPr lang="de-AT" sz="20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rowSpan="2">
                  <a:txBody>
                    <a:bodyPr/>
                    <a:lstStyle/>
                    <a:p>
                      <a:pPr algn="ctr">
                        <a:lnSpc>
                          <a:spcPct val="115000"/>
                        </a:lnSpc>
                        <a:spcAft>
                          <a:spcPts val="0"/>
                        </a:spcAft>
                      </a:pPr>
                      <a:r>
                        <a:rPr lang="en-GB" sz="1400" b="1" dirty="0">
                          <a:solidFill>
                            <a:srgbClr val="FFFFFF"/>
                          </a:solidFill>
                          <a:effectLst/>
                          <a:latin typeface="Calibri" panose="020F0502020204030204" pitchFamily="34" charset="0"/>
                          <a:ea typeface="Times New Roman" panose="02020603050405020304" pitchFamily="18" charset="0"/>
                        </a:rPr>
                        <a:t>Inflation average</a:t>
                      </a:r>
                      <a:endParaRPr lang="de-AT" sz="20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algn="ctr">
                        <a:lnSpc>
                          <a:spcPct val="115000"/>
                        </a:lnSpc>
                        <a:spcAft>
                          <a:spcPts val="0"/>
                        </a:spcAft>
                      </a:pPr>
                      <a:r>
                        <a:rPr lang="en-GB" sz="1400" b="1" dirty="0">
                          <a:solidFill>
                            <a:srgbClr val="FFFFFF"/>
                          </a:solidFill>
                          <a:effectLst/>
                          <a:latin typeface="Calibri" panose="020F0502020204030204" pitchFamily="34" charset="0"/>
                          <a:ea typeface="Times New Roman" panose="02020603050405020304" pitchFamily="18" charset="0"/>
                        </a:rPr>
                        <a:t>Rouble/US$</a:t>
                      </a:r>
                      <a:endParaRPr lang="de-AT" sz="20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algn="ctr">
                        <a:lnSpc>
                          <a:spcPct val="115000"/>
                        </a:lnSpc>
                        <a:spcAft>
                          <a:spcPts val="0"/>
                        </a:spcAft>
                      </a:pPr>
                      <a:r>
                        <a:rPr lang="en-GB" sz="1400" b="1">
                          <a:solidFill>
                            <a:srgbClr val="FFFFFF"/>
                          </a:solidFill>
                          <a:effectLst/>
                          <a:latin typeface="Calibri" panose="020F0502020204030204" pitchFamily="34" charset="0"/>
                          <a:ea typeface="Times New Roman" panose="02020603050405020304" pitchFamily="18" charset="0"/>
                        </a:rPr>
                        <a:t>Rouble/€      </a:t>
                      </a:r>
                      <a:endParaRPr lang="de-AT" sz="2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extLst>
                  <a:ext uri="{0D108BD9-81ED-4DB2-BD59-A6C34878D82A}">
                    <a16:rowId xmlns:a16="http://schemas.microsoft.com/office/drawing/2014/main" val="1635694048"/>
                  </a:ext>
                </a:extLst>
              </a:tr>
              <a:tr h="298926">
                <a:tc vMerge="1">
                  <a:txBody>
                    <a:bodyPr/>
                    <a:lstStyle/>
                    <a:p>
                      <a:endParaRPr lang="de-AT"/>
                    </a:p>
                  </a:txBody>
                  <a:tcPr/>
                </a:tc>
                <a:tc vMerge="1">
                  <a:txBody>
                    <a:bodyPr/>
                    <a:lstStyle/>
                    <a:p>
                      <a:endParaRPr lang="de-AT"/>
                    </a:p>
                  </a:txBody>
                  <a:tcPr/>
                </a:tc>
                <a:tc vMerge="1">
                  <a:txBody>
                    <a:bodyPr/>
                    <a:lstStyle/>
                    <a:p>
                      <a:endParaRPr lang="de-AT"/>
                    </a:p>
                  </a:txBody>
                  <a:tcPr/>
                </a:tc>
                <a:tc gridSpan="2">
                  <a:txBody>
                    <a:bodyPr/>
                    <a:lstStyle/>
                    <a:p>
                      <a:pPr algn="ctr">
                        <a:lnSpc>
                          <a:spcPct val="115000"/>
                        </a:lnSpc>
                        <a:spcAft>
                          <a:spcPts val="0"/>
                        </a:spcAft>
                      </a:pPr>
                      <a:r>
                        <a:rPr lang="en-GB" sz="1400" b="1" dirty="0">
                          <a:solidFill>
                            <a:srgbClr val="FFFFFF"/>
                          </a:solidFill>
                          <a:effectLst/>
                          <a:latin typeface="Calibri" panose="020F0502020204030204" pitchFamily="34" charset="0"/>
                          <a:ea typeface="Times New Roman" panose="02020603050405020304" pitchFamily="18" charset="0"/>
                        </a:rPr>
                        <a:t>Average</a:t>
                      </a:r>
                      <a:endParaRPr lang="de-AT" sz="20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hMerge="1">
                  <a:txBody>
                    <a:bodyPr/>
                    <a:lstStyle/>
                    <a:p>
                      <a:endParaRPr lang="de-AT"/>
                    </a:p>
                  </a:txBody>
                  <a:tcPr/>
                </a:tc>
                <a:extLst>
                  <a:ext uri="{0D108BD9-81ED-4DB2-BD59-A6C34878D82A}">
                    <a16:rowId xmlns:a16="http://schemas.microsoft.com/office/drawing/2014/main" val="1092306303"/>
                  </a:ext>
                </a:extLst>
              </a:tr>
              <a:tr h="298926">
                <a:tc>
                  <a:txBody>
                    <a:bodyPr/>
                    <a:lstStyle/>
                    <a:p>
                      <a:pPr algn="just">
                        <a:lnSpc>
                          <a:spcPct val="115000"/>
                        </a:lnSpc>
                        <a:spcAft>
                          <a:spcPts val="0"/>
                        </a:spcAft>
                      </a:pPr>
                      <a:r>
                        <a:rPr lang="en-GB" sz="1400">
                          <a:solidFill>
                            <a:srgbClr val="000000"/>
                          </a:solidFill>
                          <a:effectLst/>
                          <a:latin typeface="Calibri" panose="020F0502020204030204" pitchFamily="34" charset="0"/>
                          <a:ea typeface="Times New Roman" panose="02020603050405020304" pitchFamily="18" charset="0"/>
                        </a:rPr>
                        <a:t>$80-85</a:t>
                      </a:r>
                      <a:endParaRPr lang="de-AT" sz="20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400">
                          <a:solidFill>
                            <a:srgbClr val="000000"/>
                          </a:solidFill>
                          <a:effectLst/>
                          <a:latin typeface="Calibri" panose="020F0502020204030204" pitchFamily="34" charset="0"/>
                          <a:ea typeface="Times New Roman" panose="02020603050405020304" pitchFamily="18" charset="0"/>
                        </a:rPr>
                        <a:t>3.3%</a:t>
                      </a:r>
                      <a:endParaRPr lang="de-AT" sz="20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400" dirty="0">
                          <a:solidFill>
                            <a:srgbClr val="000000"/>
                          </a:solidFill>
                          <a:effectLst/>
                          <a:latin typeface="Calibri" panose="020F0502020204030204" pitchFamily="34" charset="0"/>
                          <a:ea typeface="Times New Roman" panose="02020603050405020304" pitchFamily="18" charset="0"/>
                        </a:rPr>
                        <a:t>5.4%</a:t>
                      </a:r>
                      <a:endParaRPr lang="de-AT" sz="20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400" dirty="0">
                          <a:solidFill>
                            <a:srgbClr val="000000"/>
                          </a:solidFill>
                          <a:effectLst/>
                          <a:latin typeface="Calibri" panose="020F0502020204030204" pitchFamily="34" charset="0"/>
                          <a:ea typeface="Times New Roman" panose="02020603050405020304" pitchFamily="18" charset="0"/>
                        </a:rPr>
                        <a:t>45-52</a:t>
                      </a:r>
                      <a:endParaRPr lang="de-AT" sz="20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400" dirty="0">
                          <a:solidFill>
                            <a:srgbClr val="000000"/>
                          </a:solidFill>
                          <a:effectLst/>
                          <a:latin typeface="Calibri" panose="020F0502020204030204" pitchFamily="34" charset="0"/>
                          <a:ea typeface="Times New Roman" panose="02020603050405020304" pitchFamily="18" charset="0"/>
                        </a:rPr>
                        <a:t>52-58</a:t>
                      </a:r>
                      <a:endParaRPr lang="de-AT" sz="20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6337712"/>
                  </a:ext>
                </a:extLst>
              </a:tr>
              <a:tr h="298926">
                <a:tc>
                  <a:txBody>
                    <a:bodyPr/>
                    <a:lstStyle/>
                    <a:p>
                      <a:pPr algn="just">
                        <a:lnSpc>
                          <a:spcPct val="115000"/>
                        </a:lnSpc>
                        <a:spcAft>
                          <a:spcPts val="0"/>
                        </a:spcAft>
                      </a:pPr>
                      <a:r>
                        <a:rPr lang="en-GB" sz="1400">
                          <a:solidFill>
                            <a:srgbClr val="000000"/>
                          </a:solidFill>
                          <a:effectLst/>
                          <a:latin typeface="Calibri" panose="020F0502020204030204" pitchFamily="34" charset="0"/>
                          <a:ea typeface="Times New Roman" panose="02020603050405020304" pitchFamily="18" charset="0"/>
                        </a:rPr>
                        <a:t>$70-80</a:t>
                      </a:r>
                      <a:endParaRPr lang="de-AT" sz="20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400">
                          <a:solidFill>
                            <a:srgbClr val="000000"/>
                          </a:solidFill>
                          <a:effectLst/>
                          <a:latin typeface="Calibri" panose="020F0502020204030204" pitchFamily="34" charset="0"/>
                          <a:ea typeface="Times New Roman" panose="02020603050405020304" pitchFamily="18" charset="0"/>
                        </a:rPr>
                        <a:t>2.8%</a:t>
                      </a:r>
                      <a:endParaRPr lang="de-AT" sz="20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400">
                          <a:solidFill>
                            <a:srgbClr val="000000"/>
                          </a:solidFill>
                          <a:effectLst/>
                          <a:latin typeface="Calibri" panose="020F0502020204030204" pitchFamily="34" charset="0"/>
                          <a:ea typeface="Times New Roman" panose="02020603050405020304" pitchFamily="18" charset="0"/>
                        </a:rPr>
                        <a:t>5.4%</a:t>
                      </a:r>
                      <a:endParaRPr lang="de-AT" sz="20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400">
                          <a:solidFill>
                            <a:srgbClr val="000000"/>
                          </a:solidFill>
                          <a:effectLst/>
                          <a:latin typeface="Calibri" panose="020F0502020204030204" pitchFamily="34" charset="0"/>
                          <a:ea typeface="Times New Roman" panose="02020603050405020304" pitchFamily="18" charset="0"/>
                        </a:rPr>
                        <a:t>52-57</a:t>
                      </a:r>
                      <a:endParaRPr lang="de-AT" sz="20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400">
                          <a:solidFill>
                            <a:srgbClr val="000000"/>
                          </a:solidFill>
                          <a:effectLst/>
                          <a:latin typeface="Calibri" panose="020F0502020204030204" pitchFamily="34" charset="0"/>
                          <a:ea typeface="Times New Roman" panose="02020603050405020304" pitchFamily="18" charset="0"/>
                        </a:rPr>
                        <a:t>58-64</a:t>
                      </a:r>
                      <a:endParaRPr lang="de-AT" sz="20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7367522"/>
                  </a:ext>
                </a:extLst>
              </a:tr>
              <a:tr h="298926">
                <a:tc>
                  <a:txBody>
                    <a:bodyPr/>
                    <a:lstStyle/>
                    <a:p>
                      <a:pPr algn="just">
                        <a:lnSpc>
                          <a:spcPct val="115000"/>
                        </a:lnSpc>
                        <a:spcAft>
                          <a:spcPts val="0"/>
                        </a:spcAft>
                      </a:pPr>
                      <a:r>
                        <a:rPr lang="en-GB" sz="1400">
                          <a:solidFill>
                            <a:srgbClr val="000000"/>
                          </a:solidFill>
                          <a:effectLst/>
                          <a:latin typeface="Calibri" panose="020F0502020204030204" pitchFamily="34" charset="0"/>
                          <a:ea typeface="Times New Roman" panose="02020603050405020304" pitchFamily="18" charset="0"/>
                        </a:rPr>
                        <a:t>$60-70</a:t>
                      </a:r>
                      <a:endParaRPr lang="de-AT" sz="20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400">
                          <a:solidFill>
                            <a:srgbClr val="000000"/>
                          </a:solidFill>
                          <a:effectLst/>
                          <a:latin typeface="Calibri" panose="020F0502020204030204" pitchFamily="34" charset="0"/>
                          <a:ea typeface="Times New Roman" panose="02020603050405020304" pitchFamily="18" charset="0"/>
                        </a:rPr>
                        <a:t>2.4%</a:t>
                      </a:r>
                      <a:endParaRPr lang="de-AT" sz="20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400">
                          <a:solidFill>
                            <a:srgbClr val="000000"/>
                          </a:solidFill>
                          <a:effectLst/>
                          <a:latin typeface="Calibri" panose="020F0502020204030204" pitchFamily="34" charset="0"/>
                          <a:ea typeface="Times New Roman" panose="02020603050405020304" pitchFamily="18" charset="0"/>
                        </a:rPr>
                        <a:t>5.8%</a:t>
                      </a:r>
                      <a:endParaRPr lang="de-AT" sz="20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400">
                          <a:solidFill>
                            <a:srgbClr val="000000"/>
                          </a:solidFill>
                          <a:effectLst/>
                          <a:latin typeface="Calibri" panose="020F0502020204030204" pitchFamily="34" charset="0"/>
                          <a:ea typeface="Times New Roman" panose="02020603050405020304" pitchFamily="18" charset="0"/>
                        </a:rPr>
                        <a:t>57-60</a:t>
                      </a:r>
                      <a:endParaRPr lang="de-AT" sz="20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400">
                          <a:solidFill>
                            <a:srgbClr val="000000"/>
                          </a:solidFill>
                          <a:effectLst/>
                          <a:latin typeface="Calibri" panose="020F0502020204030204" pitchFamily="34" charset="0"/>
                          <a:ea typeface="Times New Roman" panose="02020603050405020304" pitchFamily="18" charset="0"/>
                        </a:rPr>
                        <a:t>64-66</a:t>
                      </a:r>
                      <a:endParaRPr lang="de-AT" sz="20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9272360"/>
                  </a:ext>
                </a:extLst>
              </a:tr>
              <a:tr h="298926">
                <a:tc>
                  <a:txBody>
                    <a:bodyPr/>
                    <a:lstStyle/>
                    <a:p>
                      <a:pPr algn="just">
                        <a:lnSpc>
                          <a:spcPct val="115000"/>
                        </a:lnSpc>
                        <a:spcAft>
                          <a:spcPts val="0"/>
                        </a:spcAft>
                      </a:pPr>
                      <a:r>
                        <a:rPr lang="en-GB" sz="1400">
                          <a:solidFill>
                            <a:srgbClr val="000000"/>
                          </a:solidFill>
                          <a:effectLst/>
                          <a:latin typeface="Calibri" panose="020F0502020204030204" pitchFamily="34" charset="0"/>
                          <a:ea typeface="Times New Roman" panose="02020603050405020304" pitchFamily="18" charset="0"/>
                        </a:rPr>
                        <a:t>$55-60</a:t>
                      </a:r>
                      <a:endParaRPr lang="de-AT" sz="20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400">
                          <a:solidFill>
                            <a:srgbClr val="000000"/>
                          </a:solidFill>
                          <a:effectLst/>
                          <a:latin typeface="Calibri" panose="020F0502020204030204" pitchFamily="34" charset="0"/>
                          <a:ea typeface="Times New Roman" panose="02020603050405020304" pitchFamily="18" charset="0"/>
                        </a:rPr>
                        <a:t>1.8%</a:t>
                      </a:r>
                      <a:endParaRPr lang="de-AT" sz="20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400">
                          <a:solidFill>
                            <a:srgbClr val="000000"/>
                          </a:solidFill>
                          <a:effectLst/>
                          <a:latin typeface="Calibri" panose="020F0502020204030204" pitchFamily="34" charset="0"/>
                          <a:ea typeface="Times New Roman" panose="02020603050405020304" pitchFamily="18" charset="0"/>
                        </a:rPr>
                        <a:t>6.1%</a:t>
                      </a:r>
                      <a:endParaRPr lang="de-AT" sz="20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400">
                          <a:solidFill>
                            <a:srgbClr val="000000"/>
                          </a:solidFill>
                          <a:effectLst/>
                          <a:latin typeface="Calibri" panose="020F0502020204030204" pitchFamily="34" charset="0"/>
                          <a:ea typeface="Times New Roman" panose="02020603050405020304" pitchFamily="18" charset="0"/>
                        </a:rPr>
                        <a:t>60-63</a:t>
                      </a:r>
                      <a:endParaRPr lang="de-AT" sz="20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400">
                          <a:solidFill>
                            <a:srgbClr val="000000"/>
                          </a:solidFill>
                          <a:effectLst/>
                          <a:latin typeface="Calibri" panose="020F0502020204030204" pitchFamily="34" charset="0"/>
                          <a:ea typeface="Times New Roman" panose="02020603050405020304" pitchFamily="18" charset="0"/>
                        </a:rPr>
                        <a:t>66-69</a:t>
                      </a:r>
                      <a:endParaRPr lang="de-AT" sz="20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284549"/>
                  </a:ext>
                </a:extLst>
              </a:tr>
              <a:tr h="298926">
                <a:tc>
                  <a:txBody>
                    <a:bodyPr/>
                    <a:lstStyle/>
                    <a:p>
                      <a:pPr algn="just">
                        <a:lnSpc>
                          <a:spcPct val="115000"/>
                        </a:lnSpc>
                        <a:spcAft>
                          <a:spcPts val="0"/>
                        </a:spcAft>
                      </a:pPr>
                      <a:r>
                        <a:rPr lang="en-GB" sz="1400">
                          <a:solidFill>
                            <a:srgbClr val="000000"/>
                          </a:solidFill>
                          <a:effectLst/>
                          <a:latin typeface="Calibri" panose="020F0502020204030204" pitchFamily="34" charset="0"/>
                          <a:ea typeface="Times New Roman" panose="02020603050405020304" pitchFamily="18" charset="0"/>
                        </a:rPr>
                        <a:t>$50-55</a:t>
                      </a:r>
                      <a:endParaRPr lang="de-AT" sz="20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400">
                          <a:solidFill>
                            <a:srgbClr val="000000"/>
                          </a:solidFill>
                          <a:effectLst/>
                          <a:latin typeface="Calibri" panose="020F0502020204030204" pitchFamily="34" charset="0"/>
                          <a:ea typeface="Times New Roman" panose="02020603050405020304" pitchFamily="18" charset="0"/>
                        </a:rPr>
                        <a:t>1.3%</a:t>
                      </a:r>
                      <a:endParaRPr lang="de-AT" sz="20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400">
                          <a:solidFill>
                            <a:srgbClr val="000000"/>
                          </a:solidFill>
                          <a:effectLst/>
                          <a:latin typeface="Calibri" panose="020F0502020204030204" pitchFamily="34" charset="0"/>
                          <a:ea typeface="Times New Roman" panose="02020603050405020304" pitchFamily="18" charset="0"/>
                        </a:rPr>
                        <a:t>6.3%</a:t>
                      </a:r>
                      <a:endParaRPr lang="de-AT" sz="20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400">
                          <a:solidFill>
                            <a:srgbClr val="000000"/>
                          </a:solidFill>
                          <a:effectLst/>
                          <a:latin typeface="Calibri" panose="020F0502020204030204" pitchFamily="34" charset="0"/>
                          <a:ea typeface="Times New Roman" panose="02020603050405020304" pitchFamily="18" charset="0"/>
                        </a:rPr>
                        <a:t>62-67</a:t>
                      </a:r>
                      <a:endParaRPr lang="de-AT" sz="20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400">
                          <a:solidFill>
                            <a:srgbClr val="000000"/>
                          </a:solidFill>
                          <a:effectLst/>
                          <a:latin typeface="Calibri" panose="020F0502020204030204" pitchFamily="34" charset="0"/>
                          <a:ea typeface="Times New Roman" panose="02020603050405020304" pitchFamily="18" charset="0"/>
                        </a:rPr>
                        <a:t>69-73</a:t>
                      </a:r>
                      <a:endParaRPr lang="de-AT" sz="20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1001977"/>
                  </a:ext>
                </a:extLst>
              </a:tr>
              <a:tr h="298926">
                <a:tc>
                  <a:txBody>
                    <a:bodyPr/>
                    <a:lstStyle/>
                    <a:p>
                      <a:pPr algn="just">
                        <a:lnSpc>
                          <a:spcPct val="115000"/>
                        </a:lnSpc>
                        <a:spcAft>
                          <a:spcPts val="0"/>
                        </a:spcAft>
                      </a:pPr>
                      <a:r>
                        <a:rPr lang="en-GB" sz="1400">
                          <a:effectLst/>
                          <a:latin typeface="Calibri" panose="020F0502020204030204" pitchFamily="34" charset="0"/>
                          <a:ea typeface="Times New Roman" panose="02020603050405020304" pitchFamily="18" charset="0"/>
                        </a:rPr>
                        <a:t>$45-50</a:t>
                      </a:r>
                      <a:endParaRPr lang="de-AT" sz="20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400">
                          <a:effectLst/>
                          <a:latin typeface="Calibri" panose="020F0502020204030204" pitchFamily="34" charset="0"/>
                          <a:ea typeface="Times New Roman" panose="02020603050405020304" pitchFamily="18" charset="0"/>
                        </a:rPr>
                        <a:t>0.3%</a:t>
                      </a:r>
                      <a:endParaRPr lang="de-AT" sz="20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400">
                          <a:effectLst/>
                          <a:latin typeface="Calibri" panose="020F0502020204030204" pitchFamily="34" charset="0"/>
                          <a:ea typeface="Times New Roman" panose="02020603050405020304" pitchFamily="18" charset="0"/>
                        </a:rPr>
                        <a:t>7.5%</a:t>
                      </a:r>
                      <a:endParaRPr lang="de-AT" sz="20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400">
                          <a:effectLst/>
                          <a:latin typeface="Calibri" panose="020F0502020204030204" pitchFamily="34" charset="0"/>
                          <a:ea typeface="Times New Roman" panose="02020603050405020304" pitchFamily="18" charset="0"/>
                        </a:rPr>
                        <a:t>64-69 </a:t>
                      </a:r>
                      <a:endParaRPr lang="de-AT" sz="20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400">
                          <a:effectLst/>
                          <a:latin typeface="Calibri" panose="020F0502020204030204" pitchFamily="34" charset="0"/>
                          <a:ea typeface="Times New Roman" panose="02020603050405020304" pitchFamily="18" charset="0"/>
                        </a:rPr>
                        <a:t>72-77</a:t>
                      </a:r>
                      <a:endParaRPr lang="de-AT" sz="20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4719649"/>
                  </a:ext>
                </a:extLst>
              </a:tr>
              <a:tr h="298926">
                <a:tc>
                  <a:txBody>
                    <a:bodyPr/>
                    <a:lstStyle/>
                    <a:p>
                      <a:pPr algn="just">
                        <a:lnSpc>
                          <a:spcPct val="115000"/>
                        </a:lnSpc>
                        <a:spcAft>
                          <a:spcPts val="0"/>
                        </a:spcAft>
                      </a:pPr>
                      <a:r>
                        <a:rPr lang="en-GB" sz="1400">
                          <a:solidFill>
                            <a:srgbClr val="0D0D0D"/>
                          </a:solidFill>
                          <a:effectLst/>
                          <a:latin typeface="Calibri" panose="020F0502020204030204" pitchFamily="34" charset="0"/>
                          <a:ea typeface="Times New Roman" panose="02020603050405020304" pitchFamily="18" charset="0"/>
                        </a:rPr>
                        <a:t>$35-45</a:t>
                      </a:r>
                      <a:endParaRPr lang="de-AT" sz="20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400">
                          <a:solidFill>
                            <a:srgbClr val="0D0D0D"/>
                          </a:solidFill>
                          <a:effectLst/>
                          <a:latin typeface="Calibri" panose="020F0502020204030204" pitchFamily="34" charset="0"/>
                          <a:ea typeface="Times New Roman" panose="02020603050405020304" pitchFamily="18" charset="0"/>
                        </a:rPr>
                        <a:t>-1.3%</a:t>
                      </a:r>
                      <a:endParaRPr lang="de-AT" sz="20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400">
                          <a:solidFill>
                            <a:srgbClr val="0D0D0D"/>
                          </a:solidFill>
                          <a:effectLst/>
                          <a:latin typeface="Calibri" panose="020F0502020204030204" pitchFamily="34" charset="0"/>
                          <a:ea typeface="Times New Roman" panose="02020603050405020304" pitchFamily="18" charset="0"/>
                        </a:rPr>
                        <a:t>8.2%</a:t>
                      </a:r>
                      <a:endParaRPr lang="de-AT" sz="20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400">
                          <a:solidFill>
                            <a:srgbClr val="0D0D0D"/>
                          </a:solidFill>
                          <a:effectLst/>
                          <a:latin typeface="Calibri" panose="020F0502020204030204" pitchFamily="34" charset="0"/>
                          <a:ea typeface="Times New Roman" panose="02020603050405020304" pitchFamily="18" charset="0"/>
                        </a:rPr>
                        <a:t>63-69</a:t>
                      </a:r>
                      <a:endParaRPr lang="de-AT" sz="20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400">
                          <a:solidFill>
                            <a:srgbClr val="0D0D0D"/>
                          </a:solidFill>
                          <a:effectLst/>
                          <a:latin typeface="Calibri" panose="020F0502020204030204" pitchFamily="34" charset="0"/>
                          <a:ea typeface="Times New Roman" panose="02020603050405020304" pitchFamily="18" charset="0"/>
                        </a:rPr>
                        <a:t>74-78</a:t>
                      </a:r>
                      <a:endParaRPr lang="de-AT" sz="20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4683534"/>
                  </a:ext>
                </a:extLst>
              </a:tr>
              <a:tr h="298926">
                <a:tc>
                  <a:txBody>
                    <a:bodyPr/>
                    <a:lstStyle/>
                    <a:p>
                      <a:pPr algn="just">
                        <a:lnSpc>
                          <a:spcPct val="115000"/>
                        </a:lnSpc>
                        <a:spcAft>
                          <a:spcPts val="0"/>
                        </a:spcAft>
                      </a:pPr>
                      <a:r>
                        <a:rPr lang="en-GB" sz="1400">
                          <a:solidFill>
                            <a:srgbClr val="0D0D0D"/>
                          </a:solidFill>
                          <a:effectLst/>
                          <a:latin typeface="Calibri" panose="020F0502020204030204" pitchFamily="34" charset="0"/>
                          <a:ea typeface="Times New Roman" panose="02020603050405020304" pitchFamily="18" charset="0"/>
                        </a:rPr>
                        <a:t>$25-35</a:t>
                      </a:r>
                      <a:endParaRPr lang="de-AT" sz="20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400">
                          <a:solidFill>
                            <a:srgbClr val="0D0D0D"/>
                          </a:solidFill>
                          <a:effectLst/>
                          <a:latin typeface="Calibri" panose="020F0502020204030204" pitchFamily="34" charset="0"/>
                          <a:ea typeface="Times New Roman" panose="02020603050405020304" pitchFamily="18" charset="0"/>
                        </a:rPr>
                        <a:t>-2.5%</a:t>
                      </a:r>
                      <a:endParaRPr lang="de-AT" sz="20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400">
                          <a:solidFill>
                            <a:srgbClr val="0D0D0D"/>
                          </a:solidFill>
                          <a:effectLst/>
                          <a:latin typeface="Calibri" panose="020F0502020204030204" pitchFamily="34" charset="0"/>
                          <a:ea typeface="Times New Roman" panose="02020603050405020304" pitchFamily="18" charset="0"/>
                        </a:rPr>
                        <a:t>11.5%</a:t>
                      </a:r>
                      <a:endParaRPr lang="de-AT" sz="20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400">
                          <a:solidFill>
                            <a:srgbClr val="0D0D0D"/>
                          </a:solidFill>
                          <a:effectLst/>
                          <a:latin typeface="Calibri" panose="020F0502020204030204" pitchFamily="34" charset="0"/>
                          <a:ea typeface="Times New Roman" panose="02020603050405020304" pitchFamily="18" charset="0"/>
                        </a:rPr>
                        <a:t>80-84</a:t>
                      </a:r>
                      <a:endParaRPr lang="de-AT" sz="20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400" dirty="0">
                          <a:solidFill>
                            <a:srgbClr val="0D0D0D"/>
                          </a:solidFill>
                          <a:effectLst/>
                          <a:latin typeface="Calibri" panose="020F0502020204030204" pitchFamily="34" charset="0"/>
                          <a:ea typeface="Times New Roman" panose="02020603050405020304" pitchFamily="18" charset="0"/>
                        </a:rPr>
                        <a:t>86-92</a:t>
                      </a:r>
                      <a:endParaRPr lang="de-AT" sz="20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9048257"/>
                  </a:ext>
                </a:extLst>
              </a:tr>
            </a:tbl>
          </a:graphicData>
        </a:graphic>
      </p:graphicFrame>
    </p:spTree>
    <p:extLst>
      <p:ext uri="{BB962C8B-B14F-4D97-AF65-F5344CB8AC3E}">
        <p14:creationId xmlns:p14="http://schemas.microsoft.com/office/powerpoint/2010/main" val="330830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altLang="en-US" sz="3200" dirty="0">
                <a:solidFill>
                  <a:srgbClr val="000000"/>
                </a:solidFill>
                <a:ea typeface="ＭＳ Ｐゴシック" panose="020B0600070205080204" pitchFamily="34" charset="-128"/>
              </a:rPr>
              <a:t>Macro-economic indicators 2009-2020</a:t>
            </a:r>
            <a:endParaRPr lang="en-GB" altLang="en-US" sz="3200" dirty="0">
              <a:ea typeface="ＭＳ Ｐゴシック" panose="020B0600070205080204" pitchFamily="34" charset="-128"/>
            </a:endParaRPr>
          </a:p>
        </p:txBody>
      </p:sp>
      <p:graphicFrame>
        <p:nvGraphicFramePr>
          <p:cNvPr id="3" name="Tabelle 2"/>
          <p:cNvGraphicFramePr>
            <a:graphicFrameLocks noGrp="1"/>
          </p:cNvGraphicFramePr>
          <p:nvPr>
            <p:extLst>
              <p:ext uri="{D42A27DB-BD31-4B8C-83A1-F6EECF244321}">
                <p14:modId xmlns:p14="http://schemas.microsoft.com/office/powerpoint/2010/main" val="362608504"/>
              </p:ext>
            </p:extLst>
          </p:nvPr>
        </p:nvGraphicFramePr>
        <p:xfrm>
          <a:off x="755572" y="1772817"/>
          <a:ext cx="7931223" cy="4339075"/>
        </p:xfrm>
        <a:graphic>
          <a:graphicData uri="http://schemas.openxmlformats.org/drawingml/2006/table">
            <a:tbl>
              <a:tblPr/>
              <a:tblGrid>
                <a:gridCol w="2344731">
                  <a:extLst>
                    <a:ext uri="{9D8B030D-6E8A-4147-A177-3AD203B41FA5}">
                      <a16:colId xmlns:a16="http://schemas.microsoft.com/office/drawing/2014/main" val="2708216012"/>
                    </a:ext>
                  </a:extLst>
                </a:gridCol>
                <a:gridCol w="466281">
                  <a:extLst>
                    <a:ext uri="{9D8B030D-6E8A-4147-A177-3AD203B41FA5}">
                      <a16:colId xmlns:a16="http://schemas.microsoft.com/office/drawing/2014/main" val="1438552967"/>
                    </a:ext>
                  </a:extLst>
                </a:gridCol>
                <a:gridCol w="466281">
                  <a:extLst>
                    <a:ext uri="{9D8B030D-6E8A-4147-A177-3AD203B41FA5}">
                      <a16:colId xmlns:a16="http://schemas.microsoft.com/office/drawing/2014/main" val="2102916501"/>
                    </a:ext>
                  </a:extLst>
                </a:gridCol>
                <a:gridCol w="466281">
                  <a:extLst>
                    <a:ext uri="{9D8B030D-6E8A-4147-A177-3AD203B41FA5}">
                      <a16:colId xmlns:a16="http://schemas.microsoft.com/office/drawing/2014/main" val="238185851"/>
                    </a:ext>
                  </a:extLst>
                </a:gridCol>
                <a:gridCol w="466281">
                  <a:extLst>
                    <a:ext uri="{9D8B030D-6E8A-4147-A177-3AD203B41FA5}">
                      <a16:colId xmlns:a16="http://schemas.microsoft.com/office/drawing/2014/main" val="305338663"/>
                    </a:ext>
                  </a:extLst>
                </a:gridCol>
                <a:gridCol w="466281">
                  <a:extLst>
                    <a:ext uri="{9D8B030D-6E8A-4147-A177-3AD203B41FA5}">
                      <a16:colId xmlns:a16="http://schemas.microsoft.com/office/drawing/2014/main" val="1990525048"/>
                    </a:ext>
                  </a:extLst>
                </a:gridCol>
                <a:gridCol w="466281">
                  <a:extLst>
                    <a:ext uri="{9D8B030D-6E8A-4147-A177-3AD203B41FA5}">
                      <a16:colId xmlns:a16="http://schemas.microsoft.com/office/drawing/2014/main" val="3431995527"/>
                    </a:ext>
                  </a:extLst>
                </a:gridCol>
                <a:gridCol w="466281">
                  <a:extLst>
                    <a:ext uri="{9D8B030D-6E8A-4147-A177-3AD203B41FA5}">
                      <a16:colId xmlns:a16="http://schemas.microsoft.com/office/drawing/2014/main" val="743953071"/>
                    </a:ext>
                  </a:extLst>
                </a:gridCol>
                <a:gridCol w="466281">
                  <a:extLst>
                    <a:ext uri="{9D8B030D-6E8A-4147-A177-3AD203B41FA5}">
                      <a16:colId xmlns:a16="http://schemas.microsoft.com/office/drawing/2014/main" val="848505509"/>
                    </a:ext>
                  </a:extLst>
                </a:gridCol>
                <a:gridCol w="466281">
                  <a:extLst>
                    <a:ext uri="{9D8B030D-6E8A-4147-A177-3AD203B41FA5}">
                      <a16:colId xmlns:a16="http://schemas.microsoft.com/office/drawing/2014/main" val="498259406"/>
                    </a:ext>
                  </a:extLst>
                </a:gridCol>
                <a:gridCol w="466281">
                  <a:extLst>
                    <a:ext uri="{9D8B030D-6E8A-4147-A177-3AD203B41FA5}">
                      <a16:colId xmlns:a16="http://schemas.microsoft.com/office/drawing/2014/main" val="547417357"/>
                    </a:ext>
                  </a:extLst>
                </a:gridCol>
                <a:gridCol w="461841">
                  <a:extLst>
                    <a:ext uri="{9D8B030D-6E8A-4147-A177-3AD203B41FA5}">
                      <a16:colId xmlns:a16="http://schemas.microsoft.com/office/drawing/2014/main" val="3261226388"/>
                    </a:ext>
                  </a:extLst>
                </a:gridCol>
                <a:gridCol w="461841">
                  <a:extLst>
                    <a:ext uri="{9D8B030D-6E8A-4147-A177-3AD203B41FA5}">
                      <a16:colId xmlns:a16="http://schemas.microsoft.com/office/drawing/2014/main" val="3133320134"/>
                    </a:ext>
                  </a:extLst>
                </a:gridCol>
              </a:tblGrid>
              <a:tr h="345640">
                <a:tc>
                  <a:txBody>
                    <a:bodyPr/>
                    <a:lstStyle/>
                    <a:p>
                      <a:pPr algn="ctr" fontAlgn="b"/>
                      <a:r>
                        <a:rPr lang="de-AT" sz="1400" b="1" i="0" u="none" strike="noStrike">
                          <a:solidFill>
                            <a:srgbClr val="FFFFFF"/>
                          </a:solidFill>
                          <a:effectLst/>
                          <a:latin typeface="Calibri" panose="020F0502020204030204" pitchFamily="34" charset="0"/>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AT" sz="1400" b="1" i="0" u="none" strike="noStrike" dirty="0">
                          <a:solidFill>
                            <a:srgbClr val="FFFFFF"/>
                          </a:solidFill>
                          <a:effectLst/>
                          <a:latin typeface="Calibri" panose="020F0502020204030204" pitchFamily="34" charset="0"/>
                        </a:rPr>
                        <a:t>2009</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chemeClr val="accent2"/>
                    </a:solidFill>
                  </a:tcPr>
                </a:tc>
                <a:tc>
                  <a:txBody>
                    <a:bodyPr/>
                    <a:lstStyle/>
                    <a:p>
                      <a:pPr algn="ctr" fontAlgn="b"/>
                      <a:r>
                        <a:rPr lang="de-AT" sz="1400" b="1" i="0" u="none" strike="noStrike" dirty="0">
                          <a:solidFill>
                            <a:srgbClr val="FFFFFF"/>
                          </a:solidFill>
                          <a:effectLst/>
                          <a:latin typeface="Calibri" panose="020F0502020204030204" pitchFamily="34" charset="0"/>
                        </a:rPr>
                        <a:t>2010</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chemeClr val="accent2"/>
                    </a:solidFill>
                  </a:tcPr>
                </a:tc>
                <a:tc>
                  <a:txBody>
                    <a:bodyPr/>
                    <a:lstStyle/>
                    <a:p>
                      <a:pPr algn="ctr" fontAlgn="b"/>
                      <a:r>
                        <a:rPr lang="de-AT" sz="1400" b="1" i="0" u="none" strike="noStrike" dirty="0">
                          <a:solidFill>
                            <a:srgbClr val="FFFFFF"/>
                          </a:solidFill>
                          <a:effectLst/>
                          <a:latin typeface="Calibri" panose="020F0502020204030204" pitchFamily="34" charset="0"/>
                        </a:rPr>
                        <a:t>2011</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chemeClr val="accent2"/>
                    </a:solidFill>
                  </a:tcPr>
                </a:tc>
                <a:tc>
                  <a:txBody>
                    <a:bodyPr/>
                    <a:lstStyle/>
                    <a:p>
                      <a:pPr algn="ctr" fontAlgn="b"/>
                      <a:r>
                        <a:rPr lang="de-AT" sz="1400" b="1" i="0" u="none" strike="noStrike" dirty="0">
                          <a:solidFill>
                            <a:srgbClr val="FFFFFF"/>
                          </a:solidFill>
                          <a:effectLst/>
                          <a:latin typeface="Calibri" panose="020F0502020204030204" pitchFamily="34" charset="0"/>
                        </a:rPr>
                        <a:t>2012</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chemeClr val="accent2"/>
                    </a:solidFill>
                  </a:tcPr>
                </a:tc>
                <a:tc>
                  <a:txBody>
                    <a:bodyPr/>
                    <a:lstStyle/>
                    <a:p>
                      <a:pPr algn="ctr" fontAlgn="b"/>
                      <a:r>
                        <a:rPr lang="de-AT" sz="1400" b="1" i="0" u="none" strike="noStrike" dirty="0">
                          <a:solidFill>
                            <a:srgbClr val="FFFFFF"/>
                          </a:solidFill>
                          <a:effectLst/>
                          <a:latin typeface="Calibri" panose="020F0502020204030204" pitchFamily="34" charset="0"/>
                        </a:rPr>
                        <a:t>2013</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chemeClr val="accent2"/>
                    </a:solidFill>
                  </a:tcPr>
                </a:tc>
                <a:tc>
                  <a:txBody>
                    <a:bodyPr/>
                    <a:lstStyle/>
                    <a:p>
                      <a:pPr algn="ctr" fontAlgn="b"/>
                      <a:r>
                        <a:rPr lang="de-AT" sz="1400" b="1" i="0" u="none" strike="noStrike" dirty="0">
                          <a:solidFill>
                            <a:srgbClr val="FFFFFF"/>
                          </a:solidFill>
                          <a:effectLst/>
                          <a:latin typeface="Calibri" panose="020F0502020204030204" pitchFamily="34" charset="0"/>
                        </a:rPr>
                        <a:t>2014</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chemeClr val="accent2"/>
                    </a:solidFill>
                  </a:tcPr>
                </a:tc>
                <a:tc>
                  <a:txBody>
                    <a:bodyPr/>
                    <a:lstStyle/>
                    <a:p>
                      <a:pPr algn="ctr" fontAlgn="b"/>
                      <a:r>
                        <a:rPr lang="de-AT" sz="1400" b="1" i="0" u="none" strike="noStrike" dirty="0">
                          <a:solidFill>
                            <a:srgbClr val="FFFFFF"/>
                          </a:solidFill>
                          <a:effectLst/>
                          <a:latin typeface="Calibri" panose="020F0502020204030204" pitchFamily="34" charset="0"/>
                        </a:rPr>
                        <a:t>2015</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chemeClr val="accent2"/>
                    </a:solidFill>
                  </a:tcPr>
                </a:tc>
                <a:tc>
                  <a:txBody>
                    <a:bodyPr/>
                    <a:lstStyle/>
                    <a:p>
                      <a:pPr algn="ctr" fontAlgn="b"/>
                      <a:r>
                        <a:rPr lang="de-AT" sz="1400" b="1" i="0" u="none" strike="noStrike" dirty="0">
                          <a:solidFill>
                            <a:srgbClr val="FFFFFF"/>
                          </a:solidFill>
                          <a:effectLst/>
                          <a:latin typeface="Calibri" panose="020F0502020204030204" pitchFamily="34" charset="0"/>
                        </a:rPr>
                        <a:t>2016</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chemeClr val="accent2"/>
                    </a:solidFill>
                  </a:tcPr>
                </a:tc>
                <a:tc>
                  <a:txBody>
                    <a:bodyPr/>
                    <a:lstStyle/>
                    <a:p>
                      <a:pPr algn="ctr" fontAlgn="b"/>
                      <a:r>
                        <a:rPr lang="de-AT" sz="1400" b="1" i="0" u="none" strike="noStrike" dirty="0">
                          <a:solidFill>
                            <a:srgbClr val="FFFFFF"/>
                          </a:solidFill>
                          <a:effectLst/>
                          <a:latin typeface="Calibri" panose="020F0502020204030204" pitchFamily="34" charset="0"/>
                        </a:rPr>
                        <a:t>2017</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chemeClr val="accent2"/>
                    </a:solidFill>
                  </a:tcPr>
                </a:tc>
                <a:tc>
                  <a:txBody>
                    <a:bodyPr/>
                    <a:lstStyle/>
                    <a:p>
                      <a:pPr algn="ctr" fontAlgn="b"/>
                      <a:r>
                        <a:rPr lang="de-AT" sz="1400" b="1" i="0" u="none" strike="noStrike" dirty="0">
                          <a:solidFill>
                            <a:srgbClr val="FFFFFF"/>
                          </a:solidFill>
                          <a:effectLst/>
                          <a:latin typeface="Calibri" panose="020F0502020204030204" pitchFamily="34" charset="0"/>
                        </a:rPr>
                        <a:t>2018</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chemeClr val="accent2"/>
                    </a:solidFill>
                  </a:tcPr>
                </a:tc>
                <a:tc>
                  <a:txBody>
                    <a:bodyPr/>
                    <a:lstStyle/>
                    <a:p>
                      <a:pPr algn="ctr" fontAlgn="b"/>
                      <a:r>
                        <a:rPr lang="de-AT" sz="1400" b="1" i="0" u="none" strike="noStrike" dirty="0">
                          <a:solidFill>
                            <a:srgbClr val="FFFFFF"/>
                          </a:solidFill>
                          <a:effectLst/>
                          <a:latin typeface="Calibri" panose="020F0502020204030204" pitchFamily="34" charset="0"/>
                        </a:rPr>
                        <a:t>2019</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chemeClr val="accent2"/>
                    </a:solidFill>
                  </a:tcPr>
                </a:tc>
                <a:tc>
                  <a:txBody>
                    <a:bodyPr/>
                    <a:lstStyle/>
                    <a:p>
                      <a:pPr algn="ctr" fontAlgn="b"/>
                      <a:r>
                        <a:rPr lang="de-AT" sz="1400" b="1" i="0" u="none" strike="noStrike" dirty="0">
                          <a:solidFill>
                            <a:srgbClr val="FFFFFF"/>
                          </a:solidFill>
                          <a:effectLst/>
                          <a:latin typeface="Calibri" panose="020F0502020204030204" pitchFamily="34" charset="0"/>
                        </a:rPr>
                        <a:t>2020</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chemeClr val="accent2"/>
                    </a:solidFill>
                  </a:tcPr>
                </a:tc>
                <a:extLst>
                  <a:ext uri="{0D108BD9-81ED-4DB2-BD59-A6C34878D82A}">
                    <a16:rowId xmlns:a16="http://schemas.microsoft.com/office/drawing/2014/main" val="1515846579"/>
                  </a:ext>
                </a:extLst>
              </a:tr>
              <a:tr h="273630">
                <a:tc>
                  <a:txBody>
                    <a:bodyPr/>
                    <a:lstStyle/>
                    <a:p>
                      <a:pPr algn="l" fontAlgn="b"/>
                      <a:r>
                        <a:rPr lang="de-AT" sz="1400" b="0" i="0" u="none" strike="noStrike" dirty="0">
                          <a:solidFill>
                            <a:srgbClr val="000000"/>
                          </a:solidFill>
                          <a:effectLst/>
                          <a:latin typeface="Calibri" panose="020F0502020204030204" pitchFamily="34" charset="0"/>
                        </a:rPr>
                        <a:t>GDP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AT" sz="1400" b="0" i="0" u="none" strike="noStrike">
                          <a:solidFill>
                            <a:srgbClr val="000000"/>
                          </a:solidFill>
                          <a:effectLst/>
                          <a:latin typeface="Calibri" panose="020F0502020204030204" pitchFamily="34" charset="0"/>
                        </a:rPr>
                        <a:t>-7,9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AT" sz="1400" b="0" i="0" u="none" strike="noStrike">
                          <a:solidFill>
                            <a:srgbClr val="000000"/>
                          </a:solidFill>
                          <a:effectLst/>
                          <a:latin typeface="Calibri" panose="020F0502020204030204" pitchFamily="34" charset="0"/>
                        </a:rPr>
                        <a:t>4,3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AT" sz="1400" b="0" i="0" u="none" strike="noStrike">
                          <a:solidFill>
                            <a:srgbClr val="000000"/>
                          </a:solidFill>
                          <a:effectLst/>
                          <a:latin typeface="Calibri" panose="020F0502020204030204" pitchFamily="34" charset="0"/>
                        </a:rPr>
                        <a:t>4,3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AT" sz="1400" b="0" i="0" u="none" strike="noStrike">
                          <a:solidFill>
                            <a:srgbClr val="000000"/>
                          </a:solidFill>
                          <a:effectLst/>
                          <a:latin typeface="Calibri" panose="020F0502020204030204" pitchFamily="34" charset="0"/>
                        </a:rPr>
                        <a:t>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AT" sz="1400" b="0" i="0" u="none" strike="noStrike" dirty="0">
                          <a:solidFill>
                            <a:srgbClr val="000000"/>
                          </a:solidFill>
                          <a:effectLst/>
                          <a:latin typeface="Calibri" panose="020F0502020204030204" pitchFamily="34" charset="0"/>
                        </a:rPr>
                        <a:t>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AT" sz="1400" b="0" i="0" u="none" strike="noStrike" dirty="0">
                          <a:solidFill>
                            <a:srgbClr val="000000"/>
                          </a:solidFill>
                          <a:effectLst/>
                          <a:latin typeface="Calibri" panose="020F0502020204030204" pitchFamily="34" charset="0"/>
                        </a:rPr>
                        <a:t>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AT" sz="1400" b="0" i="0" u="none" strike="noStrike" dirty="0">
                          <a:solidFill>
                            <a:srgbClr val="000000"/>
                          </a:solidFill>
                          <a:effectLst/>
                          <a:latin typeface="Calibri" panose="020F0502020204030204" pitchFamily="34" charset="0"/>
                        </a:rPr>
                        <a:t>-3,8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AT" sz="1400" b="0" i="0" u="none" strike="noStrike" dirty="0">
                          <a:solidFill>
                            <a:srgbClr val="000000"/>
                          </a:solidFill>
                          <a:effectLst/>
                          <a:latin typeface="Calibri" panose="020F0502020204030204" pitchFamily="34" charset="0"/>
                        </a:rPr>
                        <a:t>-0,7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AT" sz="1400" b="0" i="0" u="none" strike="noStrike" dirty="0">
                          <a:solidFill>
                            <a:srgbClr val="000000"/>
                          </a:solidFill>
                          <a:effectLst/>
                          <a:latin typeface="Calibri" panose="020F0502020204030204" pitchFamily="34" charset="0"/>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AT" sz="1400" b="0" i="0" u="none" strike="noStrike" dirty="0">
                          <a:solidFill>
                            <a:srgbClr val="000000"/>
                          </a:solidFill>
                          <a:effectLst/>
                          <a:latin typeface="Calibri" panose="020F0502020204030204" pitchFamily="34" charset="0"/>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AT" sz="1400" b="0" i="0" u="none" strike="noStrike">
                          <a:solidFill>
                            <a:srgbClr val="000000"/>
                          </a:solidFill>
                          <a:effectLst/>
                          <a:latin typeface="Calibri" panose="020F0502020204030204" pitchFamily="34" charset="0"/>
                        </a:rPr>
                        <a:t>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AT" sz="1400" b="0" i="0" u="none" strike="noStrike">
                          <a:solidFill>
                            <a:srgbClr val="000000"/>
                          </a:solidFill>
                          <a:effectLst/>
                          <a:latin typeface="Calibri" panose="020F0502020204030204" pitchFamily="34" charset="0"/>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81921074"/>
                  </a:ext>
                </a:extLst>
              </a:tr>
              <a:tr h="273630">
                <a:tc>
                  <a:txBody>
                    <a:bodyPr/>
                    <a:lstStyle/>
                    <a:p>
                      <a:pPr algn="l" fontAlgn="b"/>
                      <a:r>
                        <a:rPr lang="de-AT" sz="1400" b="0" i="0" u="none" strike="noStrike" dirty="0">
                          <a:solidFill>
                            <a:srgbClr val="000000"/>
                          </a:solidFill>
                          <a:effectLst/>
                          <a:latin typeface="Calibri" panose="020F0502020204030204" pitchFamily="34" charset="0"/>
                        </a:rPr>
                        <a:t>Retail </a:t>
                      </a:r>
                      <a:r>
                        <a:rPr lang="de-AT" sz="1400" b="0" i="0" u="none" strike="noStrike" dirty="0" err="1">
                          <a:solidFill>
                            <a:srgbClr val="000000"/>
                          </a:solidFill>
                          <a:effectLst/>
                          <a:latin typeface="Calibri" panose="020F0502020204030204" pitchFamily="34" charset="0"/>
                        </a:rPr>
                        <a:t>sales</a:t>
                      </a:r>
                      <a:endParaRPr lang="de-AT" sz="14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dirty="0">
                          <a:solidFill>
                            <a:srgbClr val="000000"/>
                          </a:solidFill>
                          <a:effectLst/>
                          <a:latin typeface="Calibri" panose="020F0502020204030204" pitchFamily="34" charset="0"/>
                        </a:rPr>
                        <a:t>-5,5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073192540"/>
                  </a:ext>
                </a:extLst>
              </a:tr>
              <a:tr h="273630">
                <a:tc>
                  <a:txBody>
                    <a:bodyPr/>
                    <a:lstStyle/>
                    <a:p>
                      <a:pPr algn="l" fontAlgn="b"/>
                      <a:r>
                        <a:rPr lang="de-AT" sz="1400" b="0" i="0" u="none" strike="noStrike" dirty="0" err="1">
                          <a:solidFill>
                            <a:srgbClr val="000000"/>
                          </a:solidFill>
                          <a:effectLst/>
                          <a:latin typeface="Calibri" panose="020F0502020204030204" pitchFamily="34" charset="0"/>
                        </a:rPr>
                        <a:t>Household</a:t>
                      </a:r>
                      <a:r>
                        <a:rPr lang="de-AT" sz="1400" b="0" i="0" u="none" strike="noStrike" dirty="0">
                          <a:solidFill>
                            <a:srgbClr val="000000"/>
                          </a:solidFill>
                          <a:effectLst/>
                          <a:latin typeface="Calibri" panose="020F0502020204030204" pitchFamily="34" charset="0"/>
                        </a:rPr>
                        <a:t> </a:t>
                      </a:r>
                      <a:r>
                        <a:rPr lang="de-AT" sz="1400" b="0" i="0" u="none" strike="noStrike" dirty="0" err="1">
                          <a:solidFill>
                            <a:srgbClr val="000000"/>
                          </a:solidFill>
                          <a:effectLst/>
                          <a:latin typeface="Calibri" panose="020F0502020204030204" pitchFamily="34" charset="0"/>
                        </a:rPr>
                        <a:t>spending</a:t>
                      </a:r>
                      <a:endParaRPr lang="de-AT" sz="14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7,9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2881266"/>
                  </a:ext>
                </a:extLst>
              </a:tr>
              <a:tr h="273630">
                <a:tc>
                  <a:txBody>
                    <a:bodyPr/>
                    <a:lstStyle/>
                    <a:p>
                      <a:pPr algn="l" fontAlgn="b"/>
                      <a:r>
                        <a:rPr lang="de-AT" sz="1400" b="0" i="0" u="none" strike="noStrike" dirty="0">
                          <a:solidFill>
                            <a:srgbClr val="000000"/>
                          </a:solidFill>
                          <a:effectLst/>
                          <a:latin typeface="Calibri" panose="020F0502020204030204" pitchFamily="34" charset="0"/>
                        </a:rPr>
                        <a:t>Real </a:t>
                      </a:r>
                      <a:r>
                        <a:rPr lang="de-AT" sz="1400" b="0" i="0" u="none" strike="noStrike" dirty="0" err="1">
                          <a:solidFill>
                            <a:srgbClr val="000000"/>
                          </a:solidFill>
                          <a:effectLst/>
                          <a:latin typeface="Calibri" panose="020F0502020204030204" pitchFamily="34" charset="0"/>
                        </a:rPr>
                        <a:t>wages</a:t>
                      </a:r>
                      <a:endParaRPr lang="de-AT" sz="14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dirty="0">
                          <a:solidFill>
                            <a:srgbClr val="000000"/>
                          </a:solidFill>
                          <a:effectLst/>
                          <a:latin typeface="Calibri" panose="020F0502020204030204" pitchFamily="34" charset="0"/>
                        </a:rPr>
                        <a:t>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034221370"/>
                  </a:ext>
                </a:extLst>
              </a:tr>
              <a:tr h="273630">
                <a:tc>
                  <a:txBody>
                    <a:bodyPr/>
                    <a:lstStyle/>
                    <a:p>
                      <a:pPr algn="l" fontAlgn="b"/>
                      <a:r>
                        <a:rPr lang="de-AT" sz="1400" b="0" i="0" u="none" strike="noStrike" dirty="0" err="1">
                          <a:solidFill>
                            <a:srgbClr val="000000"/>
                          </a:solidFill>
                          <a:effectLst/>
                          <a:latin typeface="Calibri" panose="020F0502020204030204" pitchFamily="34" charset="0"/>
                        </a:rPr>
                        <a:t>Disposable</a:t>
                      </a:r>
                      <a:r>
                        <a:rPr lang="de-AT" sz="1400" b="0" i="0" u="none" strike="noStrike" dirty="0">
                          <a:solidFill>
                            <a:srgbClr val="000000"/>
                          </a:solidFill>
                          <a:effectLst/>
                          <a:latin typeface="Calibri" panose="020F0502020204030204" pitchFamily="34" charset="0"/>
                        </a:rPr>
                        <a:t> </a:t>
                      </a:r>
                      <a:r>
                        <a:rPr lang="de-AT" sz="1400" b="0" i="0" u="none" strike="noStrike" dirty="0" err="1">
                          <a:solidFill>
                            <a:srgbClr val="000000"/>
                          </a:solidFill>
                          <a:effectLst/>
                          <a:latin typeface="Calibri" panose="020F0502020204030204" pitchFamily="34" charset="0"/>
                        </a:rPr>
                        <a:t>income</a:t>
                      </a:r>
                      <a:endParaRPr lang="de-AT" sz="14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2796651"/>
                  </a:ext>
                </a:extLst>
              </a:tr>
              <a:tr h="273630">
                <a:tc>
                  <a:txBody>
                    <a:bodyPr/>
                    <a:lstStyle/>
                    <a:p>
                      <a:pPr algn="l" fontAlgn="b"/>
                      <a:r>
                        <a:rPr lang="de-AT" sz="1400" b="0" i="0" u="none" strike="noStrike">
                          <a:solidFill>
                            <a:srgbClr val="000000"/>
                          </a:solidFill>
                          <a:effectLst/>
                          <a:latin typeface="Calibri" panose="020F0502020204030204" pitchFamily="34" charset="0"/>
                        </a:rPr>
                        <a:t>Inflation (year-end)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11,4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12,9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671953399"/>
                  </a:ext>
                </a:extLst>
              </a:tr>
              <a:tr h="273630">
                <a:tc>
                  <a:txBody>
                    <a:bodyPr/>
                    <a:lstStyle/>
                    <a:p>
                      <a:pPr algn="l" fontAlgn="b"/>
                      <a:r>
                        <a:rPr lang="de-AT" sz="1400" b="0" i="0" u="none" strike="noStrike" dirty="0" err="1">
                          <a:solidFill>
                            <a:srgbClr val="000000"/>
                          </a:solidFill>
                          <a:effectLst/>
                          <a:latin typeface="Calibri" panose="020F0502020204030204" pitchFamily="34" charset="0"/>
                        </a:rPr>
                        <a:t>Unemployment</a:t>
                      </a:r>
                      <a:r>
                        <a:rPr lang="de-AT" sz="1400" b="0" i="0" u="none" strike="noStrike" dirty="0">
                          <a:solidFill>
                            <a:srgbClr val="000000"/>
                          </a:solidFill>
                          <a:effectLst/>
                          <a:latin typeface="Calibri" panose="020F0502020204030204" pitchFamily="34" charset="0"/>
                        </a:rPr>
                        <a:t> rate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7,9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3076612"/>
                  </a:ext>
                </a:extLst>
              </a:tr>
              <a:tr h="273630">
                <a:tc>
                  <a:txBody>
                    <a:bodyPr/>
                    <a:lstStyle/>
                    <a:p>
                      <a:pPr algn="l" fontAlgn="b"/>
                      <a:r>
                        <a:rPr lang="de-AT" sz="1400" b="0" i="0" u="none" strike="noStrike" dirty="0" err="1">
                          <a:solidFill>
                            <a:srgbClr val="000000"/>
                          </a:solidFill>
                          <a:effectLst/>
                          <a:latin typeface="Calibri" panose="020F0502020204030204" pitchFamily="34" charset="0"/>
                        </a:rPr>
                        <a:t>Gross</a:t>
                      </a:r>
                      <a:r>
                        <a:rPr lang="de-AT" sz="1400" b="0" i="0" u="none" strike="noStrike" dirty="0">
                          <a:solidFill>
                            <a:srgbClr val="000000"/>
                          </a:solidFill>
                          <a:effectLst/>
                          <a:latin typeface="Calibri" panose="020F0502020204030204" pitchFamily="34" charset="0"/>
                        </a:rPr>
                        <a:t> </a:t>
                      </a:r>
                      <a:r>
                        <a:rPr lang="de-AT" sz="1400" b="0" i="0" u="none" strike="noStrike" dirty="0" err="1">
                          <a:solidFill>
                            <a:srgbClr val="000000"/>
                          </a:solidFill>
                          <a:effectLst/>
                          <a:latin typeface="Calibri" panose="020F0502020204030204" pitchFamily="34" charset="0"/>
                        </a:rPr>
                        <a:t>fixed</a:t>
                      </a:r>
                      <a:r>
                        <a:rPr lang="de-AT" sz="1400" b="0" i="0" u="none" strike="noStrike" dirty="0">
                          <a:solidFill>
                            <a:srgbClr val="000000"/>
                          </a:solidFill>
                          <a:effectLst/>
                          <a:latin typeface="Calibri" panose="020F0502020204030204" pitchFamily="34" charset="0"/>
                        </a:rPr>
                        <a:t> </a:t>
                      </a:r>
                      <a:r>
                        <a:rPr lang="de-AT" sz="1400" b="0" i="0" u="none" strike="noStrike" dirty="0" err="1">
                          <a:solidFill>
                            <a:srgbClr val="000000"/>
                          </a:solidFill>
                          <a:effectLst/>
                          <a:latin typeface="Calibri" panose="020F0502020204030204" pitchFamily="34" charset="0"/>
                        </a:rPr>
                        <a:t>investment</a:t>
                      </a:r>
                      <a:endParaRPr lang="de-AT" sz="14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-17,9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2255142952"/>
                  </a:ext>
                </a:extLst>
              </a:tr>
              <a:tr h="273630">
                <a:tc>
                  <a:txBody>
                    <a:bodyPr/>
                    <a:lstStyle/>
                    <a:p>
                      <a:pPr algn="l" fontAlgn="b"/>
                      <a:r>
                        <a:rPr lang="de-AT" sz="1400" b="0" i="0" u="none" strike="noStrike" dirty="0">
                          <a:solidFill>
                            <a:srgbClr val="000000"/>
                          </a:solidFill>
                          <a:effectLst/>
                          <a:latin typeface="Calibri" panose="020F0502020204030204" pitchFamily="34" charset="0"/>
                        </a:rPr>
                        <a:t>Industrial </a:t>
                      </a:r>
                      <a:r>
                        <a:rPr lang="de-AT" sz="1400" b="0" i="0" u="none" strike="noStrike" dirty="0" err="1">
                          <a:solidFill>
                            <a:srgbClr val="000000"/>
                          </a:solidFill>
                          <a:effectLst/>
                          <a:latin typeface="Calibri" panose="020F0502020204030204" pitchFamily="34" charset="0"/>
                        </a:rPr>
                        <a:t>output</a:t>
                      </a:r>
                      <a:endParaRPr lang="de-AT" sz="14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-10,8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5618683"/>
                  </a:ext>
                </a:extLst>
              </a:tr>
              <a:tr h="273630">
                <a:tc>
                  <a:txBody>
                    <a:bodyPr/>
                    <a:lstStyle/>
                    <a:p>
                      <a:pPr algn="l" fontAlgn="b"/>
                      <a:r>
                        <a:rPr lang="de-AT" sz="1400" b="0" i="0" u="none" strike="noStrike" dirty="0">
                          <a:solidFill>
                            <a:srgbClr val="000000"/>
                          </a:solidFill>
                          <a:effectLst/>
                          <a:latin typeface="Calibri" panose="020F0502020204030204" pitchFamily="34" charset="0"/>
                        </a:rPr>
                        <a:t>FX </a:t>
                      </a:r>
                      <a:r>
                        <a:rPr lang="de-AT" sz="1400" b="0" i="0" u="none" strike="noStrike" dirty="0" err="1">
                          <a:solidFill>
                            <a:srgbClr val="000000"/>
                          </a:solidFill>
                          <a:effectLst/>
                          <a:latin typeface="Calibri" panose="020F0502020204030204" pitchFamily="34" charset="0"/>
                        </a:rPr>
                        <a:t>reserves</a:t>
                      </a:r>
                      <a:r>
                        <a:rPr lang="de-AT" sz="1400" b="0" i="0" u="none" strike="noStrike" dirty="0">
                          <a:solidFill>
                            <a:srgbClr val="000000"/>
                          </a:solidFill>
                          <a:effectLst/>
                          <a:latin typeface="Calibri" panose="020F0502020204030204" pitchFamily="34" charset="0"/>
                        </a:rPr>
                        <a:t> ($</a:t>
                      </a:r>
                      <a:r>
                        <a:rPr lang="de-AT" sz="1400" b="0" i="0" u="none" strike="noStrike" dirty="0" err="1">
                          <a:solidFill>
                            <a:srgbClr val="000000"/>
                          </a:solidFill>
                          <a:effectLst/>
                          <a:latin typeface="Calibri" panose="020F0502020204030204" pitchFamily="34" charset="0"/>
                        </a:rPr>
                        <a:t>bn</a:t>
                      </a:r>
                      <a:r>
                        <a:rPr lang="de-AT" sz="1400" b="0" i="0" u="none" strike="noStrike" dirty="0">
                          <a:solidFill>
                            <a:srgbClr val="000000"/>
                          </a:solidFill>
                          <a:effectLst/>
                          <a:latin typeface="Calibri" panose="020F0502020204030204" pitchFamily="34" charset="0"/>
                        </a:rPr>
                        <a:t>) </a:t>
                      </a:r>
                      <a:r>
                        <a:rPr lang="de-AT" sz="1400" b="0" i="0" u="none" strike="noStrike" dirty="0" err="1">
                          <a:solidFill>
                            <a:srgbClr val="000000"/>
                          </a:solidFill>
                          <a:effectLst/>
                          <a:latin typeface="Calibri" panose="020F0502020204030204" pitchFamily="34" charset="0"/>
                        </a:rPr>
                        <a:t>year</a:t>
                      </a:r>
                      <a:r>
                        <a:rPr lang="de-AT" sz="1400" b="0" i="0" u="none" strike="noStrike" dirty="0">
                          <a:solidFill>
                            <a:srgbClr val="000000"/>
                          </a:solidFill>
                          <a:effectLst/>
                          <a:latin typeface="Calibri" panose="020F0502020204030204" pitchFamily="34" charset="0"/>
                        </a:rPr>
                        <a:t>-end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447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485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510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528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509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385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365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410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390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415,0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420,0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708681017"/>
                  </a:ext>
                </a:extLst>
              </a:tr>
              <a:tr h="273630">
                <a:tc>
                  <a:txBody>
                    <a:bodyPr/>
                    <a:lstStyle/>
                    <a:p>
                      <a:pPr algn="l" fontAlgn="b"/>
                      <a:r>
                        <a:rPr lang="de-AT" sz="1400" b="0" i="0" u="none" strike="noStrike" dirty="0" err="1">
                          <a:solidFill>
                            <a:srgbClr val="000000"/>
                          </a:solidFill>
                          <a:effectLst/>
                          <a:latin typeface="Calibri" panose="020F0502020204030204" pitchFamily="34" charset="0"/>
                        </a:rPr>
                        <a:t>Rouble</a:t>
                      </a:r>
                      <a:r>
                        <a:rPr lang="de-AT" sz="1400" b="0" i="0" u="none" strike="noStrike" dirty="0">
                          <a:solidFill>
                            <a:srgbClr val="000000"/>
                          </a:solidFill>
                          <a:effectLst/>
                          <a:latin typeface="Calibri" panose="020F0502020204030204" pitchFamily="34" charset="0"/>
                        </a:rPr>
                        <a:t>/$ (</a:t>
                      </a:r>
                      <a:r>
                        <a:rPr lang="de-AT" sz="1400" b="0" i="0" u="none" strike="noStrike" dirty="0" err="1">
                          <a:solidFill>
                            <a:srgbClr val="000000"/>
                          </a:solidFill>
                          <a:effectLst/>
                          <a:latin typeface="Calibri" panose="020F0502020204030204" pitchFamily="34" charset="0"/>
                        </a:rPr>
                        <a:t>year</a:t>
                      </a:r>
                      <a:r>
                        <a:rPr lang="de-AT" sz="1400" b="0" i="0" u="none" strike="noStrike" dirty="0">
                          <a:solidFill>
                            <a:srgbClr val="000000"/>
                          </a:solidFill>
                          <a:effectLst/>
                          <a:latin typeface="Calibri" panose="020F0502020204030204" pitchFamily="34" charset="0"/>
                        </a:rPr>
                        <a:t>-end)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30,3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30,4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32,1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30,4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32,9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58,0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73,0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68,0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71,0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76,0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78,0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79,0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7313785"/>
                  </a:ext>
                </a:extLst>
              </a:tr>
              <a:tr h="273630">
                <a:tc>
                  <a:txBody>
                    <a:bodyPr/>
                    <a:lstStyle/>
                    <a:p>
                      <a:pPr algn="l" fontAlgn="b"/>
                      <a:r>
                        <a:rPr lang="de-AT" sz="1400" b="0" i="0" u="none" strike="noStrike" dirty="0" err="1">
                          <a:solidFill>
                            <a:srgbClr val="000000"/>
                          </a:solidFill>
                          <a:effectLst/>
                          <a:latin typeface="Calibri" panose="020F0502020204030204" pitchFamily="34" charset="0"/>
                        </a:rPr>
                        <a:t>Rouble</a:t>
                      </a:r>
                      <a:r>
                        <a:rPr lang="de-AT" sz="1400" b="0" i="0" u="none" strike="noStrike" dirty="0">
                          <a:solidFill>
                            <a:srgbClr val="000000"/>
                          </a:solidFill>
                          <a:effectLst/>
                          <a:latin typeface="Calibri" panose="020F0502020204030204" pitchFamily="34" charset="0"/>
                        </a:rPr>
                        <a:t>/Euro (</a:t>
                      </a:r>
                      <a:r>
                        <a:rPr lang="de-AT" sz="1400" b="0" i="0" u="none" strike="noStrike" dirty="0" err="1">
                          <a:solidFill>
                            <a:srgbClr val="000000"/>
                          </a:solidFill>
                          <a:effectLst/>
                          <a:latin typeface="Calibri" panose="020F0502020204030204" pitchFamily="34" charset="0"/>
                        </a:rPr>
                        <a:t>year</a:t>
                      </a:r>
                      <a:r>
                        <a:rPr lang="de-AT" sz="1400" b="0" i="0" u="none" strike="noStrike" dirty="0">
                          <a:solidFill>
                            <a:srgbClr val="000000"/>
                          </a:solidFill>
                          <a:effectLst/>
                          <a:latin typeface="Calibri" panose="020F0502020204030204" pitchFamily="34" charset="0"/>
                        </a:rPr>
                        <a:t>-end)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43,4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41,5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40,1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45,1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72,0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78,0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74,0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77,0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82,0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84,0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84,0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480500693"/>
                  </a:ext>
                </a:extLst>
              </a:tr>
              <a:tr h="273630">
                <a:tc>
                  <a:txBody>
                    <a:bodyPr/>
                    <a:lstStyle/>
                    <a:p>
                      <a:pPr algn="l" fontAlgn="b"/>
                      <a:r>
                        <a:rPr lang="de-AT" sz="1400" b="0" i="0" u="none" strike="noStrike" dirty="0">
                          <a:solidFill>
                            <a:srgbClr val="000000"/>
                          </a:solidFill>
                          <a:effectLst/>
                          <a:latin typeface="Calibri" panose="020F0502020204030204" pitchFamily="34" charset="0"/>
                        </a:rPr>
                        <a:t>Budget </a:t>
                      </a:r>
                      <a:r>
                        <a:rPr lang="de-AT" sz="1400" b="0" i="0" u="none" strike="noStrike" dirty="0" err="1">
                          <a:solidFill>
                            <a:srgbClr val="000000"/>
                          </a:solidFill>
                          <a:effectLst/>
                          <a:latin typeface="Calibri" panose="020F0502020204030204" pitchFamily="34" charset="0"/>
                        </a:rPr>
                        <a:t>balance</a:t>
                      </a:r>
                      <a:r>
                        <a:rPr lang="de-AT" sz="1400" b="0" i="0" u="none" strike="noStrike" dirty="0">
                          <a:solidFill>
                            <a:srgbClr val="000000"/>
                          </a:solidFill>
                          <a:effectLst/>
                          <a:latin typeface="Calibri" panose="020F0502020204030204" pitchFamily="34" charset="0"/>
                        </a:rPr>
                        <a:t> (% </a:t>
                      </a:r>
                      <a:r>
                        <a:rPr lang="de-AT" sz="1400" b="0" i="0" u="none" strike="noStrike" dirty="0" err="1">
                          <a:solidFill>
                            <a:srgbClr val="000000"/>
                          </a:solidFill>
                          <a:effectLst/>
                          <a:latin typeface="Calibri" panose="020F0502020204030204" pitchFamily="34" charset="0"/>
                        </a:rPr>
                        <a:t>of</a:t>
                      </a:r>
                      <a:r>
                        <a:rPr lang="de-AT" sz="1400" b="0" i="0" u="none" strike="noStrike" dirty="0">
                          <a:solidFill>
                            <a:srgbClr val="000000"/>
                          </a:solidFill>
                          <a:effectLst/>
                          <a:latin typeface="Calibri" panose="020F0502020204030204" pitchFamily="34" charset="0"/>
                        </a:rPr>
                        <a:t> GDP)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AT" sz="1400" b="0" i="0" u="none" strike="noStrike">
                          <a:solidFill>
                            <a:srgbClr val="000000"/>
                          </a:solidFill>
                          <a:effectLst/>
                          <a:latin typeface="Calibri" panose="020F0502020204030204" pitchFamily="34" charset="0"/>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3782839"/>
                  </a:ext>
                </a:extLst>
              </a:tr>
              <a:tr h="273630">
                <a:tc>
                  <a:txBody>
                    <a:bodyPr/>
                    <a:lstStyle/>
                    <a:p>
                      <a:pPr algn="l" fontAlgn="b"/>
                      <a:r>
                        <a:rPr lang="de-AT" sz="1400" b="0" i="0" u="none" strike="noStrike" dirty="0" err="1">
                          <a:solidFill>
                            <a:srgbClr val="000000"/>
                          </a:solidFill>
                          <a:effectLst/>
                          <a:latin typeface="Calibri" panose="020F0502020204030204" pitchFamily="34" charset="0"/>
                        </a:rPr>
                        <a:t>Current-account</a:t>
                      </a:r>
                      <a:r>
                        <a:rPr lang="de-AT" sz="1400" b="0" i="0" u="none" strike="noStrike" dirty="0">
                          <a:solidFill>
                            <a:srgbClr val="000000"/>
                          </a:solidFill>
                          <a:effectLst/>
                          <a:latin typeface="Calibri" panose="020F0502020204030204" pitchFamily="34" charset="0"/>
                        </a:rPr>
                        <a:t> </a:t>
                      </a:r>
                      <a:r>
                        <a:rPr lang="de-AT" sz="1400" b="0" i="0" u="none" strike="noStrike" dirty="0" err="1">
                          <a:solidFill>
                            <a:srgbClr val="000000"/>
                          </a:solidFill>
                          <a:effectLst/>
                          <a:latin typeface="Calibri" panose="020F0502020204030204" pitchFamily="34" charset="0"/>
                        </a:rPr>
                        <a:t>balance</a:t>
                      </a:r>
                      <a:endParaRPr lang="de-AT" sz="1400" b="0" i="0" u="none" strike="noStrike" dirty="0">
                        <a:solidFill>
                          <a:srgbClr val="000000"/>
                        </a:solidFill>
                        <a:effectLst/>
                        <a:latin typeface="Calibri" panose="020F0502020204030204" pitchFamily="34" charset="0"/>
                      </a:endParaRPr>
                    </a:p>
                    <a:p>
                      <a:pPr algn="l" fontAlgn="b"/>
                      <a:r>
                        <a:rPr lang="de-AT" sz="1400" b="0" i="0" u="none" strike="noStrike" dirty="0">
                          <a:solidFill>
                            <a:srgbClr val="000000"/>
                          </a:solidFill>
                          <a:effectLst/>
                          <a:latin typeface="Calibri" panose="020F0502020204030204" pitchFamily="34" charset="0"/>
                        </a:rPr>
                        <a:t>(% </a:t>
                      </a:r>
                      <a:r>
                        <a:rPr lang="de-AT" sz="1400" b="0" i="0" u="none" strike="noStrike" dirty="0" err="1">
                          <a:solidFill>
                            <a:srgbClr val="000000"/>
                          </a:solidFill>
                          <a:effectLst/>
                          <a:latin typeface="Calibri" panose="020F0502020204030204" pitchFamily="34" charset="0"/>
                        </a:rPr>
                        <a:t>of</a:t>
                      </a:r>
                      <a:r>
                        <a:rPr lang="de-AT" sz="1400" b="0" i="0" u="none" strike="noStrike" dirty="0">
                          <a:solidFill>
                            <a:srgbClr val="000000"/>
                          </a:solidFill>
                          <a:effectLst/>
                          <a:latin typeface="Calibri" panose="020F0502020204030204" pitchFamily="34" charset="0"/>
                        </a:rPr>
                        <a:t> GDP)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4,3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a:solidFill>
                            <a:srgbClr val="000000"/>
                          </a:solidFill>
                          <a:effectLst/>
                          <a:latin typeface="Calibri" panose="020F0502020204030204" pitchFamily="34" charset="0"/>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de-AT" sz="1400" b="0" i="0" u="none" strike="noStrike" dirty="0">
                          <a:solidFill>
                            <a:srgbClr val="000000"/>
                          </a:solidFill>
                          <a:effectLst/>
                          <a:latin typeface="Calibri" panose="020F0502020204030204" pitchFamily="34" charset="0"/>
                        </a:rPr>
                        <a:t>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360513523"/>
                  </a:ext>
                </a:extLst>
              </a:tr>
            </a:tbl>
          </a:graphicData>
        </a:graphic>
      </p:graphicFrame>
    </p:spTree>
    <p:extLst>
      <p:ext uri="{BB962C8B-B14F-4D97-AF65-F5344CB8AC3E}">
        <p14:creationId xmlns:p14="http://schemas.microsoft.com/office/powerpoint/2010/main" val="2199738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a:spcBef>
                <a:spcPts val="1000"/>
              </a:spcBef>
              <a:spcAft>
                <a:spcPts val="400"/>
              </a:spcAft>
            </a:pPr>
            <a:r>
              <a:rPr lang="en-GB" sz="3200" dirty="0">
                <a:solidFill>
                  <a:srgbClr val="000000"/>
                </a:solidFill>
                <a:ea typeface="ＭＳ Ｐゴシック" panose="020B0600070205080204" pitchFamily="34" charset="-128"/>
              </a:rPr>
              <a:t>Key statistics by year and monthly</a:t>
            </a:r>
            <a:endParaRPr lang="de-AT" sz="3200" dirty="0">
              <a:solidFill>
                <a:srgbClr val="000000"/>
              </a:solidFill>
              <a:ea typeface="ＭＳ Ｐゴシック" panose="020B0600070205080204" pitchFamily="34" charset="-128"/>
            </a:endParaRPr>
          </a:p>
        </p:txBody>
      </p:sp>
      <p:pic>
        <p:nvPicPr>
          <p:cNvPr id="2" name="Inhaltsplatzhalter 1"/>
          <p:cNvPicPr>
            <a:picLocks noGrp="1" noChangeAspect="1"/>
          </p:cNvPicPr>
          <p:nvPr>
            <p:ph idx="1"/>
          </p:nvPr>
        </p:nvPicPr>
        <p:blipFill>
          <a:blip r:embed="rId2"/>
          <a:stretch>
            <a:fillRect/>
          </a:stretch>
        </p:blipFill>
        <p:spPr>
          <a:xfrm>
            <a:off x="259196" y="2420888"/>
            <a:ext cx="8455055" cy="2395466"/>
          </a:xfrm>
          <a:prstGeom prst="rect">
            <a:avLst/>
          </a:prstGeom>
        </p:spPr>
      </p:pic>
    </p:spTree>
    <p:extLst>
      <p:ext uri="{BB962C8B-B14F-4D97-AF65-F5344CB8AC3E}">
        <p14:creationId xmlns:p14="http://schemas.microsoft.com/office/powerpoint/2010/main" val="330484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sz="3200" dirty="0">
                <a:solidFill>
                  <a:srgbClr val="000000"/>
                </a:solidFill>
                <a:latin typeface="Calibri" charset="0"/>
              </a:rPr>
              <a:t>Ukraine - economic outlook: statistics</a:t>
            </a:r>
            <a:endParaRPr lang="de-AT" altLang="en-US" sz="3200" dirty="0">
              <a:ea typeface="ＭＳ Ｐゴシック" panose="020B0600070205080204" pitchFamily="34" charset="-128"/>
            </a:endParaRPr>
          </a:p>
        </p:txBody>
      </p:sp>
      <p:pic>
        <p:nvPicPr>
          <p:cNvPr id="4" name="Inhaltsplatzhalter 3"/>
          <p:cNvPicPr>
            <a:picLocks noGrp="1" noChangeAspect="1"/>
          </p:cNvPicPr>
          <p:nvPr>
            <p:ph idx="1"/>
          </p:nvPr>
        </p:nvPicPr>
        <p:blipFill>
          <a:blip r:embed="rId2"/>
          <a:stretch>
            <a:fillRect/>
          </a:stretch>
        </p:blipFill>
        <p:spPr>
          <a:xfrm>
            <a:off x="827584" y="1784265"/>
            <a:ext cx="7279255" cy="4157832"/>
          </a:xfrm>
          <a:prstGeom prst="rect">
            <a:avLst/>
          </a:prstGeom>
        </p:spPr>
      </p:pic>
    </p:spTree>
    <p:extLst>
      <p:ext uri="{BB962C8B-B14F-4D97-AF65-F5344CB8AC3E}">
        <p14:creationId xmlns:p14="http://schemas.microsoft.com/office/powerpoint/2010/main" val="3335395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z="3200" dirty="0">
                <a:solidFill>
                  <a:srgbClr val="000000"/>
                </a:solidFill>
                <a:latin typeface="Calibri" charset="0"/>
              </a:rPr>
              <a:t>Kazakhstan - economic outlook: statistics</a:t>
            </a:r>
            <a:endParaRPr lang="de-AT" altLang="en-US" sz="3200" dirty="0">
              <a:ea typeface="ＭＳ Ｐゴシック" panose="020B0600070205080204" pitchFamily="34" charset="-128"/>
            </a:endParaRPr>
          </a:p>
        </p:txBody>
      </p:sp>
      <p:pic>
        <p:nvPicPr>
          <p:cNvPr id="5" name="Inhaltsplatzhalter 4"/>
          <p:cNvPicPr>
            <a:picLocks noGrp="1" noChangeAspect="1"/>
          </p:cNvPicPr>
          <p:nvPr>
            <p:ph idx="1"/>
          </p:nvPr>
        </p:nvPicPr>
        <p:blipFill>
          <a:blip r:embed="rId2"/>
          <a:stretch>
            <a:fillRect/>
          </a:stretch>
        </p:blipFill>
        <p:spPr>
          <a:xfrm>
            <a:off x="755576" y="1764229"/>
            <a:ext cx="7358510" cy="4371211"/>
          </a:xfrm>
          <a:prstGeom prst="rect">
            <a:avLst/>
          </a:prstGeom>
        </p:spPr>
      </p:pic>
    </p:spTree>
    <p:extLst>
      <p:ext uri="{BB962C8B-B14F-4D97-AF65-F5344CB8AC3E}">
        <p14:creationId xmlns:p14="http://schemas.microsoft.com/office/powerpoint/2010/main" val="1289863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z="3200" dirty="0">
                <a:solidFill>
                  <a:srgbClr val="000000"/>
                </a:solidFill>
                <a:latin typeface="Calibri" charset="0"/>
              </a:rPr>
              <a:t>Belarus - economic outlook: statistics</a:t>
            </a:r>
            <a:endParaRPr lang="de-AT" altLang="en-US" sz="3200" dirty="0">
              <a:ea typeface="ＭＳ Ｐゴシック" panose="020B0600070205080204" pitchFamily="34" charset="-128"/>
            </a:endParaRPr>
          </a:p>
        </p:txBody>
      </p:sp>
      <p:pic>
        <p:nvPicPr>
          <p:cNvPr id="2" name="Inhaltsplatzhalter 1"/>
          <p:cNvPicPr>
            <a:picLocks noGrp="1" noChangeAspect="1"/>
          </p:cNvPicPr>
          <p:nvPr>
            <p:ph idx="1"/>
          </p:nvPr>
        </p:nvPicPr>
        <p:blipFill>
          <a:blip r:embed="rId2"/>
          <a:stretch>
            <a:fillRect/>
          </a:stretch>
        </p:blipFill>
        <p:spPr>
          <a:xfrm>
            <a:off x="602803" y="2132856"/>
            <a:ext cx="8083997" cy="3456732"/>
          </a:xfrm>
          <a:prstGeom prst="rect">
            <a:avLst/>
          </a:prstGeom>
        </p:spPr>
      </p:pic>
    </p:spTree>
    <p:extLst>
      <p:ext uri="{BB962C8B-B14F-4D97-AF65-F5344CB8AC3E}">
        <p14:creationId xmlns:p14="http://schemas.microsoft.com/office/powerpoint/2010/main" val="21048171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de-AT" altLang="en-US" sz="2600">
                <a:ea typeface="ＭＳ Ｐゴシック" panose="020B0600070205080204" pitchFamily="34" charset="-128"/>
              </a:rPr>
              <a:t>Disclaimer, copyright, sources</a:t>
            </a:r>
          </a:p>
        </p:txBody>
      </p:sp>
      <p:sp>
        <p:nvSpPr>
          <p:cNvPr id="34819" name="Text Box 2"/>
          <p:cNvSpPr>
            <a:spLocks noGrp="1" noChangeArrowheads="1"/>
          </p:cNvSpPr>
          <p:nvPr>
            <p:ph idx="1"/>
          </p:nvPr>
        </p:nvSpPr>
        <p:spPr>
          <a:xfrm>
            <a:off x="611188" y="1600200"/>
            <a:ext cx="7921625" cy="4525963"/>
          </a:xfrm>
        </p:spPr>
        <p:txBody>
          <a:bodyPr/>
          <a:lstStyle/>
          <a:p>
            <a:pPr marL="268288" indent="-3175">
              <a:lnSpc>
                <a:spcPct val="90000"/>
              </a:lnSpc>
              <a:buNone/>
            </a:pPr>
            <a:endParaRPr lang="en-US" altLang="en-US" sz="1300" dirty="0">
              <a:ea typeface="ＭＳ Ｐゴシック" panose="020B0600070205080204" pitchFamily="34" charset="-128"/>
            </a:endParaRPr>
          </a:p>
          <a:p>
            <a:pPr marL="268288" indent="-3175">
              <a:lnSpc>
                <a:spcPct val="90000"/>
              </a:lnSpc>
              <a:buNone/>
            </a:pPr>
            <a:r>
              <a:rPr lang="en-US" altLang="en-US" sz="1300" dirty="0">
                <a:ea typeface="ＭＳ Ｐゴシック" panose="020B0600070205080204" pitchFamily="34" charset="-128"/>
              </a:rPr>
              <a:t>© 2016 DT Global Business Consulting GmbH</a:t>
            </a:r>
          </a:p>
          <a:p>
            <a:pPr marL="268288" indent="-3175">
              <a:lnSpc>
                <a:spcPct val="90000"/>
              </a:lnSpc>
              <a:buNone/>
            </a:pPr>
            <a:endParaRPr lang="en-US" altLang="en-US" sz="1300" dirty="0">
              <a:ea typeface="ＭＳ Ｐゴシック" panose="020B0600070205080204" pitchFamily="34" charset="-128"/>
            </a:endParaRPr>
          </a:p>
          <a:p>
            <a:pPr marL="268288" indent="-3175">
              <a:lnSpc>
                <a:spcPct val="90000"/>
              </a:lnSpc>
              <a:buNone/>
            </a:pPr>
            <a:r>
              <a:rPr lang="en-US" altLang="en-US" sz="1300" dirty="0">
                <a:ea typeface="ＭＳ Ｐゴシック" panose="020B0600070205080204" pitchFamily="34" charset="-128"/>
              </a:rPr>
              <a:t>DT-Global Business Consulting GmbH</a:t>
            </a:r>
          </a:p>
          <a:p>
            <a:pPr marL="268288" indent="-3175">
              <a:lnSpc>
                <a:spcPct val="90000"/>
              </a:lnSpc>
              <a:buNone/>
            </a:pPr>
            <a:r>
              <a:rPr lang="en-US" altLang="en-US" sz="1300" dirty="0">
                <a:ea typeface="ＭＳ Ｐゴシック" panose="020B0600070205080204" pitchFamily="34" charset="-128"/>
              </a:rPr>
              <a:t>Address: </a:t>
            </a:r>
            <a:r>
              <a:rPr lang="en-US" altLang="en-US" sz="1300" dirty="0" err="1">
                <a:ea typeface="ＭＳ Ｐゴシック" panose="020B0600070205080204" pitchFamily="34" charset="-128"/>
              </a:rPr>
              <a:t>Keinergasse</a:t>
            </a:r>
            <a:r>
              <a:rPr lang="en-US" altLang="en-US" sz="1300" dirty="0">
                <a:ea typeface="ＭＳ Ｐゴシック" panose="020B0600070205080204" pitchFamily="34" charset="-128"/>
              </a:rPr>
              <a:t> 8/33, 1030 Vienna, Austria,</a:t>
            </a:r>
          </a:p>
          <a:p>
            <a:pPr marL="268288" indent="-3175">
              <a:lnSpc>
                <a:spcPct val="90000"/>
              </a:lnSpc>
              <a:buNone/>
            </a:pPr>
            <a:r>
              <a:rPr lang="en-US" altLang="en-US" sz="1300" dirty="0">
                <a:ea typeface="ＭＳ Ｐゴシック" panose="020B0600070205080204" pitchFamily="34" charset="-128"/>
              </a:rPr>
              <a:t>Company registration: FN 331137t  </a:t>
            </a:r>
          </a:p>
          <a:p>
            <a:pPr marL="268288" indent="-3175">
              <a:lnSpc>
                <a:spcPct val="90000"/>
              </a:lnSpc>
              <a:buNone/>
            </a:pPr>
            <a:r>
              <a:rPr lang="en-US" altLang="en-US" sz="1300" dirty="0">
                <a:ea typeface="ＭＳ Ｐゴシック" panose="020B0600070205080204" pitchFamily="34" charset="-128"/>
              </a:rPr>
              <a:t> </a:t>
            </a:r>
          </a:p>
          <a:p>
            <a:pPr marL="268288" indent="-3175">
              <a:lnSpc>
                <a:spcPct val="90000"/>
              </a:lnSpc>
              <a:buNone/>
            </a:pPr>
            <a:r>
              <a:rPr lang="en-US" altLang="en-US" sz="1300" dirty="0">
                <a:ea typeface="ＭＳ Ｐゴシック" panose="020B0600070205080204" pitchFamily="34" charset="-128"/>
              </a:rPr>
              <a:t>Source:</a:t>
            </a:r>
          </a:p>
          <a:p>
            <a:pPr marL="268288" indent="-3175">
              <a:lnSpc>
                <a:spcPct val="90000"/>
              </a:lnSpc>
              <a:buNone/>
            </a:pPr>
            <a:endParaRPr lang="en-US" altLang="en-US" sz="1300" dirty="0">
              <a:ea typeface="ＭＳ Ｐゴシック" panose="020B0600070205080204" pitchFamily="34" charset="-128"/>
            </a:endParaRPr>
          </a:p>
          <a:p>
            <a:pPr marL="268288" indent="-3175" algn="just">
              <a:lnSpc>
                <a:spcPct val="90000"/>
              </a:lnSpc>
              <a:buNone/>
            </a:pPr>
            <a:r>
              <a:rPr lang="en-US" altLang="en-US" sz="1300" dirty="0">
                <a:ea typeface="ＭＳ Ｐゴシック" panose="020B0600070205080204" pitchFamily="34" charset="-128"/>
              </a:rPr>
              <a:t>DT Global Business Consulting GmbH. This material is provided for information purposes only. It is not a recommendation or advice of any investment or commercial activity whatsoever. DT Global Business Consulting GmbH accepts no liability for any commercial losses incurred by any party acting on information in these materials. </a:t>
            </a:r>
          </a:p>
          <a:p>
            <a:pPr marL="268288" indent="-3175">
              <a:lnSpc>
                <a:spcPct val="90000"/>
              </a:lnSpc>
              <a:buNone/>
            </a:pPr>
            <a:endParaRPr lang="en-US" altLang="en-US" sz="1300" dirty="0">
              <a:ea typeface="ＭＳ Ｐゴシック" panose="020B0600070205080204" pitchFamily="34" charset="-128"/>
            </a:endParaRPr>
          </a:p>
          <a:p>
            <a:pPr marL="268288" indent="-3175">
              <a:lnSpc>
                <a:spcPct val="90000"/>
              </a:lnSpc>
              <a:buNone/>
            </a:pPr>
            <a:r>
              <a:rPr lang="en-US" altLang="en-US" sz="1300" dirty="0">
                <a:ea typeface="ＭＳ Ｐゴシック" panose="020B0600070205080204" pitchFamily="34" charset="-128"/>
              </a:rPr>
              <a:t>Contact: </a:t>
            </a:r>
          </a:p>
          <a:p>
            <a:pPr marL="268288" indent="-3175">
              <a:lnSpc>
                <a:spcPct val="90000"/>
              </a:lnSpc>
              <a:buNone/>
            </a:pPr>
            <a:endParaRPr lang="en-US" altLang="en-US" sz="1300" dirty="0">
              <a:ea typeface="ＭＳ Ｐゴシック" panose="020B0600070205080204" pitchFamily="34" charset="-128"/>
            </a:endParaRPr>
          </a:p>
          <a:p>
            <a:pPr marL="268288" indent="-3175">
              <a:lnSpc>
                <a:spcPct val="90000"/>
              </a:lnSpc>
              <a:buNone/>
            </a:pPr>
            <a:r>
              <a:rPr lang="en-US" altLang="en-US" sz="1300" dirty="0" err="1">
                <a:ea typeface="ＭＳ Ｐゴシック" panose="020B0600070205080204" pitchFamily="34" charset="-128"/>
              </a:rPr>
              <a:t>Dr</a:t>
            </a:r>
            <a:r>
              <a:rPr lang="en-US" altLang="en-US" sz="1300" dirty="0">
                <a:ea typeface="ＭＳ Ｐゴシック" panose="020B0600070205080204" pitchFamily="34" charset="-128"/>
              </a:rPr>
              <a:t> Daniel </a:t>
            </a:r>
            <a:r>
              <a:rPr lang="en-US" altLang="en-US" sz="1300" dirty="0" err="1">
                <a:ea typeface="ＭＳ Ｐゴシック" panose="020B0600070205080204" pitchFamily="34" charset="-128"/>
              </a:rPr>
              <a:t>Thorniley</a:t>
            </a:r>
            <a:r>
              <a:rPr lang="en-US" altLang="en-US" sz="1300" dirty="0">
                <a:ea typeface="ＭＳ Ｐゴシック" panose="020B0600070205080204" pitchFamily="34" charset="-128"/>
              </a:rPr>
              <a:t>, President, </a:t>
            </a:r>
          </a:p>
          <a:p>
            <a:pPr marL="268288" indent="-3175">
              <a:lnSpc>
                <a:spcPct val="90000"/>
              </a:lnSpc>
              <a:buNone/>
            </a:pPr>
            <a:r>
              <a:rPr lang="en-US" altLang="en-US" sz="1300" dirty="0">
                <a:ea typeface="ＭＳ Ｐゴシック" panose="020B0600070205080204" pitchFamily="34" charset="-128"/>
              </a:rPr>
              <a:t>DT Global Business Consulting GmbH, </a:t>
            </a:r>
          </a:p>
          <a:p>
            <a:pPr marL="268288" indent="-3175">
              <a:lnSpc>
                <a:spcPct val="90000"/>
              </a:lnSpc>
              <a:buNone/>
            </a:pPr>
            <a:r>
              <a:rPr lang="en-US" altLang="en-US" sz="1300" dirty="0">
                <a:ea typeface="ＭＳ Ｐゴシック" panose="020B0600070205080204" pitchFamily="34" charset="-128"/>
              </a:rPr>
              <a:t>E: danielthorniley@dt-gbc.com</a:t>
            </a:r>
          </a:p>
          <a:p>
            <a:pPr marL="268288" indent="-3175" eaLnBrk="1" hangingPunct="1">
              <a:lnSpc>
                <a:spcPct val="70000"/>
              </a:lnSpc>
              <a:buFont typeface="Arial" panose="020B0604020202020204" pitchFamily="34" charset="0"/>
              <a:buNone/>
            </a:pPr>
            <a:endParaRPr lang="en-US" altLang="en-US" sz="1300" u="sng" dirty="0">
              <a:ea typeface="ＭＳ Ｐゴシック" panose="020B0600070205080204" pitchFamily="34" charset="-128"/>
            </a:endParaRPr>
          </a:p>
          <a:p>
            <a:pPr marL="268288" indent="-3175" eaLnBrk="1" hangingPunct="1">
              <a:lnSpc>
                <a:spcPct val="70000"/>
              </a:lnSpc>
              <a:buFont typeface="Arial" panose="020B0604020202020204" pitchFamily="34" charset="0"/>
              <a:buNone/>
            </a:pPr>
            <a:endParaRPr lang="de-DE" altLang="en-US" sz="1300" dirty="0">
              <a:ea typeface="ＭＳ Ｐゴシック" panose="020B0600070205080204" pitchFamily="34" charset="-128"/>
            </a:endParaRPr>
          </a:p>
        </p:txBody>
      </p:sp>
    </p:spTree>
    <p:extLst>
      <p:ext uri="{BB962C8B-B14F-4D97-AF65-F5344CB8AC3E}">
        <p14:creationId xmlns:p14="http://schemas.microsoft.com/office/powerpoint/2010/main" val="21995448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532</Words>
  <Application>Microsoft Office PowerPoint</Application>
  <PresentationFormat>Bildschirmpräsentation (4:3)</PresentationFormat>
  <Paragraphs>287</Paragraphs>
  <Slides>9</Slides>
  <Notes>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9</vt:i4>
      </vt:variant>
    </vt:vector>
  </HeadingPairs>
  <TitlesOfParts>
    <vt:vector size="14" baseType="lpstr">
      <vt:lpstr>MS PGothic</vt:lpstr>
      <vt:lpstr>Arial</vt:lpstr>
      <vt:lpstr>Calibri</vt:lpstr>
      <vt:lpstr>Times New Roman</vt:lpstr>
      <vt:lpstr>Office Theme</vt:lpstr>
      <vt:lpstr> Russia and CIS Economic statistics for your business planning</vt:lpstr>
      <vt:lpstr>Central Scenario - 2017 economic outlook  (oil averages $46-55)</vt:lpstr>
      <vt:lpstr>Economic scenarios and the rouble for 2017 at different oil prices</vt:lpstr>
      <vt:lpstr>Macro-economic indicators 2009-2020</vt:lpstr>
      <vt:lpstr>Key statistics by year and monthly</vt:lpstr>
      <vt:lpstr>Ukraine - economic outlook: statistics</vt:lpstr>
      <vt:lpstr>Kazakhstan - economic outlook: statistics</vt:lpstr>
      <vt:lpstr>Belarus - economic outlook: statistics</vt:lpstr>
      <vt:lpstr>Disclaimer, copyright, sources</vt:lpstr>
    </vt:vector>
  </TitlesOfParts>
  <Company>WU-Wien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 Title HERE</dc:title>
  <dc:creator>Mike Moser</dc:creator>
  <cp:lastModifiedBy>CD</cp:lastModifiedBy>
  <cp:revision>27</cp:revision>
  <dcterms:created xsi:type="dcterms:W3CDTF">2010-10-29T16:14:33Z</dcterms:created>
  <dcterms:modified xsi:type="dcterms:W3CDTF">2016-09-19T07:39:03Z</dcterms:modified>
</cp:coreProperties>
</file>