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sldIdLst>
    <p:sldId id="256" r:id="rId2"/>
    <p:sldId id="258" r:id="rId3"/>
    <p:sldId id="259" r:id="rId4"/>
    <p:sldId id="297" r:id="rId5"/>
    <p:sldId id="260" r:id="rId6"/>
    <p:sldId id="310" r:id="rId7"/>
    <p:sldId id="311" r:id="rId8"/>
    <p:sldId id="298" r:id="rId9"/>
    <p:sldId id="299" r:id="rId10"/>
    <p:sldId id="262" r:id="rId11"/>
    <p:sldId id="292" r:id="rId12"/>
    <p:sldId id="312" r:id="rId13"/>
    <p:sldId id="290" r:id="rId14"/>
    <p:sldId id="291" r:id="rId15"/>
    <p:sldId id="265" r:id="rId16"/>
    <p:sldId id="267" r:id="rId17"/>
    <p:sldId id="295" r:id="rId18"/>
    <p:sldId id="313" r:id="rId19"/>
    <p:sldId id="300" r:id="rId20"/>
    <p:sldId id="293" r:id="rId21"/>
    <p:sldId id="294" r:id="rId22"/>
    <p:sldId id="314" r:id="rId23"/>
    <p:sldId id="269" r:id="rId24"/>
    <p:sldId id="315" r:id="rId25"/>
    <p:sldId id="271" r:id="rId26"/>
    <p:sldId id="316" r:id="rId27"/>
    <p:sldId id="272" r:id="rId28"/>
    <p:sldId id="273" r:id="rId29"/>
    <p:sldId id="274" r:id="rId30"/>
    <p:sldId id="317" r:id="rId31"/>
    <p:sldId id="276" r:id="rId32"/>
    <p:sldId id="277" r:id="rId33"/>
    <p:sldId id="318" r:id="rId34"/>
    <p:sldId id="301" r:id="rId35"/>
    <p:sldId id="302" r:id="rId36"/>
    <p:sldId id="303" r:id="rId37"/>
    <p:sldId id="278" r:id="rId38"/>
    <p:sldId id="304" r:id="rId39"/>
    <p:sldId id="279" r:id="rId40"/>
    <p:sldId id="307" r:id="rId41"/>
    <p:sldId id="308" r:id="rId42"/>
    <p:sldId id="280" r:id="rId43"/>
    <p:sldId id="309" r:id="rId44"/>
    <p:sldId id="281" r:id="rId45"/>
    <p:sldId id="306" r:id="rId46"/>
    <p:sldId id="284" r:id="rId47"/>
    <p:sldId id="285" r:id="rId48"/>
    <p:sldId id="286" r:id="rId49"/>
    <p:sldId id="305" r:id="rId50"/>
    <p:sldId id="287" r:id="rId51"/>
    <p:sldId id="288" r:id="rId52"/>
  </p:sldIdLst>
  <p:sldSz cx="9144000" cy="6858000" type="screen4x3"/>
  <p:notesSz cx="6797675" cy="9928225"/>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p:restoredLeft sz="15620"/>
    <p:restoredTop sz="94660"/>
  </p:normalViewPr>
  <p:slideViewPr>
    <p:cSldViewPr snapToObjects="1">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654A1EF-3667-4AC4-8FF3-27F680124166}" type="datetimeFigureOut">
              <a:rPr lang="de-AT" smtClean="0"/>
              <a:pPr/>
              <a:t>10.04.2015</a:t>
            </a:fld>
            <a:endParaRPr lang="de-AT"/>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120F26-A368-49EC-B8E1-3855BAB06E1B}" type="slidenum">
              <a:rPr lang="de-AT" smtClean="0"/>
              <a:pPr/>
              <a:t>‹Nr.›</a:t>
            </a:fld>
            <a:endParaRPr lang="de-AT"/>
          </a:p>
        </p:txBody>
      </p:sp>
    </p:spTree>
    <p:extLst>
      <p:ext uri="{BB962C8B-B14F-4D97-AF65-F5344CB8AC3E}">
        <p14:creationId xmlns:p14="http://schemas.microsoft.com/office/powerpoint/2010/main" val="1569735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bwMode="auto">
          <a:xfrm>
            <a:off x="917575" y="755650"/>
            <a:ext cx="4962525" cy="3722688"/>
          </a:xfrm>
          <a:solidFill>
            <a:srgbClr val="FFFFFF"/>
          </a:solidFill>
          <a:ln>
            <a:solidFill>
              <a:srgbClr val="000000"/>
            </a:solidFill>
            <a:miter lim="800000"/>
            <a:headEnd/>
            <a:tailEnd/>
          </a:ln>
        </p:spPr>
      </p:sp>
      <p:sp>
        <p:nvSpPr>
          <p:cNvPr id="44035"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spcBef>
                <a:spcPct val="0"/>
              </a:spcBef>
            </a:pPr>
            <a:endParaRPr lang="en-US" dirty="0" smtClean="0">
              <a:latin typeface="Times New Roman" charset="0"/>
            </a:endParaRPr>
          </a:p>
        </p:txBody>
      </p:sp>
    </p:spTree>
    <p:extLst>
      <p:ext uri="{BB962C8B-B14F-4D97-AF65-F5344CB8AC3E}">
        <p14:creationId xmlns:p14="http://schemas.microsoft.com/office/powerpoint/2010/main" val="3918845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2124274" y="754959"/>
            <a:ext cx="2549128" cy="3723084"/>
          </a:xfrm>
          <a:prstGeom prst="rect">
            <a:avLst/>
          </a:prstGeom>
          <a:solidFill>
            <a:srgbClr val="FFFFFF"/>
          </a:solidFill>
          <a:ln w="9525">
            <a:solidFill>
              <a:srgbClr val="000000"/>
            </a:solidFill>
            <a:miter lim="800000"/>
            <a:headEnd/>
            <a:tailEnd/>
          </a:ln>
        </p:spPr>
        <p:txBody>
          <a:bodyPr wrap="none"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sz="1800" dirty="0">
              <a:latin typeface="Calibri" charset="0"/>
            </a:endParaRPr>
          </a:p>
        </p:txBody>
      </p:sp>
      <p:sp>
        <p:nvSpPr>
          <p:cNvPr id="45059" name="Rectangle 2"/>
          <p:cNvSpPr>
            <a:spLocks noGrp="1" noChangeArrowheads="1"/>
          </p:cNvSpPr>
          <p:nvPr>
            <p:ph type="body"/>
          </p:nvPr>
        </p:nvSpPr>
        <p:spPr bwMode="auto">
          <a:xfrm>
            <a:off x="679768" y="4715907"/>
            <a:ext cx="5436567" cy="44677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spcBef>
                <a:spcPct val="0"/>
              </a:spcBef>
            </a:pPr>
            <a:endParaRPr lang="en-US" dirty="0" smtClean="0">
              <a:latin typeface="Times New Roman" charset="0"/>
            </a:endParaRPr>
          </a:p>
        </p:txBody>
      </p:sp>
    </p:spTree>
    <p:extLst>
      <p:ext uri="{BB962C8B-B14F-4D97-AF65-F5344CB8AC3E}">
        <p14:creationId xmlns:p14="http://schemas.microsoft.com/office/powerpoint/2010/main" val="341245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000"/>
            </a:lvl1pPr>
          </a:lstStyle>
          <a:p>
            <a:r>
              <a:rPr lang="de-DE" dirty="0" smtClean="0"/>
              <a:t>Click to edit Master title style</a:t>
            </a:r>
            <a:endParaRPr lang="de-DE"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Click to edit Master subtitle style</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AT"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Date Placeholder 3"/>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de-AT" dirty="0" smtClean="0"/>
              <a:t>Click to edit Master title style</a:t>
            </a:r>
            <a:endParaRPr lang="de-DE" dirty="0"/>
          </a:p>
        </p:txBody>
      </p:sp>
      <p:sp>
        <p:nvSpPr>
          <p:cNvPr id="3" name="Content Placeholder 2"/>
          <p:cNvSpPr>
            <a:spLocks noGrp="1"/>
          </p:cNvSpPr>
          <p:nvPr>
            <p:ph idx="1"/>
          </p:nvPr>
        </p:nvSpPr>
        <p:spPr/>
        <p:txBody>
          <a:bodyPr/>
          <a:lstStyle>
            <a:lvl1pPr>
              <a:defRPr sz="1800"/>
            </a:lvl1pPr>
            <a:lvl2pPr>
              <a:defRPr sz="1800"/>
            </a:lvl2pPr>
            <a:lvl3pPr>
              <a:defRPr sz="1600"/>
            </a:lvl3pPr>
            <a:lvl4pPr>
              <a:defRPr sz="1600"/>
            </a:lvl4pPr>
            <a:lvl5pPr>
              <a:defRPr sz="1600"/>
            </a:lvl5pPr>
          </a:lstStyle>
          <a:p>
            <a:pPr lvl="0"/>
            <a:r>
              <a:rPr lang="de-AT" dirty="0" smtClean="0"/>
              <a:t>Click to edit Master text styles</a:t>
            </a:r>
          </a:p>
          <a:p>
            <a:pPr lvl="1"/>
            <a:r>
              <a:rPr lang="de-AT" dirty="0" smtClean="0"/>
              <a:t>Second level</a:t>
            </a:r>
          </a:p>
          <a:p>
            <a:pPr lvl="2"/>
            <a:r>
              <a:rPr lang="de-AT" dirty="0" smtClean="0"/>
              <a:t>Third level</a:t>
            </a:r>
          </a:p>
          <a:p>
            <a:pPr lvl="3"/>
            <a:r>
              <a:rPr lang="de-AT" dirty="0" smtClean="0"/>
              <a:t>Fourth level</a:t>
            </a:r>
          </a:p>
          <a:p>
            <a:pPr lvl="4"/>
            <a:r>
              <a:rPr lang="de-AT" dirty="0" smtClean="0"/>
              <a:t>Fifth level</a:t>
            </a:r>
            <a:endParaRPr lang="de-DE" dirty="0"/>
          </a:p>
        </p:txBody>
      </p:sp>
      <p:sp>
        <p:nvSpPr>
          <p:cNvPr id="4" name="Date Placeholder 3"/>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AT"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Click to edit Master text styles</a:t>
            </a:r>
          </a:p>
        </p:txBody>
      </p:sp>
      <p:sp>
        <p:nvSpPr>
          <p:cNvPr id="4" name="Date Placeholder 3"/>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Date Placeholder 4"/>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AT"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7" name="Date Placeholder 6"/>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Click to edit Master title style</a:t>
            </a:r>
            <a:endParaRPr lang="de-DE"/>
          </a:p>
        </p:txBody>
      </p:sp>
      <p:sp>
        <p:nvSpPr>
          <p:cNvPr id="3" name="Date Placeholder 2"/>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e-AT"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AT" smtClean="0"/>
              <a:t>Click to edit Master text styles</a:t>
            </a:r>
          </a:p>
          <a:p>
            <a:pPr lvl="1"/>
            <a:r>
              <a:rPr lang="de-AT" smtClean="0"/>
              <a:t>Second level</a:t>
            </a:r>
          </a:p>
          <a:p>
            <a:pPr lvl="2"/>
            <a:r>
              <a:rPr lang="de-AT" smtClean="0"/>
              <a:t>Third level</a:t>
            </a:r>
          </a:p>
          <a:p>
            <a:pPr lvl="3"/>
            <a:r>
              <a:rPr lang="de-AT" smtClean="0"/>
              <a:t>Fourth level</a:t>
            </a:r>
          </a:p>
          <a:p>
            <a:pPr lvl="4"/>
            <a:r>
              <a:rPr lang="de-AT"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e-AT"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Click to edit Master text styles</a:t>
            </a:r>
          </a:p>
        </p:txBody>
      </p:sp>
      <p:sp>
        <p:nvSpPr>
          <p:cNvPr id="5" name="Date Placeholder 4"/>
          <p:cNvSpPr>
            <a:spLocks noGrp="1"/>
          </p:cNvSpPr>
          <p:nvPr>
            <p:ph type="dt" sz="half" idx="10"/>
          </p:nvPr>
        </p:nvSpPr>
        <p:spPr/>
        <p:txBody>
          <a:bodyPr/>
          <a:lstStyle/>
          <a:p>
            <a:fld id="{CE803A40-A135-734A-B0D2-1243E03CE0F1}" type="datetimeFigureOut">
              <a:rPr lang="de-DE" smtClean="0"/>
              <a:pPr/>
              <a:t>10.04.2015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DC58DC61-52C3-F646-84DC-45E85CDDD53D}"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Click to edit Master title style</a:t>
            </a:r>
            <a:endParaRPr lang="de-D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endParaRPr lang="de-D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03A40-A135-734A-B0D2-1243E03CE0F1}" type="datetimeFigureOut">
              <a:rPr lang="de-DE" smtClean="0"/>
              <a:pPr/>
              <a:t>10.04.2015</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8DC61-52C3-F646-84DC-45E85CDDD53D}"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3.xml"/><Relationship Id="rId13" Type="http://schemas.openxmlformats.org/officeDocument/2006/relationships/slide" Target="slide32.xml"/><Relationship Id="rId3" Type="http://schemas.openxmlformats.org/officeDocument/2006/relationships/slide" Target="slide10.xml"/><Relationship Id="rId7" Type="http://schemas.openxmlformats.org/officeDocument/2006/relationships/slide" Target="slide16.xml"/><Relationship Id="rId12" Type="http://schemas.openxmlformats.org/officeDocument/2006/relationships/slide" Target="slide31.xml"/><Relationship Id="rId2" Type="http://schemas.openxmlformats.org/officeDocument/2006/relationships/slide" Target="slide3.xml"/><Relationship Id="rId16" Type="http://schemas.openxmlformats.org/officeDocument/2006/relationships/slide" Target="slide50.xml"/><Relationship Id="rId1" Type="http://schemas.openxmlformats.org/officeDocument/2006/relationships/slideLayout" Target="../slideLayouts/slideLayout2.xml"/><Relationship Id="rId6" Type="http://schemas.openxmlformats.org/officeDocument/2006/relationships/slide" Target="slide15.xml"/><Relationship Id="rId11" Type="http://schemas.openxmlformats.org/officeDocument/2006/relationships/slide" Target="slide29.xml"/><Relationship Id="rId5" Type="http://schemas.openxmlformats.org/officeDocument/2006/relationships/slide" Target="slide13.xml"/><Relationship Id="rId15" Type="http://schemas.openxmlformats.org/officeDocument/2006/relationships/slide" Target="slide46.xml"/><Relationship Id="rId10" Type="http://schemas.openxmlformats.org/officeDocument/2006/relationships/slide" Target="slide27.xml"/><Relationship Id="rId4" Type="http://schemas.openxmlformats.org/officeDocument/2006/relationships/slide" Target="slide8.xml"/><Relationship Id="rId9" Type="http://schemas.openxmlformats.org/officeDocument/2006/relationships/slide" Target="slide25.xml"/><Relationship Id="rId14" Type="http://schemas.openxmlformats.org/officeDocument/2006/relationships/slide" Target="slide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hyperlink" Target="mailto:danielthorniley@dt-gbc.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ceemeabusinessgrou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b="1" dirty="0" smtClean="0">
                <a:solidFill>
                  <a:srgbClr val="000000"/>
                </a:solidFill>
              </a:rPr>
              <a:t>Ukraine</a:t>
            </a:r>
            <a:r>
              <a:rPr lang="en-GB" dirty="0" smtClean="0">
                <a:solidFill>
                  <a:srgbClr val="000000"/>
                </a:solidFill>
              </a:rPr>
              <a:t/>
            </a:r>
            <a:br>
              <a:rPr lang="en-GB" dirty="0" smtClean="0">
                <a:solidFill>
                  <a:srgbClr val="000000"/>
                </a:solidFill>
              </a:rPr>
            </a:br>
            <a:r>
              <a:rPr lang="en-GB" dirty="0" smtClean="0">
                <a:solidFill>
                  <a:srgbClr val="000000"/>
                </a:solidFill>
              </a:rPr>
              <a:t>Business outlook </a:t>
            </a:r>
            <a:r>
              <a:rPr lang="en-GB" dirty="0" smtClean="0">
                <a:solidFill>
                  <a:srgbClr val="000000"/>
                </a:solidFill>
              </a:rPr>
              <a:t>2015-18</a:t>
            </a:r>
            <a:endParaRPr lang="de-DE" sz="4000" dirty="0"/>
          </a:p>
        </p:txBody>
      </p:sp>
      <p:sp>
        <p:nvSpPr>
          <p:cNvPr id="3" name="Subtitle 2"/>
          <p:cNvSpPr>
            <a:spLocks noGrp="1"/>
          </p:cNvSpPr>
          <p:nvPr>
            <p:ph type="subTitle" idx="1"/>
          </p:nvPr>
        </p:nvSpPr>
        <p:spPr/>
        <p:txBody>
          <a:bodyPr>
            <a:normAutofit/>
          </a:bodyPr>
          <a:lstStyle/>
          <a:p>
            <a:pPr>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898989"/>
                </a:solidFill>
              </a:rPr>
              <a:t>Quarterly update –  April 2015</a:t>
            </a:r>
          </a:p>
          <a:p>
            <a:pPr>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solidFill>
                  <a:srgbClr val="898989"/>
                </a:solidFill>
              </a:rPr>
              <a:t>by Dr Daniel Thorniley</a:t>
            </a:r>
            <a:endParaRPr lang="de-DE" dirty="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600" dirty="0" smtClean="0"/>
              <a:t>Some </a:t>
            </a:r>
            <a:r>
              <a:rPr lang="en-US" sz="3600" dirty="0"/>
              <a:t>assumptions (1</a:t>
            </a:r>
            <a:r>
              <a:rPr lang="en-US" sz="3600" dirty="0" smtClean="0"/>
              <a:t>)</a:t>
            </a:r>
            <a:br>
              <a:rPr lang="en-US" sz="3600" dirty="0" smtClean="0"/>
            </a:br>
            <a:endParaRPr lang="en-GB" dirty="0"/>
          </a:p>
        </p:txBody>
      </p:sp>
      <p:sp>
        <p:nvSpPr>
          <p:cNvPr id="3" name="Content Placeholder 2"/>
          <p:cNvSpPr>
            <a:spLocks noGrp="1"/>
          </p:cNvSpPr>
          <p:nvPr>
            <p:ph idx="1"/>
          </p:nvPr>
        </p:nvSpPr>
        <p:spPr/>
        <p:txBody>
          <a:bodyPr>
            <a:noAutofit/>
          </a:bodyPr>
          <a:lstStyle/>
          <a:p>
            <a:pPr marL="0" indent="0">
              <a:buNone/>
            </a:pPr>
            <a:r>
              <a:rPr lang="en-US" sz="1700" dirty="0" smtClean="0">
                <a:solidFill>
                  <a:schemeClr val="tx1">
                    <a:lumMod val="85000"/>
                    <a:lumOff val="15000"/>
                  </a:schemeClr>
                </a:solidFill>
              </a:rPr>
              <a:t>We stick with the following features of our central scenario</a:t>
            </a:r>
            <a:r>
              <a:rPr lang="en-US" sz="1700" dirty="0">
                <a:solidFill>
                  <a:schemeClr val="tx1">
                    <a:lumMod val="85000"/>
                    <a:lumOff val="15000"/>
                  </a:schemeClr>
                </a:solidFill>
              </a:rPr>
              <a:t>: </a:t>
            </a:r>
          </a:p>
          <a:p>
            <a:r>
              <a:rPr lang="en-US" sz="1700" dirty="0" smtClean="0">
                <a:solidFill>
                  <a:schemeClr val="tx1">
                    <a:lumMod val="85000"/>
                    <a:lumOff val="15000"/>
                  </a:schemeClr>
                </a:solidFill>
              </a:rPr>
              <a:t>Crimea </a:t>
            </a:r>
            <a:r>
              <a:rPr lang="en-US" sz="1700" dirty="0">
                <a:solidFill>
                  <a:schemeClr val="tx1">
                    <a:lumMod val="85000"/>
                    <a:lumOff val="15000"/>
                  </a:schemeClr>
                </a:solidFill>
              </a:rPr>
              <a:t>has seceded de facto from Ukraine</a:t>
            </a:r>
          </a:p>
          <a:p>
            <a:r>
              <a:rPr lang="en-US" sz="1700" dirty="0" smtClean="0">
                <a:solidFill>
                  <a:schemeClr val="tx1">
                    <a:lumMod val="85000"/>
                    <a:lumOff val="15000"/>
                  </a:schemeClr>
                </a:solidFill>
              </a:rPr>
              <a:t>This </a:t>
            </a:r>
            <a:r>
              <a:rPr lang="en-US" sz="1700" dirty="0">
                <a:solidFill>
                  <a:schemeClr val="tx1">
                    <a:lumMod val="85000"/>
                    <a:lumOff val="15000"/>
                  </a:schemeClr>
                </a:solidFill>
              </a:rPr>
              <a:t>will not be accepted by Ukraine or the West and will remain a frozen </a:t>
            </a:r>
            <a:r>
              <a:rPr lang="en-US" sz="1700" dirty="0" smtClean="0">
                <a:solidFill>
                  <a:schemeClr val="tx1">
                    <a:lumMod val="85000"/>
                    <a:lumOff val="15000"/>
                  </a:schemeClr>
                </a:solidFill>
              </a:rPr>
              <a:t>conflict </a:t>
            </a:r>
            <a:endParaRPr lang="en-US" sz="1700" dirty="0">
              <a:solidFill>
                <a:schemeClr val="tx1">
                  <a:lumMod val="85000"/>
                  <a:lumOff val="15000"/>
                </a:schemeClr>
              </a:solidFill>
            </a:endParaRPr>
          </a:p>
          <a:p>
            <a:r>
              <a:rPr lang="en-US" sz="1700" dirty="0" smtClean="0">
                <a:solidFill>
                  <a:schemeClr val="tx1">
                    <a:lumMod val="85000"/>
                    <a:lumOff val="15000"/>
                  </a:schemeClr>
                </a:solidFill>
              </a:rPr>
              <a:t>The </a:t>
            </a:r>
            <a:r>
              <a:rPr lang="en-US" sz="1700" dirty="0">
                <a:solidFill>
                  <a:schemeClr val="tx1">
                    <a:lumMod val="85000"/>
                    <a:lumOff val="15000"/>
                  </a:schemeClr>
                </a:solidFill>
              </a:rPr>
              <a:t>conflict with Russia will not escalate </a:t>
            </a:r>
            <a:r>
              <a:rPr lang="en-US" sz="1700" dirty="0" smtClean="0">
                <a:solidFill>
                  <a:schemeClr val="tx1">
                    <a:lumMod val="85000"/>
                    <a:lumOff val="15000"/>
                  </a:schemeClr>
                </a:solidFill>
              </a:rPr>
              <a:t>or worsen from the October-December 2014 status quo   </a:t>
            </a:r>
          </a:p>
          <a:p>
            <a:r>
              <a:rPr lang="en-US" sz="1700" dirty="0" smtClean="0">
                <a:solidFill>
                  <a:schemeClr val="tx1">
                    <a:lumMod val="85000"/>
                    <a:lumOff val="15000"/>
                  </a:schemeClr>
                </a:solidFill>
              </a:rPr>
              <a:t>The entire Donetsk and Lugansk regions (not just the separatists bits) represent 18% of Ukrainian GDP and 23% of industrial output. But the separatist parts are smaller than this</a:t>
            </a:r>
          </a:p>
          <a:p>
            <a:r>
              <a:rPr lang="en-US" sz="1700" dirty="0" smtClean="0">
                <a:solidFill>
                  <a:schemeClr val="tx1">
                    <a:lumMod val="85000"/>
                    <a:lumOff val="15000"/>
                  </a:schemeClr>
                </a:solidFill>
              </a:rPr>
              <a:t>Recent events in eastern Ukraine and any eventual agreement will not prevent a poisoned atmosphere remaining; something has been destroyed</a:t>
            </a:r>
            <a:endParaRPr lang="en-US" sz="1700" dirty="0">
              <a:solidFill>
                <a:schemeClr val="tx1">
                  <a:lumMod val="85000"/>
                  <a:lumOff val="15000"/>
                </a:schemeClr>
              </a:solidFill>
            </a:endParaRPr>
          </a:p>
          <a:p>
            <a:r>
              <a:rPr lang="en-US" sz="1700" dirty="0" smtClean="0">
                <a:solidFill>
                  <a:schemeClr val="tx1">
                    <a:lumMod val="85000"/>
                    <a:lumOff val="15000"/>
                  </a:schemeClr>
                </a:solidFill>
              </a:rPr>
              <a:t>IMF/EU </a:t>
            </a:r>
            <a:r>
              <a:rPr lang="en-US" sz="1700" dirty="0">
                <a:solidFill>
                  <a:schemeClr val="tx1">
                    <a:lumMod val="85000"/>
                    <a:lumOff val="15000"/>
                  </a:schemeClr>
                </a:solidFill>
              </a:rPr>
              <a:t>funding </a:t>
            </a:r>
            <a:r>
              <a:rPr lang="en-US" sz="1700" dirty="0" smtClean="0">
                <a:solidFill>
                  <a:schemeClr val="tx1">
                    <a:lumMod val="85000"/>
                    <a:lumOff val="15000"/>
                  </a:schemeClr>
                </a:solidFill>
              </a:rPr>
              <a:t>will have to be increased in order to rebalance </a:t>
            </a:r>
            <a:r>
              <a:rPr lang="en-US" sz="1700" dirty="0">
                <a:solidFill>
                  <a:schemeClr val="tx1">
                    <a:lumMod val="85000"/>
                    <a:lumOff val="15000"/>
                  </a:schemeClr>
                </a:solidFill>
              </a:rPr>
              <a:t>the debt profile </a:t>
            </a:r>
            <a:endParaRPr lang="en-US" sz="1700" dirty="0" smtClean="0">
              <a:solidFill>
                <a:schemeClr val="tx1">
                  <a:lumMod val="85000"/>
                  <a:lumOff val="15000"/>
                </a:schemeClr>
              </a:solidFill>
            </a:endParaRPr>
          </a:p>
          <a:p>
            <a:r>
              <a:rPr lang="en-US" sz="1700" dirty="0" smtClean="0">
                <a:solidFill>
                  <a:schemeClr val="tx1">
                    <a:lumMod val="85000"/>
                    <a:lumOff val="15000"/>
                  </a:schemeClr>
                </a:solidFill>
              </a:rPr>
              <a:t>But more risks are surfacing and IMF original assumptions look optimistic </a:t>
            </a:r>
          </a:p>
          <a:p>
            <a:r>
              <a:rPr lang="en-US" sz="1700" u="sng" dirty="0" smtClean="0">
                <a:solidFill>
                  <a:schemeClr val="tx1">
                    <a:lumMod val="85000"/>
                    <a:lumOff val="15000"/>
                  </a:schemeClr>
                </a:solidFill>
              </a:rPr>
              <a:t>The chances that Ukraine will have to restructure or re-schedule parts of its sovereign debt in 2015 or 2016 are rising noticeably </a:t>
            </a:r>
            <a:endParaRPr lang="en-US" sz="1700" u="sng" dirty="0">
              <a:solidFill>
                <a:schemeClr val="tx1">
                  <a:lumMod val="85000"/>
                  <a:lumOff val="15000"/>
                </a:schemeClr>
              </a:solidFill>
            </a:endParaRPr>
          </a:p>
        </p:txBody>
      </p:sp>
    </p:spTree>
    <p:extLst>
      <p:ext uri="{BB962C8B-B14F-4D97-AF65-F5344CB8AC3E}">
        <p14:creationId xmlns:p14="http://schemas.microsoft.com/office/powerpoint/2010/main" val="2868998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
            </a:r>
            <a:br>
              <a:rPr lang="en-US" dirty="0" smtClean="0"/>
            </a:br>
            <a:r>
              <a:rPr lang="en-US" dirty="0" smtClean="0"/>
              <a:t>Some </a:t>
            </a:r>
            <a:r>
              <a:rPr lang="en-US" dirty="0"/>
              <a:t>assumptions </a:t>
            </a:r>
            <a:r>
              <a:rPr lang="en-US" dirty="0" smtClean="0"/>
              <a:t>(2)</a:t>
            </a:r>
            <a:r>
              <a:rPr lang="en-US" dirty="0"/>
              <a:t/>
            </a:r>
            <a:br>
              <a:rPr lang="en-US" dirty="0"/>
            </a:br>
            <a:endParaRPr lang="en-US" dirty="0"/>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But any variant of the IMF program will entail structural reforms which in the short-term will hurt GDP growth, consumption patterns and western and domestic business results</a:t>
            </a:r>
          </a:p>
          <a:p>
            <a:r>
              <a:rPr lang="en-US" sz="1700" dirty="0">
                <a:solidFill>
                  <a:schemeClr val="tx1">
                    <a:lumMod val="85000"/>
                    <a:lumOff val="15000"/>
                  </a:schemeClr>
                </a:solidFill>
              </a:rPr>
              <a:t>We imagine but are not convinced that some international political agreement can be cobbled together between the major parties in the next 3-9 months</a:t>
            </a:r>
          </a:p>
          <a:p>
            <a:r>
              <a:rPr lang="en-US" sz="1700" dirty="0">
                <a:solidFill>
                  <a:schemeClr val="tx1">
                    <a:lumMod val="85000"/>
                    <a:lumOff val="15000"/>
                  </a:schemeClr>
                </a:solidFill>
              </a:rPr>
              <a:t>Growing economic self-interest would seem to dictate this with more pressure now on the Russian economy </a:t>
            </a:r>
            <a:endParaRPr lang="en-GB" sz="1700" dirty="0">
              <a:solidFill>
                <a:schemeClr val="tx1">
                  <a:lumMod val="85000"/>
                  <a:lumOff val="15000"/>
                </a:schemeClr>
              </a:solidFill>
            </a:endParaRPr>
          </a:p>
          <a:p>
            <a:r>
              <a:rPr lang="en-US" sz="1700" dirty="0" smtClean="0">
                <a:solidFill>
                  <a:schemeClr val="tx1">
                    <a:lumMod val="85000"/>
                    <a:lumOff val="15000"/>
                  </a:schemeClr>
                </a:solidFill>
              </a:rPr>
              <a:t>The </a:t>
            </a:r>
            <a:r>
              <a:rPr lang="en-US" sz="1700" dirty="0">
                <a:solidFill>
                  <a:schemeClr val="tx1">
                    <a:lumMod val="85000"/>
                    <a:lumOff val="15000"/>
                  </a:schemeClr>
                </a:solidFill>
              </a:rPr>
              <a:t>key to success is for any new regime to tackle genuinely and seriously endemic institutionalised and socialised corruption and malpractice</a:t>
            </a:r>
          </a:p>
          <a:p>
            <a:r>
              <a:rPr lang="en-US" sz="1700" dirty="0">
                <a:solidFill>
                  <a:schemeClr val="tx1">
                    <a:lumMod val="85000"/>
                    <a:lumOff val="15000"/>
                  </a:schemeClr>
                </a:solidFill>
              </a:rPr>
              <a:t>Yanukovich’s kleptocracy has destroyed the commercial fibre of the country and until this is tackled rigorously, then there is little real sustainable future for western investors and for the people of Ukraine. It is still very open whether there is the political and social will and drive to cut out this cancer. The future of the Ukraine depends on </a:t>
            </a:r>
            <a:r>
              <a:rPr lang="en-US" sz="1700" dirty="0" smtClean="0">
                <a:solidFill>
                  <a:schemeClr val="tx1">
                    <a:lumMod val="85000"/>
                    <a:lumOff val="15000"/>
                  </a:schemeClr>
                </a:solidFill>
              </a:rPr>
              <a:t>it</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235414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dirty="0"/>
              <a:t/>
            </a:r>
            <a:br>
              <a:rPr lang="en-US" dirty="0"/>
            </a:br>
            <a:r>
              <a:rPr lang="en-US" dirty="0"/>
              <a:t>Some assumptions </a:t>
            </a:r>
            <a:r>
              <a:rPr lang="en-US" dirty="0" smtClean="0"/>
              <a:t>(3)</a:t>
            </a:r>
            <a:r>
              <a:rPr lang="en-US" dirty="0"/>
              <a:t/>
            </a:r>
            <a:br>
              <a:rPr lang="en-US" dirty="0"/>
            </a:br>
            <a:endParaRPr lang="en-GB" dirty="0"/>
          </a:p>
        </p:txBody>
      </p:sp>
      <p:sp>
        <p:nvSpPr>
          <p:cNvPr id="3" name="Inhaltsplatzhalter 2"/>
          <p:cNvSpPr>
            <a:spLocks noGrp="1"/>
          </p:cNvSpPr>
          <p:nvPr>
            <p:ph idx="1"/>
          </p:nvPr>
        </p:nvSpPr>
        <p:spPr/>
        <p:txBody>
          <a:bodyPr/>
          <a:lstStyle/>
          <a:p>
            <a:pPr marL="0" indent="0">
              <a:buNone/>
            </a:pPr>
            <a:r>
              <a:rPr lang="en-US" sz="1700" dirty="0">
                <a:solidFill>
                  <a:schemeClr val="tx1">
                    <a:lumMod val="85000"/>
                    <a:lumOff val="15000"/>
                  </a:schemeClr>
                </a:solidFill>
              </a:rPr>
              <a:t>Our economic assumptions for 2015 include</a:t>
            </a:r>
            <a:r>
              <a:rPr lang="en-US" sz="1700" dirty="0" smtClean="0">
                <a:solidFill>
                  <a:schemeClr val="tx1">
                    <a:lumMod val="85000"/>
                    <a:lumOff val="15000"/>
                  </a:schemeClr>
                </a:solidFill>
              </a:rPr>
              <a:t>:</a:t>
            </a:r>
          </a:p>
          <a:p>
            <a:pPr marL="0" indent="0">
              <a:buNone/>
            </a:pPr>
            <a:endParaRPr lang="en-US" sz="1700" dirty="0">
              <a:solidFill>
                <a:schemeClr val="tx1">
                  <a:lumMod val="85000"/>
                  <a:lumOff val="15000"/>
                </a:schemeClr>
              </a:solidFill>
            </a:endParaRPr>
          </a:p>
          <a:p>
            <a:pPr lvl="1"/>
            <a:r>
              <a:rPr lang="en-US" sz="1700" dirty="0">
                <a:solidFill>
                  <a:schemeClr val="tx1">
                    <a:lumMod val="85000"/>
                    <a:lumOff val="15000"/>
                  </a:schemeClr>
                </a:solidFill>
              </a:rPr>
              <a:t>GDP shrinks by -7.5%</a:t>
            </a:r>
          </a:p>
          <a:p>
            <a:pPr lvl="1"/>
            <a:r>
              <a:rPr lang="en-US" sz="1700" dirty="0">
                <a:solidFill>
                  <a:schemeClr val="tx1">
                    <a:lumMod val="85000"/>
                    <a:lumOff val="15000"/>
                  </a:schemeClr>
                </a:solidFill>
              </a:rPr>
              <a:t>Consumer prices rise by 35% on average trending downwards in final months of year </a:t>
            </a:r>
          </a:p>
          <a:p>
            <a:pPr lvl="1"/>
            <a:r>
              <a:rPr lang="en-US" sz="1700" dirty="0">
                <a:solidFill>
                  <a:schemeClr val="tx1">
                    <a:lumMod val="85000"/>
                    <a:lumOff val="15000"/>
                  </a:schemeClr>
                </a:solidFill>
              </a:rPr>
              <a:t>High inflation will crush real wages by -15 to -20% this year</a:t>
            </a:r>
          </a:p>
          <a:p>
            <a:pPr lvl="1"/>
            <a:r>
              <a:rPr lang="en-US" sz="1700" dirty="0">
                <a:solidFill>
                  <a:schemeClr val="tx1">
                    <a:lumMod val="85000"/>
                    <a:lumOff val="15000"/>
                  </a:schemeClr>
                </a:solidFill>
              </a:rPr>
              <a:t>Consumer spending will decline by at least -7.8% </a:t>
            </a:r>
          </a:p>
          <a:p>
            <a:pPr lvl="1"/>
            <a:r>
              <a:rPr lang="en-US" sz="1700" dirty="0">
                <a:solidFill>
                  <a:schemeClr val="tx1">
                    <a:lumMod val="85000"/>
                    <a:lumOff val="15000"/>
                  </a:schemeClr>
                </a:solidFill>
              </a:rPr>
              <a:t>Investment will decline by -15% and is currently down minus 25-30% </a:t>
            </a:r>
          </a:p>
          <a:p>
            <a:pPr lvl="1"/>
            <a:r>
              <a:rPr lang="en-US" sz="1700" dirty="0">
                <a:solidFill>
                  <a:schemeClr val="tx1">
                    <a:lumMod val="85000"/>
                    <a:lumOff val="15000"/>
                  </a:schemeClr>
                </a:solidFill>
              </a:rPr>
              <a:t>The currency is following the path we predicated i.e. deep crash and with IMF support some </a:t>
            </a:r>
            <a:r>
              <a:rPr lang="en-US" sz="1700" dirty="0" err="1">
                <a:solidFill>
                  <a:schemeClr val="tx1">
                    <a:lumMod val="85000"/>
                    <a:lumOff val="15000"/>
                  </a:schemeClr>
                </a:solidFill>
              </a:rPr>
              <a:t>stabilisation</a:t>
            </a:r>
            <a:r>
              <a:rPr lang="en-US" sz="1700" dirty="0">
                <a:solidFill>
                  <a:schemeClr val="tx1">
                    <a:lumMod val="85000"/>
                    <a:lumOff val="15000"/>
                  </a:schemeClr>
                </a:solidFill>
              </a:rPr>
              <a:t>. It is just possible that the very worst may be over on the currency front but this is not a naive presumption</a:t>
            </a:r>
          </a:p>
          <a:p>
            <a:endParaRPr lang="en-US" sz="1700" dirty="0">
              <a:solidFill>
                <a:schemeClr val="tx1">
                  <a:lumMod val="85000"/>
                  <a:lumOff val="15000"/>
                </a:schemeClr>
              </a:solidFill>
            </a:endParaRPr>
          </a:p>
          <a:p>
            <a:endParaRPr lang="en-GB" dirty="0"/>
          </a:p>
        </p:txBody>
      </p:sp>
    </p:spTree>
    <p:extLst>
      <p:ext uri="{BB962C8B-B14F-4D97-AF65-F5344CB8AC3E}">
        <p14:creationId xmlns:p14="http://schemas.microsoft.com/office/powerpoint/2010/main" val="399479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better case scenario? (1)</a:t>
            </a:r>
            <a:endParaRPr lang="en-US" dirty="0"/>
          </a:p>
        </p:txBody>
      </p:sp>
      <p:sp>
        <p:nvSpPr>
          <p:cNvPr id="3" name="Content Placeholder 2"/>
          <p:cNvSpPr>
            <a:spLocks noGrp="1"/>
          </p:cNvSpPr>
          <p:nvPr>
            <p:ph idx="1"/>
          </p:nvPr>
        </p:nvSpPr>
        <p:spPr/>
        <p:txBody>
          <a:bodyPr>
            <a:normAutofit/>
          </a:bodyPr>
          <a:lstStyle/>
          <a:p>
            <a:r>
              <a:rPr lang="en-US" sz="1700" dirty="0" smtClean="0">
                <a:solidFill>
                  <a:schemeClr val="tx1">
                    <a:lumMod val="85000"/>
                    <a:lumOff val="15000"/>
                  </a:schemeClr>
                </a:solidFill>
              </a:rPr>
              <a:t>Given these assumptions and given that there is a possibility that the increasing Russian economic crash will encourage the Russian authorities to aim for more compromise, we presume no further escalation and perhaps even some improvement in the political and military situation in eastern Ukraine. But no one is naïve about this. </a:t>
            </a:r>
          </a:p>
          <a:p>
            <a:r>
              <a:rPr lang="en-US" sz="1700" dirty="0" smtClean="0">
                <a:solidFill>
                  <a:schemeClr val="tx1">
                    <a:lumMod val="85000"/>
                    <a:lumOff val="15000"/>
                  </a:schemeClr>
                </a:solidFill>
              </a:rPr>
              <a:t>But such a scenario could have quite positive impacts on the economy and business outlook, but even with a positive denouement in the coming months, this would come too late to save Ukraine from the effects of the </a:t>
            </a:r>
            <a:r>
              <a:rPr lang="en-US" sz="1700" u="sng" dirty="0" smtClean="0">
                <a:solidFill>
                  <a:schemeClr val="tx1">
                    <a:lumMod val="85000"/>
                    <a:lumOff val="15000"/>
                  </a:schemeClr>
                </a:solidFill>
              </a:rPr>
              <a:t>on-going </a:t>
            </a:r>
            <a:r>
              <a:rPr lang="en-US" sz="1700" dirty="0" smtClean="0">
                <a:solidFill>
                  <a:schemeClr val="tx1">
                    <a:lumMod val="85000"/>
                    <a:lumOff val="15000"/>
                  </a:schemeClr>
                </a:solidFill>
              </a:rPr>
              <a:t>crisis and we are seeing this unfold in spring 2015</a:t>
            </a:r>
          </a:p>
          <a:p>
            <a:r>
              <a:rPr lang="en-US" sz="1700" dirty="0" smtClean="0">
                <a:solidFill>
                  <a:schemeClr val="tx1">
                    <a:lumMod val="85000"/>
                    <a:lumOff val="15000"/>
                  </a:schemeClr>
                </a:solidFill>
              </a:rPr>
              <a:t>In other words, for now while there is an “apparent” stabilisation in eastern Ukraine, the economy is suffering from the after-effects of the turn of year ad currency crash and inflation spike. The economy is also suffering from deep, fundamental, structural failings and systemic corruption and some degree of government mismanagement which is perhaps not surprising against the background of military conflict and limited western economic and military support</a:t>
            </a:r>
            <a:endParaRPr lang="en-US" sz="1700" dirty="0">
              <a:solidFill>
                <a:schemeClr val="tx1">
                  <a:lumMod val="85000"/>
                  <a:lumOff val="15000"/>
                </a:schemeClr>
              </a:solidFill>
            </a:endParaRPr>
          </a:p>
          <a:p>
            <a:endParaRPr lang="en-US" sz="1700" dirty="0">
              <a:solidFill>
                <a:schemeClr val="tx1">
                  <a:lumMod val="95000"/>
                  <a:lumOff val="5000"/>
                </a:schemeClr>
              </a:solidFill>
            </a:endParaRPr>
          </a:p>
        </p:txBody>
      </p:sp>
    </p:spTree>
    <p:extLst>
      <p:ext uri="{BB962C8B-B14F-4D97-AF65-F5344CB8AC3E}">
        <p14:creationId xmlns:p14="http://schemas.microsoft.com/office/powerpoint/2010/main" val="3237477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better case scenario? </a:t>
            </a:r>
            <a:r>
              <a:rPr lang="en-US" dirty="0" smtClean="0"/>
              <a:t>(2)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tx1">
                    <a:lumMod val="85000"/>
                    <a:lumOff val="15000"/>
                  </a:schemeClr>
                </a:solidFill>
              </a:rPr>
              <a:t>Currently 24% of executives predict flat sales in hryvnia in 2015 and hefty 45% look to negative hryvnia sales growth </a:t>
            </a:r>
          </a:p>
          <a:p>
            <a:r>
              <a:rPr lang="en-US" dirty="0" smtClean="0">
                <a:solidFill>
                  <a:schemeClr val="tx1">
                    <a:lumMod val="85000"/>
                    <a:lumOff val="15000"/>
                  </a:schemeClr>
                </a:solidFill>
              </a:rPr>
              <a:t>If the hryvnia is falling further this year, then of course even such “sales growth” is massively poor in FX terms </a:t>
            </a:r>
          </a:p>
          <a:p>
            <a:r>
              <a:rPr lang="en-US" dirty="0" smtClean="0">
                <a:solidFill>
                  <a:schemeClr val="tx1">
                    <a:lumMod val="85000"/>
                    <a:lumOff val="15000"/>
                  </a:schemeClr>
                </a:solidFill>
              </a:rPr>
              <a:t>But there is a possible positive scenario: some companies could be seeing their hryvnia sales rising this year and if there is stabilisation or mild appreciation of the currency, then sales in FX could start to look at least acceptable </a:t>
            </a:r>
          </a:p>
          <a:p>
            <a:r>
              <a:rPr lang="en-US" dirty="0" smtClean="0">
                <a:solidFill>
                  <a:schemeClr val="tx1">
                    <a:lumMod val="85000"/>
                    <a:lumOff val="15000"/>
                  </a:schemeClr>
                </a:solidFill>
              </a:rPr>
              <a:t>That’s the potential good news </a:t>
            </a:r>
          </a:p>
          <a:p>
            <a:r>
              <a:rPr lang="en-US" dirty="0" smtClean="0">
                <a:solidFill>
                  <a:schemeClr val="tx1">
                    <a:lumMod val="85000"/>
                    <a:lumOff val="15000"/>
                  </a:schemeClr>
                </a:solidFill>
              </a:rPr>
              <a:t>But many executives (almost 50%) forecast negative sales in hryvnia this year and it would require steady hryvnia </a:t>
            </a:r>
            <a:r>
              <a:rPr lang="en-US" u="sng" dirty="0" smtClean="0">
                <a:solidFill>
                  <a:schemeClr val="tx1">
                    <a:lumMod val="85000"/>
                    <a:lumOff val="15000"/>
                  </a:schemeClr>
                </a:solidFill>
              </a:rPr>
              <a:t>strengthening</a:t>
            </a:r>
            <a:r>
              <a:rPr lang="en-US" dirty="0" smtClean="0">
                <a:solidFill>
                  <a:schemeClr val="tx1">
                    <a:lumMod val="85000"/>
                    <a:lumOff val="15000"/>
                  </a:schemeClr>
                </a:solidFill>
              </a:rPr>
              <a:t> (not just stabilisation) this year for such firms to get to flat or low sales growth in FX and of course at the start of 2015 we witness a continuing fall in the hryvnia after the introduction of the free float</a:t>
            </a:r>
          </a:p>
          <a:p>
            <a:r>
              <a:rPr lang="en-US" dirty="0" smtClean="0">
                <a:solidFill>
                  <a:schemeClr val="tx1">
                    <a:lumMod val="85000"/>
                    <a:lumOff val="15000"/>
                  </a:schemeClr>
                </a:solidFill>
              </a:rPr>
              <a:t>Summary: there is some possible upside (15-20% probability) from the political and military situation this year </a:t>
            </a:r>
          </a:p>
          <a:p>
            <a:r>
              <a:rPr lang="en-US" dirty="0" smtClean="0">
                <a:solidFill>
                  <a:schemeClr val="tx1">
                    <a:lumMod val="85000"/>
                    <a:lumOff val="15000"/>
                  </a:schemeClr>
                </a:solidFill>
              </a:rPr>
              <a:t>This would help shorten the length of the economic crisis but would not prevent it</a:t>
            </a:r>
          </a:p>
          <a:p>
            <a:r>
              <a:rPr lang="en-US" dirty="0" smtClean="0">
                <a:solidFill>
                  <a:schemeClr val="tx1">
                    <a:lumMod val="85000"/>
                    <a:lumOff val="15000"/>
                  </a:schemeClr>
                </a:solidFill>
              </a:rPr>
              <a:t>But the conclusion is that it remains hard to see that the FX rate will help western corporate sales and profits this year </a:t>
            </a:r>
            <a:endParaRPr lang="en-US" dirty="0">
              <a:solidFill>
                <a:schemeClr val="tx1">
                  <a:lumMod val="85000"/>
                  <a:lumOff val="15000"/>
                </a:schemeClr>
              </a:solidFill>
            </a:endParaRPr>
          </a:p>
        </p:txBody>
      </p:sp>
    </p:spTree>
    <p:extLst>
      <p:ext uri="{BB962C8B-B14F-4D97-AF65-F5344CB8AC3E}">
        <p14:creationId xmlns:p14="http://schemas.microsoft.com/office/powerpoint/2010/main" val="28840733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factors</a:t>
            </a:r>
            <a:endParaRPr lang="en-GB" dirty="0"/>
          </a:p>
        </p:txBody>
      </p:sp>
      <p:sp>
        <p:nvSpPr>
          <p:cNvPr id="3" name="Content Placeholder 2"/>
          <p:cNvSpPr>
            <a:spLocks noGrp="1"/>
          </p:cNvSpPr>
          <p:nvPr>
            <p:ph idx="1"/>
          </p:nvPr>
        </p:nvSpPr>
        <p:spPr/>
        <p:txBody>
          <a:bodyPr>
            <a:noAutofit/>
          </a:bodyPr>
          <a:lstStyle/>
          <a:p>
            <a:r>
              <a:rPr lang="en-US" sz="1600" dirty="0">
                <a:solidFill>
                  <a:schemeClr val="tx1">
                    <a:lumMod val="85000"/>
                    <a:lumOff val="15000"/>
                  </a:schemeClr>
                </a:solidFill>
              </a:rPr>
              <a:t>The Ukrainian economy and business was coming under downward pressure in any case prior to the demonstrations on Maidan and prior to events in early March </a:t>
            </a:r>
          </a:p>
          <a:p>
            <a:r>
              <a:rPr lang="en-US" sz="1600" dirty="0" smtClean="0">
                <a:solidFill>
                  <a:schemeClr val="tx1">
                    <a:lumMod val="85000"/>
                    <a:lumOff val="15000"/>
                  </a:schemeClr>
                </a:solidFill>
              </a:rPr>
              <a:t>The </a:t>
            </a:r>
            <a:r>
              <a:rPr lang="en-US" sz="1600" dirty="0">
                <a:solidFill>
                  <a:schemeClr val="tx1">
                    <a:lumMod val="85000"/>
                    <a:lumOff val="15000"/>
                  </a:schemeClr>
                </a:solidFill>
              </a:rPr>
              <a:t>economy was steadily deflating from a massive economic bubble </a:t>
            </a:r>
          </a:p>
          <a:p>
            <a:r>
              <a:rPr lang="en-US" sz="1600" dirty="0" smtClean="0">
                <a:solidFill>
                  <a:schemeClr val="tx1">
                    <a:lumMod val="85000"/>
                    <a:lumOff val="15000"/>
                  </a:schemeClr>
                </a:solidFill>
              </a:rPr>
              <a:t>At </a:t>
            </a:r>
            <a:r>
              <a:rPr lang="en-US" sz="1600" dirty="0">
                <a:solidFill>
                  <a:schemeClr val="tx1">
                    <a:lumMod val="85000"/>
                    <a:lumOff val="15000"/>
                  </a:schemeClr>
                </a:solidFill>
              </a:rPr>
              <a:t>the turn of 2012-2013, Ukraine was reporting some of the highest retail sales and highest real wages in the world in some cases surpassing figures in China</a:t>
            </a:r>
          </a:p>
          <a:p>
            <a:r>
              <a:rPr lang="en-US" sz="1600" dirty="0" smtClean="0">
                <a:solidFill>
                  <a:schemeClr val="tx1">
                    <a:lumMod val="85000"/>
                    <a:lumOff val="15000"/>
                  </a:schemeClr>
                </a:solidFill>
              </a:rPr>
              <a:t>This </a:t>
            </a:r>
            <a:r>
              <a:rPr lang="en-US" sz="1600" dirty="0">
                <a:solidFill>
                  <a:schemeClr val="tx1">
                    <a:lumMod val="85000"/>
                    <a:lumOff val="15000"/>
                  </a:schemeClr>
                </a:solidFill>
              </a:rPr>
              <a:t>was clearly unsustainable and while the average numbers for these indicators held up moderately well in 2013, the year-end figure (and the real trend) showed </a:t>
            </a:r>
            <a:r>
              <a:rPr lang="en-US" sz="1600" dirty="0" smtClean="0">
                <a:solidFill>
                  <a:schemeClr val="tx1">
                    <a:lumMod val="85000"/>
                    <a:lumOff val="15000"/>
                  </a:schemeClr>
                </a:solidFill>
              </a:rPr>
              <a:t>a negative </a:t>
            </a:r>
            <a:r>
              <a:rPr lang="en-US" sz="1600" dirty="0">
                <a:solidFill>
                  <a:schemeClr val="tx1">
                    <a:lumMod val="85000"/>
                    <a:lumOff val="15000"/>
                  </a:schemeClr>
                </a:solidFill>
              </a:rPr>
              <a:t>picture</a:t>
            </a:r>
          </a:p>
          <a:p>
            <a:r>
              <a:rPr lang="en-US" sz="1600" dirty="0" smtClean="0">
                <a:solidFill>
                  <a:schemeClr val="tx1">
                    <a:lumMod val="85000"/>
                    <a:lumOff val="15000"/>
                  </a:schemeClr>
                </a:solidFill>
              </a:rPr>
              <a:t>Surprisingly </a:t>
            </a:r>
            <a:r>
              <a:rPr lang="en-US" sz="1600" dirty="0">
                <a:solidFill>
                  <a:schemeClr val="tx1">
                    <a:lumMod val="85000"/>
                    <a:lumOff val="15000"/>
                  </a:schemeClr>
                </a:solidFill>
              </a:rPr>
              <a:t>some companies </a:t>
            </a:r>
            <a:r>
              <a:rPr lang="en-US" sz="1600" dirty="0" smtClean="0">
                <a:solidFill>
                  <a:schemeClr val="tx1">
                    <a:lumMod val="85000"/>
                    <a:lumOff val="15000"/>
                  </a:schemeClr>
                </a:solidFill>
              </a:rPr>
              <a:t>reported </a:t>
            </a:r>
            <a:r>
              <a:rPr lang="en-US" sz="1600" dirty="0">
                <a:solidFill>
                  <a:schemeClr val="tx1">
                    <a:lumMod val="85000"/>
                    <a:lumOff val="15000"/>
                  </a:schemeClr>
                </a:solidFill>
              </a:rPr>
              <a:t>their business holding up reasonably well into </a:t>
            </a:r>
            <a:r>
              <a:rPr lang="en-US" sz="1600" dirty="0" smtClean="0">
                <a:solidFill>
                  <a:schemeClr val="tx1">
                    <a:lumMod val="85000"/>
                    <a:lumOff val="15000"/>
                  </a:schemeClr>
                </a:solidFill>
              </a:rPr>
              <a:t>June-September this year but this cannot continue with spiking inflation</a:t>
            </a:r>
            <a:endParaRPr lang="en-US" sz="1600" dirty="0">
              <a:solidFill>
                <a:schemeClr val="tx1">
                  <a:lumMod val="85000"/>
                  <a:lumOff val="15000"/>
                </a:schemeClr>
              </a:solidFill>
            </a:endParaRPr>
          </a:p>
          <a:p>
            <a:r>
              <a:rPr lang="en-US" sz="1600" dirty="0" smtClean="0">
                <a:solidFill>
                  <a:schemeClr val="tx1">
                    <a:lumMod val="85000"/>
                    <a:lumOff val="15000"/>
                  </a:schemeClr>
                </a:solidFill>
              </a:rPr>
              <a:t>This </a:t>
            </a:r>
            <a:r>
              <a:rPr lang="en-US" sz="1600" dirty="0">
                <a:solidFill>
                  <a:schemeClr val="tx1">
                    <a:lumMod val="85000"/>
                    <a:lumOff val="15000"/>
                  </a:schemeClr>
                </a:solidFill>
              </a:rPr>
              <a:t>can be attributable to consumers buying up products in December and the first months of 2014 fearing an economic collapse and a spike in prices. Such buying </a:t>
            </a:r>
            <a:r>
              <a:rPr lang="en-US" sz="1600" dirty="0" smtClean="0">
                <a:solidFill>
                  <a:schemeClr val="tx1">
                    <a:lumMod val="85000"/>
                    <a:lumOff val="15000"/>
                  </a:schemeClr>
                </a:solidFill>
              </a:rPr>
              <a:t>made </a:t>
            </a:r>
            <a:r>
              <a:rPr lang="en-US" sz="1600" dirty="0">
                <a:solidFill>
                  <a:schemeClr val="tx1">
                    <a:lumMod val="85000"/>
                    <a:lumOff val="15000"/>
                  </a:schemeClr>
                </a:solidFill>
              </a:rPr>
              <a:t>logical sense</a:t>
            </a:r>
          </a:p>
          <a:p>
            <a:r>
              <a:rPr lang="en-US" sz="1600" dirty="0" smtClean="0">
                <a:solidFill>
                  <a:schemeClr val="tx1">
                    <a:lumMod val="85000"/>
                    <a:lumOff val="15000"/>
                  </a:schemeClr>
                </a:solidFill>
              </a:rPr>
              <a:t>We </a:t>
            </a:r>
            <a:r>
              <a:rPr lang="en-US" sz="1600" dirty="0">
                <a:solidFill>
                  <a:schemeClr val="tx1">
                    <a:lumMod val="85000"/>
                    <a:lumOff val="15000"/>
                  </a:schemeClr>
                </a:solidFill>
              </a:rPr>
              <a:t>should always be aware that especially in </a:t>
            </a:r>
            <a:r>
              <a:rPr lang="en-US" sz="1600" dirty="0" smtClean="0">
                <a:solidFill>
                  <a:schemeClr val="tx1">
                    <a:lumMod val="85000"/>
                    <a:lumOff val="15000"/>
                  </a:schemeClr>
                </a:solidFill>
              </a:rPr>
              <a:t>the Ukraine </a:t>
            </a:r>
            <a:r>
              <a:rPr lang="en-US" sz="1600" dirty="0">
                <a:solidFill>
                  <a:schemeClr val="tx1">
                    <a:lumMod val="85000"/>
                    <a:lumOff val="15000"/>
                  </a:schemeClr>
                </a:solidFill>
              </a:rPr>
              <a:t>the real sales of companies can belie official figures</a:t>
            </a:r>
          </a:p>
          <a:p>
            <a:r>
              <a:rPr lang="en-US" sz="1600" dirty="0" smtClean="0">
                <a:solidFill>
                  <a:schemeClr val="tx1">
                    <a:lumMod val="85000"/>
                    <a:lumOff val="15000"/>
                  </a:schemeClr>
                </a:solidFill>
              </a:rPr>
              <a:t>This </a:t>
            </a:r>
            <a:r>
              <a:rPr lang="en-US" sz="1600" dirty="0">
                <a:solidFill>
                  <a:schemeClr val="tx1">
                    <a:lumMod val="85000"/>
                    <a:lumOff val="15000"/>
                  </a:schemeClr>
                </a:solidFill>
              </a:rPr>
              <a:t>is because so much economic activity takes place in the grey and black economies</a:t>
            </a:r>
          </a:p>
          <a:p>
            <a:r>
              <a:rPr lang="en-US" sz="1600" u="sng" dirty="0" smtClean="0">
                <a:solidFill>
                  <a:schemeClr val="tx1">
                    <a:lumMod val="85000"/>
                    <a:lumOff val="15000"/>
                  </a:schemeClr>
                </a:solidFill>
              </a:rPr>
              <a:t>That </a:t>
            </a:r>
            <a:r>
              <a:rPr lang="en-US" sz="1600" u="sng" dirty="0">
                <a:solidFill>
                  <a:schemeClr val="tx1">
                    <a:lumMod val="85000"/>
                    <a:lumOff val="15000"/>
                  </a:schemeClr>
                </a:solidFill>
              </a:rPr>
              <a:t>said, the economy and business outlook </a:t>
            </a:r>
            <a:r>
              <a:rPr lang="en-US" sz="1600" u="sng" dirty="0" smtClean="0">
                <a:solidFill>
                  <a:schemeClr val="tx1">
                    <a:lumMod val="85000"/>
                    <a:lumOff val="15000"/>
                  </a:schemeClr>
                </a:solidFill>
              </a:rPr>
              <a:t>is </a:t>
            </a:r>
            <a:r>
              <a:rPr lang="en-US" sz="1600" u="sng" dirty="0">
                <a:solidFill>
                  <a:schemeClr val="tx1">
                    <a:lumMod val="85000"/>
                    <a:lumOff val="15000"/>
                  </a:schemeClr>
                </a:solidFill>
              </a:rPr>
              <a:t>for a very cold shower for the next 6-9 months and even revenue in the black economy will not provide sufficient </a:t>
            </a:r>
            <a:r>
              <a:rPr lang="en-US" sz="1600" u="sng" dirty="0" smtClean="0">
                <a:solidFill>
                  <a:schemeClr val="tx1">
                    <a:lumMod val="85000"/>
                    <a:lumOff val="15000"/>
                  </a:schemeClr>
                </a:solidFill>
              </a:rPr>
              <a:t>compensation</a:t>
            </a:r>
            <a:endParaRPr lang="en-US" sz="1600" u="sng" dirty="0">
              <a:solidFill>
                <a:schemeClr val="tx1">
                  <a:lumMod val="85000"/>
                  <a:lumOff val="15000"/>
                </a:schemeClr>
              </a:solidFill>
            </a:endParaRPr>
          </a:p>
          <a:p>
            <a:endParaRPr lang="en-GB" sz="1600" dirty="0">
              <a:solidFill>
                <a:schemeClr val="tx1">
                  <a:lumMod val="85000"/>
                  <a:lumOff val="15000"/>
                </a:schemeClr>
              </a:solidFill>
            </a:endParaRPr>
          </a:p>
        </p:txBody>
      </p:sp>
    </p:spTree>
    <p:extLst>
      <p:ext uri="{BB962C8B-B14F-4D97-AF65-F5344CB8AC3E}">
        <p14:creationId xmlns:p14="http://schemas.microsoft.com/office/powerpoint/2010/main" val="2222880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a:t>
            </a:r>
            <a:r>
              <a:rPr lang="en-US" dirty="0" smtClean="0"/>
              <a:t>outlook (1)</a:t>
            </a:r>
            <a:endParaRPr lang="en-US"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Many companies were surprised that they survived the first 6-7 months of 2014 in reasonably good shape as consumers stocked up</a:t>
            </a:r>
            <a:r>
              <a:rPr lang="en-US" sz="1600" dirty="0">
                <a:solidFill>
                  <a:schemeClr val="tx1">
                    <a:lumMod val="85000"/>
                    <a:lumOff val="15000"/>
                  </a:schemeClr>
                </a:solidFill>
              </a:rPr>
              <a:t>, “buying against future inflation” and “investing in products” rather than holding on to cash and these were wise measures </a:t>
            </a:r>
          </a:p>
          <a:p>
            <a:r>
              <a:rPr lang="en-US" sz="1600" dirty="0" smtClean="0">
                <a:solidFill>
                  <a:schemeClr val="tx1">
                    <a:lumMod val="85000"/>
                    <a:lumOff val="15000"/>
                  </a:schemeClr>
                </a:solidFill>
              </a:rPr>
              <a:t>The trend actually continued through </a:t>
            </a:r>
            <a:r>
              <a:rPr lang="en-US" sz="1600" dirty="0">
                <a:solidFill>
                  <a:schemeClr val="tx1">
                    <a:lumMod val="85000"/>
                    <a:lumOff val="15000"/>
                  </a:schemeClr>
                </a:solidFill>
              </a:rPr>
              <a:t>the summer </a:t>
            </a:r>
            <a:r>
              <a:rPr lang="en-US" sz="1600" dirty="0" smtClean="0">
                <a:solidFill>
                  <a:schemeClr val="tx1">
                    <a:lumMod val="85000"/>
                    <a:lumOff val="15000"/>
                  </a:schemeClr>
                </a:solidFill>
              </a:rPr>
              <a:t>but by autumn harsh reality had </a:t>
            </a:r>
            <a:r>
              <a:rPr lang="en-US" sz="1600" dirty="0">
                <a:solidFill>
                  <a:schemeClr val="tx1">
                    <a:lumMod val="85000"/>
                    <a:lumOff val="15000"/>
                  </a:schemeClr>
                </a:solidFill>
              </a:rPr>
              <a:t>sunk in for the huge majority of </a:t>
            </a:r>
            <a:r>
              <a:rPr lang="en-US" sz="1600" dirty="0" smtClean="0">
                <a:solidFill>
                  <a:schemeClr val="tx1">
                    <a:lumMod val="85000"/>
                    <a:lumOff val="15000"/>
                  </a:schemeClr>
                </a:solidFill>
              </a:rPr>
              <a:t>companies and the turn of year and start of 2015 has seen some brutal business trends with only small islands of decent business or small niches </a:t>
            </a:r>
            <a:endParaRPr lang="en-US" sz="1600" dirty="0">
              <a:solidFill>
                <a:schemeClr val="tx1">
                  <a:lumMod val="85000"/>
                  <a:lumOff val="15000"/>
                </a:schemeClr>
              </a:solidFill>
            </a:endParaRPr>
          </a:p>
          <a:p>
            <a:pPr marL="0" indent="0">
              <a:buNone/>
            </a:pPr>
            <a:r>
              <a:rPr lang="en-US" sz="1600" b="1" dirty="0" smtClean="0">
                <a:solidFill>
                  <a:schemeClr val="tx1">
                    <a:lumMod val="85000"/>
                    <a:lumOff val="15000"/>
                  </a:schemeClr>
                </a:solidFill>
              </a:rPr>
              <a:t>There are some key points for 2015:</a:t>
            </a:r>
          </a:p>
          <a:p>
            <a:pPr>
              <a:buFont typeface="+mj-lt"/>
              <a:buAutoNum type="arabicPeriod"/>
            </a:pPr>
            <a:r>
              <a:rPr lang="en-US" sz="1500" dirty="0" smtClean="0">
                <a:solidFill>
                  <a:schemeClr val="tx1">
                    <a:lumMod val="85000"/>
                    <a:lumOff val="15000"/>
                  </a:schemeClr>
                </a:solidFill>
              </a:rPr>
              <a:t>Ukraine will be the worst performing market in the CEEMEA region excluding 	only Syria</a:t>
            </a:r>
          </a:p>
          <a:p>
            <a:pPr>
              <a:buFont typeface="+mj-lt"/>
              <a:buAutoNum type="arabicPeriod"/>
            </a:pPr>
            <a:r>
              <a:rPr lang="en-US" sz="1500" dirty="0" smtClean="0">
                <a:solidFill>
                  <a:schemeClr val="tx1">
                    <a:lumMod val="85000"/>
                    <a:lumOff val="15000"/>
                  </a:schemeClr>
                </a:solidFill>
              </a:rPr>
              <a:t>Business results will depend on the FX rate and that will depend in part on inflation and the sovereign debt outlook and the extent of EU/IMF support</a:t>
            </a:r>
          </a:p>
          <a:p>
            <a:pPr>
              <a:buFont typeface="+mj-lt"/>
              <a:buAutoNum type="arabicPeriod"/>
            </a:pPr>
            <a:r>
              <a:rPr lang="en-US" sz="1500" dirty="0" smtClean="0">
                <a:solidFill>
                  <a:schemeClr val="tx1">
                    <a:lumMod val="85000"/>
                    <a:lumOff val="15000"/>
                  </a:schemeClr>
                </a:solidFill>
              </a:rPr>
              <a:t>Executives have turned more pessimistic in recent weeks and months</a:t>
            </a:r>
          </a:p>
          <a:p>
            <a:pPr>
              <a:buFont typeface="+mj-lt"/>
              <a:buAutoNum type="arabicPeriod"/>
            </a:pPr>
            <a:r>
              <a:rPr lang="en-US" sz="1500" dirty="0" smtClean="0">
                <a:solidFill>
                  <a:schemeClr val="tx1">
                    <a:lumMod val="85000"/>
                    <a:lumOff val="15000"/>
                  </a:schemeClr>
                </a:solidFill>
              </a:rPr>
              <a:t>The free float of the currency probably means that the average FX rate will work against companies for the whole of 2015</a:t>
            </a:r>
          </a:p>
          <a:p>
            <a:pPr>
              <a:buFont typeface="+mj-lt"/>
              <a:buAutoNum type="arabicPeriod"/>
            </a:pPr>
            <a:r>
              <a:rPr lang="en-US" sz="1500" dirty="0" smtClean="0">
                <a:solidFill>
                  <a:schemeClr val="tx1">
                    <a:lumMod val="85000"/>
                    <a:lumOff val="15000"/>
                  </a:schemeClr>
                </a:solidFill>
              </a:rPr>
              <a:t>There is a growing East-West division in sales with more companies reporting 	relatively better sales in Kiev and the western regions compared with weak current and future sales outlook in the East and South of the country. This was the case to </a:t>
            </a:r>
            <a:r>
              <a:rPr lang="en-US" sz="1500" dirty="0">
                <a:solidFill>
                  <a:schemeClr val="tx1">
                    <a:lumMod val="85000"/>
                    <a:lumOff val="15000"/>
                  </a:schemeClr>
                </a:solidFill>
              </a:rPr>
              <a:t> </a:t>
            </a:r>
            <a:r>
              <a:rPr lang="en-US" sz="1500" dirty="0" smtClean="0">
                <a:solidFill>
                  <a:schemeClr val="tx1">
                    <a:lumMod val="85000"/>
                    <a:lumOff val="15000"/>
                  </a:schemeClr>
                </a:solidFill>
              </a:rPr>
              <a:t>the start of spring 2015 but all regions are trending downwards now. Perhaps </a:t>
            </a:r>
            <a:r>
              <a:rPr lang="en-US" sz="1500" u="sng" dirty="0" smtClean="0">
                <a:solidFill>
                  <a:schemeClr val="tx1">
                    <a:lumMod val="85000"/>
                    <a:lumOff val="15000"/>
                  </a:schemeClr>
                </a:solidFill>
              </a:rPr>
              <a:t>the relative </a:t>
            </a:r>
            <a:r>
              <a:rPr lang="en-US" sz="1500" dirty="0" smtClean="0">
                <a:solidFill>
                  <a:schemeClr val="tx1">
                    <a:lumMod val="85000"/>
                    <a:lumOff val="15000"/>
                  </a:schemeClr>
                </a:solidFill>
              </a:rPr>
              <a:t>strength of the western market will remain.</a:t>
            </a:r>
            <a:endParaRPr lang="en-US" sz="1500" dirty="0">
              <a:solidFill>
                <a:schemeClr val="tx1">
                  <a:lumMod val="85000"/>
                  <a:lumOff val="15000"/>
                </a:schemeClr>
              </a:solidFill>
            </a:endParaRPr>
          </a:p>
          <a:p>
            <a:pPr marL="0" indent="0">
              <a:buNone/>
            </a:pPr>
            <a:endParaRPr lang="en-US" sz="1600" dirty="0">
              <a:solidFill>
                <a:schemeClr val="tx1">
                  <a:lumMod val="85000"/>
                  <a:lumOff val="15000"/>
                </a:schemeClr>
              </a:solidFill>
            </a:endParaRPr>
          </a:p>
        </p:txBody>
      </p:sp>
    </p:spTree>
    <p:extLst>
      <p:ext uri="{BB962C8B-B14F-4D97-AF65-F5344CB8AC3E}">
        <p14:creationId xmlns:p14="http://schemas.microsoft.com/office/powerpoint/2010/main" val="2023766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(2)</a:t>
            </a:r>
            <a:endParaRPr lang="en-US" dirty="0"/>
          </a:p>
        </p:txBody>
      </p:sp>
      <p:sp>
        <p:nvSpPr>
          <p:cNvPr id="3" name="Content Placeholder 2"/>
          <p:cNvSpPr>
            <a:spLocks noGrp="1"/>
          </p:cNvSpPr>
          <p:nvPr>
            <p:ph idx="1"/>
          </p:nvPr>
        </p:nvSpPr>
        <p:spPr/>
        <p:txBody>
          <a:bodyPr>
            <a:noAutofit/>
          </a:bodyPr>
          <a:lstStyle/>
          <a:p>
            <a:r>
              <a:rPr lang="en-US" sz="1700" dirty="0" smtClean="0">
                <a:solidFill>
                  <a:schemeClr val="tx1">
                    <a:lumMod val="85000"/>
                    <a:lumOff val="15000"/>
                  </a:schemeClr>
                </a:solidFill>
              </a:rPr>
              <a:t>In autumn 2014 most executives made cautious budgets for 2015 but in the back of their minds they were also trusting in a mild business recovery starting in the summer 2015</a:t>
            </a:r>
          </a:p>
          <a:p>
            <a:r>
              <a:rPr lang="en-US" sz="1700" dirty="0" smtClean="0">
                <a:solidFill>
                  <a:schemeClr val="tx1">
                    <a:lumMod val="85000"/>
                    <a:lumOff val="15000"/>
                  </a:schemeClr>
                </a:solidFill>
              </a:rPr>
              <a:t>Executives were still mildly hopeful of a soft recovery until November last year (when 40% of respondents to our Surveys stated they expected positive sales growth in hryvnia for 2015) </a:t>
            </a:r>
          </a:p>
          <a:p>
            <a:r>
              <a:rPr lang="en-US" sz="1700" dirty="0" smtClean="0">
                <a:solidFill>
                  <a:schemeClr val="tx1">
                    <a:lumMod val="85000"/>
                    <a:lumOff val="15000"/>
                  </a:schemeClr>
                </a:solidFill>
              </a:rPr>
              <a:t>But as events in eastern Ukraine worsened, the Russian rouble collapsed and international assistance was at best partial, the outlook darkened and by the start of 2015 only 30% predicted sales growth </a:t>
            </a:r>
          </a:p>
          <a:p>
            <a:r>
              <a:rPr lang="en-US" sz="1700" dirty="0" smtClean="0">
                <a:solidFill>
                  <a:schemeClr val="tx1">
                    <a:lumMod val="85000"/>
                    <a:lumOff val="15000"/>
                  </a:schemeClr>
                </a:solidFill>
              </a:rPr>
              <a:t>With the recent inflation spike and bearing in mind the consequences of the free float, we presume that the outlook for sales and certainly for profits has deteriorated further </a:t>
            </a:r>
          </a:p>
        </p:txBody>
      </p:sp>
    </p:spTree>
    <p:extLst>
      <p:ext uri="{BB962C8B-B14F-4D97-AF65-F5344CB8AC3E}">
        <p14:creationId xmlns:p14="http://schemas.microsoft.com/office/powerpoint/2010/main" val="1807808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Business outlook </a:t>
            </a:r>
            <a:r>
              <a:rPr lang="en-US" dirty="0" smtClean="0"/>
              <a:t>(3)</a:t>
            </a:r>
            <a:endParaRPr lang="en-GB" dirty="0"/>
          </a:p>
        </p:txBody>
      </p:sp>
      <p:sp>
        <p:nvSpPr>
          <p:cNvPr id="3" name="Inhaltsplatzhalter 2"/>
          <p:cNvSpPr>
            <a:spLocks noGrp="1"/>
          </p:cNvSpPr>
          <p:nvPr>
            <p:ph idx="1"/>
          </p:nvPr>
        </p:nvSpPr>
        <p:spPr>
          <a:xfrm>
            <a:off x="457200" y="1622323"/>
            <a:ext cx="8229600" cy="4525963"/>
          </a:xfrm>
        </p:spPr>
        <p:txBody>
          <a:bodyPr/>
          <a:lstStyle/>
          <a:p>
            <a:r>
              <a:rPr lang="en-US" dirty="0">
                <a:solidFill>
                  <a:schemeClr val="tx1">
                    <a:lumMod val="85000"/>
                    <a:lumOff val="15000"/>
                  </a:schemeClr>
                </a:solidFill>
              </a:rPr>
              <a:t>Overall executives are rightly wary for 2015 and not generally budgeting for a clear, sustainable strong bounce-back: this is simply not feasible or rational</a:t>
            </a:r>
          </a:p>
          <a:p>
            <a:r>
              <a:rPr lang="en-US" dirty="0">
                <a:solidFill>
                  <a:schemeClr val="tx1">
                    <a:lumMod val="85000"/>
                    <a:lumOff val="15000"/>
                  </a:schemeClr>
                </a:solidFill>
              </a:rPr>
              <a:t>2015 will also be more strained for business because it will not benefit from a relatively good start to the year which was the case in 2014</a:t>
            </a:r>
          </a:p>
          <a:p>
            <a:r>
              <a:rPr lang="en-US" dirty="0">
                <a:solidFill>
                  <a:schemeClr val="tx1">
                    <a:lumMod val="85000"/>
                    <a:lumOff val="15000"/>
                  </a:schemeClr>
                </a:solidFill>
              </a:rPr>
              <a:t>But executives are planning for an eventual mild recovery even if they are pushing back the date a bit: some weeks ago many predicted that the economic and business rally would kick in from late autumn 2015 running through 2016 when GDP growth in the latter year could rise to 3-4% range and bring business along with it. But such expectations have been postponed more to year-end and the GDP outlook from 2016 is now down to just 1.8% growth on middle scenario</a:t>
            </a:r>
          </a:p>
          <a:p>
            <a:endParaRPr lang="en-GB" dirty="0"/>
          </a:p>
        </p:txBody>
      </p:sp>
    </p:spTree>
    <p:extLst>
      <p:ext uri="{BB962C8B-B14F-4D97-AF65-F5344CB8AC3E}">
        <p14:creationId xmlns:p14="http://schemas.microsoft.com/office/powerpoint/2010/main" val="424504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(4) – 2015 sales projections </a:t>
            </a:r>
            <a:endParaRPr lang="en-GB" dirty="0"/>
          </a:p>
        </p:txBody>
      </p:sp>
      <p:sp>
        <p:nvSpPr>
          <p:cNvPr id="3" name="Content Placeholder 2"/>
          <p:cNvSpPr>
            <a:spLocks noGrp="1"/>
          </p:cNvSpPr>
          <p:nvPr>
            <p:ph idx="1"/>
          </p:nvPr>
        </p:nvSpPr>
        <p:spPr/>
        <p:txBody>
          <a:bodyPr>
            <a:normAutofit/>
          </a:bodyPr>
          <a:lstStyle/>
          <a:p>
            <a:r>
              <a:rPr lang="en-US" sz="1700" dirty="0" smtClean="0">
                <a:solidFill>
                  <a:schemeClr val="tx1">
                    <a:lumMod val="85000"/>
                    <a:lumOff val="15000"/>
                  </a:schemeClr>
                </a:solidFill>
              </a:rPr>
              <a:t>2015 Sales projections Main CIS Markets (i</a:t>
            </a:r>
            <a:r>
              <a:rPr lang="en-US" sz="1700" u="sng" dirty="0" smtClean="0">
                <a:solidFill>
                  <a:schemeClr val="tx1">
                    <a:lumMod val="85000"/>
                    <a:lumOff val="15000"/>
                  </a:schemeClr>
                </a:solidFill>
              </a:rPr>
              <a:t>n local currencies</a:t>
            </a:r>
            <a:r>
              <a:rPr lang="en-US" sz="1700" dirty="0" smtClean="0">
                <a:solidFill>
                  <a:schemeClr val="tx1">
                    <a:lumMod val="85000"/>
                    <a:lumOff val="15000"/>
                  </a:schemeClr>
                </a:solidFill>
              </a:rPr>
              <a:t>)</a:t>
            </a:r>
          </a:p>
          <a:p>
            <a:endParaRPr lang="en-US" sz="1700" dirty="0" smtClean="0">
              <a:solidFill>
                <a:schemeClr val="tx1">
                  <a:lumMod val="85000"/>
                  <a:lumOff val="15000"/>
                </a:schemeClr>
              </a:solidFill>
            </a:endParaRPr>
          </a:p>
          <a:p>
            <a:pPr marL="2286000" lvl="5" indent="0">
              <a:buNone/>
            </a:pPr>
            <a:r>
              <a:rPr lang="en-US" sz="1700" u="sng" dirty="0" smtClean="0">
                <a:solidFill>
                  <a:schemeClr val="tx1">
                    <a:lumMod val="85000"/>
                    <a:lumOff val="15000"/>
                  </a:schemeClr>
                </a:solidFill>
              </a:rPr>
              <a:t>Russia	Ukraine</a:t>
            </a:r>
            <a:r>
              <a:rPr lang="en-US" sz="1700" u="sng" dirty="0">
                <a:solidFill>
                  <a:schemeClr val="tx1">
                    <a:lumMod val="85000"/>
                    <a:lumOff val="15000"/>
                  </a:schemeClr>
                </a:solidFill>
              </a:rPr>
              <a:t>	</a:t>
            </a:r>
            <a:r>
              <a:rPr lang="en-US" sz="1700" u="sng" dirty="0" smtClean="0">
                <a:solidFill>
                  <a:schemeClr val="tx1">
                    <a:lumMod val="85000"/>
                    <a:lumOff val="15000"/>
                  </a:schemeClr>
                </a:solidFill>
              </a:rPr>
              <a:t>Kazakhstan	Belarus</a:t>
            </a:r>
          </a:p>
          <a:p>
            <a:pPr marL="0" indent="0">
              <a:buNone/>
            </a:pPr>
            <a:r>
              <a:rPr lang="en-US" sz="1700" dirty="0" smtClean="0">
                <a:solidFill>
                  <a:schemeClr val="tx1">
                    <a:lumMod val="85000"/>
                    <a:lumOff val="15000"/>
                  </a:schemeClr>
                </a:solidFill>
              </a:rPr>
              <a:t>Growth of 10%+		41%		14%		40%			24%</a:t>
            </a:r>
          </a:p>
          <a:p>
            <a:pPr marL="0" indent="0">
              <a:buNone/>
            </a:pPr>
            <a:r>
              <a:rPr lang="en-US" sz="1700" dirty="0" smtClean="0">
                <a:solidFill>
                  <a:schemeClr val="tx1">
                    <a:lumMod val="85000"/>
                    <a:lumOff val="15000"/>
                  </a:schemeClr>
                </a:solidFill>
              </a:rPr>
              <a:t>Growth of 5-10%		23%		8%		20%			28%</a:t>
            </a:r>
          </a:p>
          <a:p>
            <a:pPr marL="0" indent="0">
              <a:buNone/>
            </a:pPr>
            <a:r>
              <a:rPr lang="en-US" sz="1700" dirty="0" smtClean="0">
                <a:solidFill>
                  <a:schemeClr val="tx1">
                    <a:lumMod val="85000"/>
                    <a:lumOff val="15000"/>
                  </a:schemeClr>
                </a:solidFill>
              </a:rPr>
              <a:t>Growth of 1-5%		9%		8%		16%			12%</a:t>
            </a:r>
          </a:p>
          <a:p>
            <a:pPr marL="0" indent="0">
              <a:buNone/>
            </a:pPr>
            <a:r>
              <a:rPr lang="en-US" sz="1700" dirty="0" smtClean="0">
                <a:solidFill>
                  <a:schemeClr val="tx1">
                    <a:lumMod val="85000"/>
                    <a:lumOff val="15000"/>
                  </a:schemeClr>
                </a:solidFill>
              </a:rPr>
              <a:t>Zero growth			10%		24%		25%			25%</a:t>
            </a:r>
          </a:p>
          <a:p>
            <a:pPr marL="0" indent="0">
              <a:buNone/>
            </a:pPr>
            <a:r>
              <a:rPr lang="en-US" sz="1700" dirty="0" smtClean="0">
                <a:solidFill>
                  <a:schemeClr val="tx1">
                    <a:lumMod val="85000"/>
                    <a:lumOff val="15000"/>
                  </a:schemeClr>
                </a:solidFill>
              </a:rPr>
              <a:t>Decline 1-10%			12%		25%		6%			10%</a:t>
            </a:r>
          </a:p>
          <a:p>
            <a:pPr marL="0" indent="0">
              <a:buNone/>
            </a:pPr>
            <a:r>
              <a:rPr lang="en-US" sz="1700" dirty="0" smtClean="0">
                <a:solidFill>
                  <a:schemeClr val="tx1">
                    <a:lumMod val="85000"/>
                    <a:lumOff val="15000"/>
                  </a:schemeClr>
                </a:solidFill>
              </a:rPr>
              <a:t>Decline of 10%+		5%		21%		3%			1%</a:t>
            </a:r>
          </a:p>
          <a:p>
            <a:endParaRPr lang="en-US" sz="1700" dirty="0">
              <a:solidFill>
                <a:schemeClr val="tx1">
                  <a:lumMod val="85000"/>
                  <a:lumOff val="15000"/>
                </a:schemeClr>
              </a:solidFill>
            </a:endParaRPr>
          </a:p>
          <a:p>
            <a:pPr marL="0" indent="0" algn="r">
              <a:buNone/>
            </a:pPr>
            <a:r>
              <a:rPr lang="en-US" sz="1700" dirty="0" smtClean="0">
                <a:solidFill>
                  <a:schemeClr val="tx1">
                    <a:lumMod val="85000"/>
                    <a:lumOff val="15000"/>
                  </a:schemeClr>
                </a:solidFill>
              </a:rPr>
              <a:t>Source: Business Russia/CIS Group Surveys</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2819837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 </a:t>
            </a:r>
            <a:endParaRPr lang="en-GB" dirty="0"/>
          </a:p>
        </p:txBody>
      </p:sp>
      <p:sp>
        <p:nvSpPr>
          <p:cNvPr id="3" name="Content Placeholder 2"/>
          <p:cNvSpPr>
            <a:spLocks noGrp="1"/>
          </p:cNvSpPr>
          <p:nvPr>
            <p:ph idx="1"/>
          </p:nvPr>
        </p:nvSpPr>
        <p:spPr/>
        <p:txBody>
          <a:bodyPr>
            <a:normAutofit fontScale="92500" lnSpcReduction="10000"/>
          </a:bodyPr>
          <a:lstStyle/>
          <a:p>
            <a:r>
              <a:rPr lang="en-US" u="sng" dirty="0" smtClean="0">
                <a:solidFill>
                  <a:srgbClr val="0070C0"/>
                </a:solidFill>
                <a:hlinkClick r:id="rId2" action="ppaction://hlinksldjump"/>
              </a:rPr>
              <a:t>Executive summary</a:t>
            </a:r>
            <a:endParaRPr lang="en-US" u="sng" dirty="0" smtClean="0">
              <a:solidFill>
                <a:srgbClr val="0070C0"/>
              </a:solidFill>
              <a:hlinkClick r:id="rId3" action="ppaction://hlinksldjump"/>
            </a:endParaRPr>
          </a:p>
          <a:p>
            <a:r>
              <a:rPr lang="en-US" u="sng" dirty="0" smtClean="0">
                <a:solidFill>
                  <a:srgbClr val="0070C0"/>
                </a:solidFill>
                <a:hlinkClick r:id="rId4" action="ppaction://hlinksldjump"/>
              </a:rPr>
              <a:t>How two senior executives see things</a:t>
            </a:r>
            <a:endParaRPr lang="en-US" u="sng" dirty="0" smtClean="0">
              <a:solidFill>
                <a:srgbClr val="0070C0"/>
              </a:solidFill>
              <a:hlinkClick r:id="rId3" action="ppaction://hlinksldjump"/>
            </a:endParaRPr>
          </a:p>
          <a:p>
            <a:r>
              <a:rPr lang="en-US" u="sng" dirty="0" smtClean="0">
                <a:solidFill>
                  <a:srgbClr val="0070C0"/>
                </a:solidFill>
                <a:hlinkClick r:id="rId3" action="ppaction://hlinksldjump"/>
              </a:rPr>
              <a:t>Some assumptions</a:t>
            </a:r>
            <a:endParaRPr lang="en-US" u="sng" dirty="0" smtClean="0">
              <a:solidFill>
                <a:srgbClr val="0070C0"/>
              </a:solidFill>
              <a:hlinkClick r:id="rId3" action="ppaction://hlinksldjump"/>
            </a:endParaRPr>
          </a:p>
          <a:p>
            <a:r>
              <a:rPr lang="en-US" u="sng" dirty="0" smtClean="0">
                <a:solidFill>
                  <a:srgbClr val="0070C0"/>
                </a:solidFill>
                <a:hlinkClick r:id="rId5" action="ppaction://hlinksldjump"/>
              </a:rPr>
              <a:t>What’s the best case scenario?</a:t>
            </a:r>
            <a:endParaRPr lang="en-US" u="sng" dirty="0" smtClean="0">
              <a:solidFill>
                <a:srgbClr val="0070C0"/>
              </a:solidFill>
              <a:hlinkClick r:id="rId3" action="ppaction://hlinksldjump"/>
            </a:endParaRPr>
          </a:p>
          <a:p>
            <a:r>
              <a:rPr lang="en-GB" u="sng" dirty="0" smtClean="0">
                <a:solidFill>
                  <a:srgbClr val="0070C0"/>
                </a:solidFill>
                <a:hlinkClick r:id="rId6" action="ppaction://hlinksldjump"/>
              </a:rPr>
              <a:t>Key factors</a:t>
            </a:r>
            <a:endParaRPr lang="en-GB" u="sng" dirty="0" smtClean="0">
              <a:solidFill>
                <a:srgbClr val="0070C0"/>
              </a:solidFill>
            </a:endParaRPr>
          </a:p>
          <a:p>
            <a:r>
              <a:rPr lang="en-GB" u="sng" dirty="0" smtClean="0">
                <a:solidFill>
                  <a:srgbClr val="0070C0"/>
                </a:solidFill>
                <a:hlinkClick r:id="rId7" action="ppaction://hlinksldjump"/>
              </a:rPr>
              <a:t>Business outlook</a:t>
            </a:r>
            <a:endParaRPr lang="en-GB" u="sng" dirty="0" smtClean="0">
              <a:solidFill>
                <a:srgbClr val="0070C0"/>
              </a:solidFill>
            </a:endParaRPr>
          </a:p>
          <a:p>
            <a:r>
              <a:rPr lang="en-US" u="sng" dirty="0">
                <a:solidFill>
                  <a:srgbClr val="0070C0"/>
                </a:solidFill>
                <a:hlinkClick r:id="rId8" action="ppaction://hlinksldjump"/>
              </a:rPr>
              <a:t>What are companies thinking and </a:t>
            </a:r>
            <a:r>
              <a:rPr lang="en-US" u="sng" dirty="0" smtClean="0">
                <a:solidFill>
                  <a:srgbClr val="0070C0"/>
                </a:solidFill>
                <a:hlinkClick r:id="rId8" action="ppaction://hlinksldjump"/>
              </a:rPr>
              <a:t>doing?</a:t>
            </a:r>
            <a:endParaRPr lang="en-US" u="sng" dirty="0" smtClean="0">
              <a:solidFill>
                <a:srgbClr val="0070C0"/>
              </a:solidFill>
              <a:hlinkClick r:id="rId8" action="ppaction://hlinksldjump"/>
            </a:endParaRPr>
          </a:p>
          <a:p>
            <a:r>
              <a:rPr lang="en-US" u="sng" dirty="0" smtClean="0">
                <a:solidFill>
                  <a:srgbClr val="0070C0"/>
                </a:solidFill>
                <a:hlinkClick r:id="rId9" action="ppaction://hlinksldjump"/>
              </a:rPr>
              <a:t>What are Ukrainian companies saying?</a:t>
            </a:r>
            <a:endParaRPr lang="en-US" u="sng" dirty="0" smtClean="0">
              <a:solidFill>
                <a:srgbClr val="0070C0"/>
              </a:solidFill>
              <a:hlinkClick r:id="rId8" action="ppaction://hlinksldjump"/>
            </a:endParaRPr>
          </a:p>
          <a:p>
            <a:r>
              <a:rPr lang="en-US" u="sng" dirty="0" smtClean="0">
                <a:solidFill>
                  <a:srgbClr val="0070C0"/>
                </a:solidFill>
                <a:hlinkClick r:id="rId10" action="ppaction://hlinksldjump"/>
              </a:rPr>
              <a:t>Business features</a:t>
            </a:r>
            <a:endParaRPr lang="en-US" u="sng" dirty="0" smtClean="0">
              <a:solidFill>
                <a:srgbClr val="0070C0"/>
              </a:solidFill>
            </a:endParaRPr>
          </a:p>
          <a:p>
            <a:r>
              <a:rPr lang="en-US" u="sng" dirty="0" smtClean="0">
                <a:solidFill>
                  <a:srgbClr val="0070C0"/>
                </a:solidFill>
                <a:hlinkClick r:id="rId11" action="ppaction://hlinksldjump"/>
              </a:rPr>
              <a:t>Human resources and salaries</a:t>
            </a:r>
            <a:endParaRPr lang="en-US" u="sng" dirty="0" smtClean="0">
              <a:solidFill>
                <a:srgbClr val="0070C0"/>
              </a:solidFill>
            </a:endParaRPr>
          </a:p>
          <a:p>
            <a:r>
              <a:rPr lang="en-US" u="sng" dirty="0" smtClean="0">
                <a:solidFill>
                  <a:srgbClr val="0070C0"/>
                </a:solidFill>
                <a:hlinkClick r:id="rId12" action="ppaction://hlinksldjump"/>
              </a:rPr>
              <a:t>Bad blood?</a:t>
            </a:r>
            <a:endParaRPr lang="en-US" u="sng" dirty="0" smtClean="0">
              <a:solidFill>
                <a:srgbClr val="0070C0"/>
              </a:solidFill>
            </a:endParaRPr>
          </a:p>
          <a:p>
            <a:r>
              <a:rPr lang="en-US" u="sng" dirty="0" smtClean="0">
                <a:solidFill>
                  <a:srgbClr val="0070C0"/>
                </a:solidFill>
                <a:hlinkClick r:id="rId13" action="ppaction://hlinksldjump"/>
              </a:rPr>
              <a:t>Where do you put Ukraine in your structure?</a:t>
            </a:r>
            <a:endParaRPr lang="en-US" u="sng" dirty="0" smtClean="0">
              <a:solidFill>
                <a:srgbClr val="0070C0"/>
              </a:solidFill>
            </a:endParaRPr>
          </a:p>
          <a:p>
            <a:r>
              <a:rPr lang="en-GB" u="sng" dirty="0" smtClean="0">
                <a:solidFill>
                  <a:srgbClr val="0070C0"/>
                </a:solidFill>
                <a:hlinkClick r:id="rId14" action="ppaction://hlinksldjump"/>
              </a:rPr>
              <a:t>Economic </a:t>
            </a:r>
            <a:r>
              <a:rPr lang="en-GB" u="sng" dirty="0">
                <a:solidFill>
                  <a:srgbClr val="0070C0"/>
                </a:solidFill>
                <a:hlinkClick r:id="rId14" action="ppaction://hlinksldjump"/>
              </a:rPr>
              <a:t>o</a:t>
            </a:r>
            <a:r>
              <a:rPr lang="en-GB" u="sng" dirty="0" smtClean="0">
                <a:solidFill>
                  <a:srgbClr val="0070C0"/>
                </a:solidFill>
                <a:hlinkClick r:id="rId14" action="ppaction://hlinksldjump"/>
              </a:rPr>
              <a:t>utlook</a:t>
            </a:r>
            <a:endParaRPr lang="en-GB" u="sng" dirty="0" smtClean="0">
              <a:solidFill>
                <a:srgbClr val="0070C0"/>
              </a:solidFill>
            </a:endParaRPr>
          </a:p>
          <a:p>
            <a:r>
              <a:rPr lang="en-US" u="sng" dirty="0">
                <a:solidFill>
                  <a:srgbClr val="0070C0"/>
                </a:solidFill>
                <a:hlinkClick r:id="rId15" action="ppaction://hlinksldjump"/>
              </a:rPr>
              <a:t>Currency and inflation issues and </a:t>
            </a:r>
            <a:r>
              <a:rPr lang="en-US" u="sng" dirty="0" smtClean="0">
                <a:solidFill>
                  <a:srgbClr val="0070C0"/>
                </a:solidFill>
                <a:hlinkClick r:id="rId15" action="ppaction://hlinksldjump"/>
              </a:rPr>
              <a:t>outlook</a:t>
            </a:r>
            <a:endParaRPr lang="en-US" u="sng" dirty="0" smtClean="0">
              <a:solidFill>
                <a:srgbClr val="0070C0"/>
              </a:solidFill>
            </a:endParaRPr>
          </a:p>
          <a:p>
            <a:r>
              <a:rPr lang="en-US" u="sng" dirty="0">
                <a:solidFill>
                  <a:srgbClr val="0070C0"/>
                </a:solidFill>
                <a:latin typeface="Calibri" charset="0"/>
                <a:hlinkClick r:id="rId16" action="ppaction://hlinksldjump"/>
              </a:rPr>
              <a:t>Ukraine - </a:t>
            </a:r>
            <a:r>
              <a:rPr lang="en-US" u="sng" dirty="0" smtClean="0">
                <a:solidFill>
                  <a:srgbClr val="0070C0"/>
                </a:solidFill>
                <a:latin typeface="Calibri" charset="0"/>
                <a:hlinkClick r:id="rId16" action="ppaction://hlinksldjump"/>
              </a:rPr>
              <a:t>statistics</a:t>
            </a:r>
            <a:endParaRPr lang="en-US" u="sng" dirty="0">
              <a:solidFill>
                <a:srgbClr val="0070C0"/>
              </a:solidFill>
              <a:latin typeface="Calibri" charset="0"/>
            </a:endParaRPr>
          </a:p>
          <a:p>
            <a:endParaRPr lang="en-GB" u="sng" dirty="0">
              <a:solidFill>
                <a:srgbClr val="0070C0"/>
              </a:solidFill>
            </a:endParaRPr>
          </a:p>
        </p:txBody>
      </p:sp>
    </p:spTree>
    <p:extLst>
      <p:ext uri="{BB962C8B-B14F-4D97-AF65-F5344CB8AC3E}">
        <p14:creationId xmlns:p14="http://schemas.microsoft.com/office/powerpoint/2010/main" val="661703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(5) – sales by sector </a:t>
            </a:r>
            <a:endParaRPr lang="en-US" dirty="0"/>
          </a:p>
        </p:txBody>
      </p:sp>
      <p:sp>
        <p:nvSpPr>
          <p:cNvPr id="3" name="Content Placeholder 2"/>
          <p:cNvSpPr>
            <a:spLocks noGrp="1"/>
          </p:cNvSpPr>
          <p:nvPr>
            <p:ph idx="1"/>
          </p:nvPr>
        </p:nvSpPr>
        <p:spPr>
          <a:xfrm>
            <a:off x="457200" y="1600200"/>
            <a:ext cx="8435280" cy="4525963"/>
          </a:xfrm>
        </p:spPr>
        <p:txBody>
          <a:bodyPr>
            <a:noAutofit/>
          </a:bodyPr>
          <a:lstStyle/>
          <a:p>
            <a:r>
              <a:rPr lang="en-US" sz="1700" dirty="0" smtClean="0">
                <a:solidFill>
                  <a:schemeClr val="tx1">
                    <a:lumMod val="85000"/>
                    <a:lumOff val="15000"/>
                  </a:schemeClr>
                </a:solidFill>
              </a:rPr>
              <a:t>Of all companies forecasting for 2015, 45% predict negative sales with another 24% looking for flat sales</a:t>
            </a:r>
          </a:p>
          <a:p>
            <a:r>
              <a:rPr lang="en-US" sz="1700" dirty="0" smtClean="0">
                <a:solidFill>
                  <a:schemeClr val="tx1">
                    <a:lumMod val="85000"/>
                    <a:lumOff val="15000"/>
                  </a:schemeClr>
                </a:solidFill>
              </a:rPr>
              <a:t>This outlook is worse than 3-6 months ago </a:t>
            </a:r>
          </a:p>
          <a:p>
            <a:r>
              <a:rPr lang="en-US" sz="1700" dirty="0" smtClean="0">
                <a:solidFill>
                  <a:schemeClr val="tx1">
                    <a:lumMod val="85000"/>
                    <a:lumOff val="15000"/>
                  </a:schemeClr>
                </a:solidFill>
              </a:rPr>
              <a:t>Some 16% of firms plan for single-digit sales growth this year with 14% looking for double-digit sales</a:t>
            </a:r>
          </a:p>
          <a:p>
            <a:r>
              <a:rPr lang="en-US" sz="1700" dirty="0" smtClean="0">
                <a:solidFill>
                  <a:schemeClr val="tx1">
                    <a:lumMod val="85000"/>
                    <a:lumOff val="15000"/>
                  </a:schemeClr>
                </a:solidFill>
              </a:rPr>
              <a:t>As we noted before, these figures rank Ukraine as the worst business sales outlook in 2015 for all 23 CEE markets that we survey </a:t>
            </a:r>
          </a:p>
          <a:p>
            <a:r>
              <a:rPr lang="en-US" sz="1700" dirty="0" smtClean="0">
                <a:solidFill>
                  <a:schemeClr val="tx1">
                    <a:lumMod val="85000"/>
                    <a:lumOff val="15000"/>
                  </a:schemeClr>
                </a:solidFill>
              </a:rPr>
              <a:t>Overall pharmaceutical and health is performing best and followed by food and beverages and then consumer products while B2B and the IT sectors bring up the rear: these sectoral trends are typical of most other CEE markets </a:t>
            </a:r>
          </a:p>
          <a:p>
            <a:r>
              <a:rPr lang="en-US" sz="1700" dirty="0" smtClean="0">
                <a:solidFill>
                  <a:schemeClr val="tx1">
                    <a:lumMod val="85000"/>
                    <a:lumOff val="15000"/>
                  </a:schemeClr>
                </a:solidFill>
              </a:rPr>
              <a:t>In terms of profit outlook, companies (polled in December) believed that their cost reduction programs would benefit them: 50% of companies expected negative profit in 2014 while in 2015 no company surveyed foresees negative profits. However, the number predicting flat profits has leapt to 50% of respondents. So, no negative profits but pretty flat in 2015. As several executives have commented, to ensure flat or any profits, companies will have to engage in deeper cuts this year than was expected 2-4 months ago </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862498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outlook </a:t>
            </a:r>
            <a:r>
              <a:rPr lang="en-US" dirty="0" smtClean="0"/>
              <a:t>(6) </a:t>
            </a:r>
            <a:r>
              <a:rPr lang="en-US" dirty="0"/>
              <a:t>– sales by sector </a:t>
            </a:r>
          </a:p>
        </p:txBody>
      </p:sp>
      <p:sp>
        <p:nvSpPr>
          <p:cNvPr id="3" name="Content Placeholder 2"/>
          <p:cNvSpPr>
            <a:spLocks noGrp="1"/>
          </p:cNvSpPr>
          <p:nvPr>
            <p:ph idx="1"/>
          </p:nvPr>
        </p:nvSpPr>
        <p:spPr/>
        <p:txBody>
          <a:bodyPr>
            <a:noAutofit/>
          </a:bodyPr>
          <a:lstStyle/>
          <a:p>
            <a:r>
              <a:rPr lang="en-US" sz="1700" dirty="0" smtClean="0">
                <a:solidFill>
                  <a:schemeClr val="tx1">
                    <a:lumMod val="85000"/>
                    <a:lumOff val="15000"/>
                  </a:schemeClr>
                </a:solidFill>
              </a:rPr>
              <a:t>Some 28% of consumer goods companies this year look to negative sales with 30% clustered around flat sales but then 32% predict single-digit growth and none look to double digit sales expansion. This may stem from “natural” bounce back because inflation and real wages are going to do few favours this year</a:t>
            </a:r>
          </a:p>
          <a:p>
            <a:r>
              <a:rPr lang="en-US" sz="1700" dirty="0" smtClean="0">
                <a:solidFill>
                  <a:schemeClr val="tx1">
                    <a:lumMod val="85000"/>
                    <a:lumOff val="15000"/>
                  </a:schemeClr>
                </a:solidFill>
              </a:rPr>
              <a:t>B2B is relatively worse with 65% predicting negative sales and 22% flat growth</a:t>
            </a:r>
          </a:p>
          <a:p>
            <a:r>
              <a:rPr lang="en-US" sz="1700" dirty="0" smtClean="0">
                <a:solidFill>
                  <a:schemeClr val="tx1">
                    <a:lumMod val="85000"/>
                    <a:lumOff val="15000"/>
                  </a:schemeClr>
                </a:solidFill>
              </a:rPr>
              <a:t>However, in B2B 12% forecast single-digit sales growth and 10% forecast double- digit sales. These figures follow a deep recession in 2014 but will depend on inflows of financing and local bank restructuring </a:t>
            </a:r>
          </a:p>
          <a:p>
            <a:r>
              <a:rPr lang="en-US" sz="1700" dirty="0" smtClean="0">
                <a:solidFill>
                  <a:schemeClr val="tx1">
                    <a:lumMod val="85000"/>
                    <a:lumOff val="15000"/>
                  </a:schemeClr>
                </a:solidFill>
              </a:rPr>
              <a:t>Some B2B firms report that they are able to make some sales to companies that still have “grey financing” or are able to export their products. B2B sales are also tending to perform better in Kiev and the West of the country compared with weaker sales in the East</a:t>
            </a:r>
          </a:p>
          <a:p>
            <a:r>
              <a:rPr lang="en-US" sz="1700" dirty="0" smtClean="0">
                <a:solidFill>
                  <a:schemeClr val="tx1">
                    <a:lumMod val="85000"/>
                    <a:lumOff val="15000"/>
                  </a:schemeClr>
                </a:solidFill>
              </a:rPr>
              <a:t>If further reconstruction starts to take place thanks to an effective cease-fire and fully-fledged peace, then of course this could and will one day change for the better in the East</a:t>
            </a:r>
          </a:p>
        </p:txBody>
      </p:sp>
    </p:spTree>
    <p:extLst>
      <p:ext uri="{BB962C8B-B14F-4D97-AF65-F5344CB8AC3E}">
        <p14:creationId xmlns:p14="http://schemas.microsoft.com/office/powerpoint/2010/main" val="655162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Business outlook </a:t>
            </a:r>
            <a:r>
              <a:rPr lang="en-US" dirty="0" smtClean="0"/>
              <a:t>(7) </a:t>
            </a:r>
            <a:r>
              <a:rPr lang="en-US" dirty="0"/>
              <a:t>– sales by sector </a:t>
            </a:r>
            <a:endParaRPr lang="en-GB" dirty="0"/>
          </a:p>
        </p:txBody>
      </p:sp>
      <p:sp>
        <p:nvSpPr>
          <p:cNvPr id="3" name="Inhaltsplatzhalter 2"/>
          <p:cNvSpPr>
            <a:spLocks noGrp="1"/>
          </p:cNvSpPr>
          <p:nvPr>
            <p:ph idx="1"/>
          </p:nvPr>
        </p:nvSpPr>
        <p:spPr/>
        <p:txBody>
          <a:bodyPr/>
          <a:lstStyle/>
          <a:p>
            <a:r>
              <a:rPr lang="en-US" dirty="0">
                <a:solidFill>
                  <a:schemeClr val="tx1">
                    <a:lumMod val="85000"/>
                    <a:lumOff val="15000"/>
                  </a:schemeClr>
                </a:solidFill>
              </a:rPr>
              <a:t>Pharmaceuticals and health appear best with negative sales outlook forecast by “only” 25% of companies but with fully 55% of respondents looking to flat growth; still this means that 30% budget for single-digit growth</a:t>
            </a:r>
          </a:p>
          <a:p>
            <a:r>
              <a:rPr lang="en-US" dirty="0">
                <a:solidFill>
                  <a:schemeClr val="tx1">
                    <a:lumMod val="85000"/>
                    <a:lumOff val="15000"/>
                  </a:schemeClr>
                </a:solidFill>
              </a:rPr>
              <a:t>This is a also the sector where perceptions remained most stable for 2015 budgets over the last 3-6 months </a:t>
            </a:r>
          </a:p>
          <a:p>
            <a:endParaRPr lang="en-US" dirty="0">
              <a:solidFill>
                <a:srgbClr val="FF0000"/>
              </a:solidFill>
            </a:endParaRPr>
          </a:p>
          <a:p>
            <a:endParaRPr lang="en-US" dirty="0">
              <a:solidFill>
                <a:srgbClr val="FF0000"/>
              </a:solidFill>
            </a:endParaRPr>
          </a:p>
          <a:p>
            <a:endParaRPr lang="en-GB" dirty="0"/>
          </a:p>
        </p:txBody>
      </p:sp>
    </p:spTree>
    <p:extLst>
      <p:ext uri="{BB962C8B-B14F-4D97-AF65-F5344CB8AC3E}">
        <p14:creationId xmlns:p14="http://schemas.microsoft.com/office/powerpoint/2010/main" val="18756382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t>
            </a:r>
            <a:r>
              <a:rPr lang="en-US" dirty="0"/>
              <a:t>are companies thinking and doing? </a:t>
            </a:r>
            <a:endParaRPr lang="en-GB" dirty="0"/>
          </a:p>
        </p:txBody>
      </p:sp>
      <p:sp>
        <p:nvSpPr>
          <p:cNvPr id="3" name="Content Placeholder 2"/>
          <p:cNvSpPr>
            <a:spLocks noGrp="1"/>
          </p:cNvSpPr>
          <p:nvPr>
            <p:ph idx="1"/>
          </p:nvPr>
        </p:nvSpPr>
        <p:spPr/>
        <p:txBody>
          <a:bodyPr>
            <a:noAutofit/>
          </a:bodyPr>
          <a:lstStyle/>
          <a:p>
            <a:r>
              <a:rPr lang="en-US" sz="1700" dirty="0" smtClean="0">
                <a:solidFill>
                  <a:schemeClr val="tx1">
                    <a:lumMod val="85000"/>
                    <a:lumOff val="15000"/>
                  </a:schemeClr>
                </a:solidFill>
              </a:rPr>
              <a:t>Executives had already planned sober figures for this year but nearly all sectors jiggled numbers down further: this was at least the case in the pharmaceutical sector </a:t>
            </a:r>
          </a:p>
          <a:p>
            <a:r>
              <a:rPr lang="en-US" sz="1700" dirty="0" smtClean="0">
                <a:solidFill>
                  <a:schemeClr val="tx1">
                    <a:lumMod val="85000"/>
                    <a:lumOff val="15000"/>
                  </a:schemeClr>
                </a:solidFill>
              </a:rPr>
              <a:t>Several other executives talked in a similar vein especially in the consumer product sector whereas B2B sales are under more pressure because of the lack of financing and we fear that this sector and IT will take a huge hit in the coming months and our </a:t>
            </a:r>
            <a:r>
              <a:rPr lang="en-US" sz="1700" dirty="0">
                <a:solidFill>
                  <a:schemeClr val="tx1">
                    <a:lumMod val="85000"/>
                    <a:lumOff val="15000"/>
                  </a:schemeClr>
                </a:solidFill>
              </a:rPr>
              <a:t>s</a:t>
            </a:r>
            <a:r>
              <a:rPr lang="en-US" sz="1700" dirty="0" smtClean="0">
                <a:solidFill>
                  <a:schemeClr val="tx1">
                    <a:lumMod val="85000"/>
                    <a:lumOff val="15000"/>
                  </a:schemeClr>
                </a:solidFill>
              </a:rPr>
              <a:t>urvey results have substantiated this</a:t>
            </a:r>
            <a:r>
              <a:rPr lang="en-US" sz="1700" dirty="0">
                <a:solidFill>
                  <a:schemeClr val="tx1">
                    <a:lumMod val="85000"/>
                    <a:lumOff val="15000"/>
                  </a:schemeClr>
                </a:solidFill>
              </a:rPr>
              <a:t> </a:t>
            </a:r>
            <a:endParaRPr lang="en-US" sz="1700" dirty="0" smtClean="0">
              <a:solidFill>
                <a:schemeClr val="tx1">
                  <a:lumMod val="85000"/>
                  <a:lumOff val="15000"/>
                </a:schemeClr>
              </a:solidFill>
            </a:endParaRPr>
          </a:p>
          <a:p>
            <a:r>
              <a:rPr lang="en-US" sz="1700" dirty="0" smtClean="0">
                <a:solidFill>
                  <a:schemeClr val="tx1">
                    <a:lumMod val="85000"/>
                    <a:lumOff val="15000"/>
                  </a:schemeClr>
                </a:solidFill>
              </a:rPr>
              <a:t>Obtaining finance for B2B sales is becoming immensely difficult and often impossible and hence why sales will fall by -30% to -50% for many companies in B2B and the IT sectors </a:t>
            </a:r>
          </a:p>
          <a:p>
            <a:r>
              <a:rPr lang="en-US" sz="1700" dirty="0" smtClean="0">
                <a:solidFill>
                  <a:schemeClr val="tx1">
                    <a:lumMod val="85000"/>
                    <a:lumOff val="15000"/>
                  </a:schemeClr>
                </a:solidFill>
              </a:rPr>
              <a:t>The IT industry was already struggling badly and executives in this sector and others are talking more frequently about bad debts on receivables </a:t>
            </a:r>
            <a:endParaRPr lang="en-US" sz="1700" dirty="0">
              <a:solidFill>
                <a:schemeClr val="tx1">
                  <a:lumMod val="85000"/>
                  <a:lumOff val="15000"/>
                </a:schemeClr>
              </a:solidFill>
            </a:endParaRPr>
          </a:p>
          <a:p>
            <a:endParaRPr lang="en-US" sz="1700" dirty="0">
              <a:solidFill>
                <a:schemeClr val="tx1">
                  <a:lumMod val="95000"/>
                  <a:lumOff val="5000"/>
                </a:schemeClr>
              </a:solidFill>
            </a:endParaRPr>
          </a:p>
          <a:p>
            <a:endParaRPr lang="en-GB" sz="1700" dirty="0">
              <a:solidFill>
                <a:schemeClr val="tx1">
                  <a:lumMod val="95000"/>
                  <a:lumOff val="5000"/>
                </a:schemeClr>
              </a:solidFill>
            </a:endParaRPr>
          </a:p>
        </p:txBody>
      </p:sp>
    </p:spTree>
    <p:extLst>
      <p:ext uri="{BB962C8B-B14F-4D97-AF65-F5344CB8AC3E}">
        <p14:creationId xmlns:p14="http://schemas.microsoft.com/office/powerpoint/2010/main" val="41914626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What are companies thinking and doing? </a:t>
            </a:r>
            <a:endParaRPr lang="en-GB" dirty="0"/>
          </a:p>
        </p:txBody>
      </p:sp>
      <p:sp>
        <p:nvSpPr>
          <p:cNvPr id="3" name="Inhaltsplatzhalter 2"/>
          <p:cNvSpPr>
            <a:spLocks noGrp="1"/>
          </p:cNvSpPr>
          <p:nvPr>
            <p:ph idx="1"/>
          </p:nvPr>
        </p:nvSpPr>
        <p:spPr/>
        <p:txBody>
          <a:bodyPr/>
          <a:lstStyle/>
          <a:p>
            <a:r>
              <a:rPr lang="en-US" dirty="0">
                <a:solidFill>
                  <a:schemeClr val="tx1">
                    <a:lumMod val="85000"/>
                    <a:lumOff val="15000"/>
                  </a:schemeClr>
                </a:solidFill>
              </a:rPr>
              <a:t>The regional manager of one major US IT company commented last eek, “As you know, our business scrambled in the last half of last year and things are clearly worse now. We are managing cash and working only with pre-payment now and of course that hurts the business but is the only safe way to play”</a:t>
            </a:r>
          </a:p>
          <a:p>
            <a:r>
              <a:rPr lang="en-US" dirty="0">
                <a:solidFill>
                  <a:schemeClr val="tx1">
                    <a:lumMod val="85000"/>
                    <a:lumOff val="15000"/>
                  </a:schemeClr>
                </a:solidFill>
              </a:rPr>
              <a:t>One German B2B company has decided to only invoice from abroad from a German subsidiary in Euros and to stop all “local” activity. They too appreciate that this will shrink the business but do not want to take on any more risk in the market. The regional director of another German B2B conglomerate said last year in London that, “Financing sales in Ukraine is now virtually impossible. Most business is frozen and we have bad debts mounting. We are hunkering down”. </a:t>
            </a:r>
          </a:p>
          <a:p>
            <a:endParaRPr lang="en-GB" dirty="0"/>
          </a:p>
        </p:txBody>
      </p:sp>
    </p:spTree>
    <p:extLst>
      <p:ext uri="{BB962C8B-B14F-4D97-AF65-F5344CB8AC3E}">
        <p14:creationId xmlns:p14="http://schemas.microsoft.com/office/powerpoint/2010/main" val="9688531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Ukrainian companies saying?</a:t>
            </a:r>
            <a:endParaRPr lang="en-US" dirty="0"/>
          </a:p>
        </p:txBody>
      </p:sp>
      <p:sp>
        <p:nvSpPr>
          <p:cNvPr id="3" name="Content Placeholder 2"/>
          <p:cNvSpPr>
            <a:spLocks noGrp="1"/>
          </p:cNvSpPr>
          <p:nvPr>
            <p:ph idx="1"/>
          </p:nvPr>
        </p:nvSpPr>
        <p:spPr>
          <a:xfrm>
            <a:off x="457200" y="1575995"/>
            <a:ext cx="8229600" cy="4525963"/>
          </a:xfrm>
        </p:spPr>
        <p:txBody>
          <a:bodyPr>
            <a:noAutofit/>
          </a:bodyPr>
          <a:lstStyle/>
          <a:p>
            <a:r>
              <a:rPr lang="en-US" sz="1700" dirty="0" smtClean="0">
                <a:solidFill>
                  <a:schemeClr val="tx1">
                    <a:lumMod val="85000"/>
                    <a:lumOff val="15000"/>
                  </a:schemeClr>
                </a:solidFill>
              </a:rPr>
              <a:t>Through all of 2014 in conversations with many local Ukrainian companies and local distributors, I have often been told:</a:t>
            </a:r>
          </a:p>
          <a:p>
            <a:pPr lvl="2"/>
            <a:r>
              <a:rPr lang="en-US" sz="1700" dirty="0" smtClean="0">
                <a:solidFill>
                  <a:schemeClr val="tx1">
                    <a:lumMod val="85000"/>
                    <a:lumOff val="15000"/>
                  </a:schemeClr>
                </a:solidFill>
              </a:rPr>
              <a:t>“Danny, we need just two things: stop the fighting, no more shelling and small arms shooting and get the exchange rate stable. We don’t mind what the actual exchange rate is (within reason!) but if it’s relatively stable we can work effectively. It’s when the shooting goes on and the currency doesn’t stop falling that we can't operate”.</a:t>
            </a:r>
            <a:endParaRPr lang="en-US" sz="1700" dirty="0">
              <a:solidFill>
                <a:schemeClr val="tx1">
                  <a:lumMod val="85000"/>
                  <a:lumOff val="15000"/>
                </a:schemeClr>
              </a:solidFill>
            </a:endParaRPr>
          </a:p>
          <a:p>
            <a:r>
              <a:rPr lang="en-US" sz="1700" dirty="0" smtClean="0">
                <a:solidFill>
                  <a:schemeClr val="tx1">
                    <a:lumMod val="85000"/>
                    <a:lumOff val="15000"/>
                  </a:schemeClr>
                </a:solidFill>
              </a:rPr>
              <a:t>Other trends among Ukrainian companies are a little worrisome:  some western partners have reported that these firms do not want to have anything to do with Russian partners working with the western company: “One Ukrainian managing director told us he didn’t want any third party links with Russians and he didn’t want any Russian supplies in the deal. All our activities and even travel had to stem from the West”.</a:t>
            </a:r>
          </a:p>
          <a:p>
            <a:r>
              <a:rPr lang="en-US" sz="1700" dirty="0" smtClean="0">
                <a:solidFill>
                  <a:schemeClr val="tx1">
                    <a:lumMod val="85000"/>
                    <a:lumOff val="15000"/>
                  </a:schemeClr>
                </a:solidFill>
              </a:rPr>
              <a:t>But nothing is fixed: some Ukrainians say “Business is business and we will always work with Russian companies and we are obliged to. We’ve known each other too long to let stupid politics get in the way”. </a:t>
            </a:r>
          </a:p>
        </p:txBody>
      </p:sp>
    </p:spTree>
    <p:extLst>
      <p:ext uri="{BB962C8B-B14F-4D97-AF65-F5344CB8AC3E}">
        <p14:creationId xmlns:p14="http://schemas.microsoft.com/office/powerpoint/2010/main" val="12093328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What are Ukrainian companies saying?</a:t>
            </a:r>
            <a:endParaRPr lang="en-GB" dirty="0"/>
          </a:p>
        </p:txBody>
      </p:sp>
      <p:sp>
        <p:nvSpPr>
          <p:cNvPr id="3" name="Inhaltsplatzhalter 2"/>
          <p:cNvSpPr>
            <a:spLocks noGrp="1"/>
          </p:cNvSpPr>
          <p:nvPr>
            <p:ph idx="1"/>
          </p:nvPr>
        </p:nvSpPr>
        <p:spPr/>
        <p:txBody>
          <a:bodyPr/>
          <a:lstStyle/>
          <a:p>
            <a:r>
              <a:rPr lang="en-US" dirty="0">
                <a:solidFill>
                  <a:schemeClr val="tx1">
                    <a:lumMod val="85000"/>
                    <a:lumOff val="15000"/>
                  </a:schemeClr>
                </a:solidFill>
              </a:rPr>
              <a:t>One Italian manufacturer alluded to some western firms being over-protective: “The Ukrainians wanted to buy processing equipment and the German company executives refused to fly to Kiev (not Donetsk!). This company sent some Dutch junior executives and the Ukrainians basically told them to go to hell. We said we would do almost anything for the business and we got the contracts”. </a:t>
            </a:r>
          </a:p>
          <a:p>
            <a:r>
              <a:rPr lang="en-US" dirty="0">
                <a:solidFill>
                  <a:schemeClr val="tx1">
                    <a:lumMod val="85000"/>
                    <a:lumOff val="15000"/>
                  </a:schemeClr>
                </a:solidFill>
              </a:rPr>
              <a:t>As we have noted above though, increasingly there are formal and informal trade restrictions across the border or local parties in Ukraine and Russia do not want to receive products/inputs from the other country. As we note, this is not sweeping or comprehensive but a growing marginal issue</a:t>
            </a:r>
          </a:p>
          <a:p>
            <a:endParaRPr lang="en-US" dirty="0">
              <a:solidFill>
                <a:schemeClr val="tx1">
                  <a:lumMod val="85000"/>
                  <a:lumOff val="15000"/>
                </a:schemeClr>
              </a:solidFill>
            </a:endParaRPr>
          </a:p>
          <a:p>
            <a:endParaRPr lang="en-GB" dirty="0"/>
          </a:p>
        </p:txBody>
      </p:sp>
    </p:spTree>
    <p:extLst>
      <p:ext uri="{BB962C8B-B14F-4D97-AF65-F5344CB8AC3E}">
        <p14:creationId xmlns:p14="http://schemas.microsoft.com/office/powerpoint/2010/main" val="1235490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features (1)</a:t>
            </a:r>
            <a:endParaRPr lang="en-GB" dirty="0"/>
          </a:p>
        </p:txBody>
      </p:sp>
      <p:sp>
        <p:nvSpPr>
          <p:cNvPr id="3" name="Content Placeholder 2"/>
          <p:cNvSpPr>
            <a:spLocks noGrp="1"/>
          </p:cNvSpPr>
          <p:nvPr>
            <p:ph idx="1"/>
          </p:nvPr>
        </p:nvSpPr>
        <p:spPr/>
        <p:txBody>
          <a:bodyPr>
            <a:noAutofit/>
          </a:bodyPr>
          <a:lstStyle/>
          <a:p>
            <a:r>
              <a:rPr lang="en-GB" sz="1700" dirty="0">
                <a:solidFill>
                  <a:schemeClr val="tx1">
                    <a:lumMod val="85000"/>
                    <a:lumOff val="15000"/>
                  </a:schemeClr>
                </a:solidFill>
              </a:rPr>
              <a:t>As we would expect on most business indicators Ukraine features close to the bottom of the 23 markets we survey twice each year and this includes sales and profits where it ranks the worst in the </a:t>
            </a:r>
            <a:r>
              <a:rPr lang="en-GB" sz="1700" dirty="0" smtClean="0">
                <a:solidFill>
                  <a:schemeClr val="tx1">
                    <a:lumMod val="85000"/>
                    <a:lumOff val="15000"/>
                  </a:schemeClr>
                </a:solidFill>
              </a:rPr>
              <a:t>region for 2014 and 2015 and probably 2016</a:t>
            </a:r>
            <a:endParaRPr lang="en-GB" sz="1700" dirty="0">
              <a:solidFill>
                <a:schemeClr val="tx1">
                  <a:lumMod val="85000"/>
                  <a:lumOff val="15000"/>
                </a:schemeClr>
              </a:solidFill>
            </a:endParaRPr>
          </a:p>
          <a:p>
            <a:r>
              <a:rPr lang="en-GB" sz="1700" dirty="0" smtClean="0">
                <a:solidFill>
                  <a:schemeClr val="tx1">
                    <a:lumMod val="85000"/>
                    <a:lumOff val="15000"/>
                  </a:schemeClr>
                </a:solidFill>
              </a:rPr>
              <a:t>But western companies will be making longer-term plans for business development in 2016-20</a:t>
            </a:r>
          </a:p>
          <a:p>
            <a:r>
              <a:rPr lang="en-GB" sz="1700" dirty="0" smtClean="0">
                <a:solidFill>
                  <a:schemeClr val="tx1">
                    <a:lumMod val="85000"/>
                    <a:lumOff val="15000"/>
                  </a:schemeClr>
                </a:solidFill>
              </a:rPr>
              <a:t>But Ukraine </a:t>
            </a:r>
            <a:r>
              <a:rPr lang="en-GB" sz="1700" dirty="0">
                <a:solidFill>
                  <a:schemeClr val="tx1">
                    <a:lumMod val="85000"/>
                    <a:lumOff val="15000"/>
                  </a:schemeClr>
                </a:solidFill>
              </a:rPr>
              <a:t>also ranks </a:t>
            </a:r>
            <a:r>
              <a:rPr lang="en-GB" sz="1700" dirty="0" smtClean="0">
                <a:solidFill>
                  <a:schemeClr val="tx1">
                    <a:lumMod val="85000"/>
                    <a:lumOff val="15000"/>
                  </a:schemeClr>
                </a:solidFill>
              </a:rPr>
              <a:t>first for </a:t>
            </a:r>
            <a:r>
              <a:rPr lang="en-GB" sz="1700" dirty="0">
                <a:solidFill>
                  <a:schemeClr val="tx1">
                    <a:lumMod val="85000"/>
                    <a:lumOff val="15000"/>
                  </a:schemeClr>
                </a:solidFill>
              </a:rPr>
              <a:t>companies planning cuts in marketing/sales at </a:t>
            </a:r>
            <a:r>
              <a:rPr lang="en-GB" sz="1700" dirty="0" smtClean="0">
                <a:solidFill>
                  <a:schemeClr val="tx1">
                    <a:lumMod val="85000"/>
                    <a:lumOff val="15000"/>
                  </a:schemeClr>
                </a:solidFill>
              </a:rPr>
              <a:t>46%, </a:t>
            </a:r>
            <a:r>
              <a:rPr lang="en-GB" sz="1700" dirty="0">
                <a:solidFill>
                  <a:schemeClr val="tx1">
                    <a:lumMod val="85000"/>
                    <a:lumOff val="15000"/>
                  </a:schemeClr>
                </a:solidFill>
              </a:rPr>
              <a:t>whereas in core CEE markets this number is only 12-15</a:t>
            </a:r>
            <a:r>
              <a:rPr lang="en-GB" sz="1700" dirty="0" smtClean="0">
                <a:solidFill>
                  <a:schemeClr val="tx1">
                    <a:lumMod val="85000"/>
                    <a:lumOff val="15000"/>
                  </a:schemeClr>
                </a:solidFill>
              </a:rPr>
              <a:t>%</a:t>
            </a:r>
          </a:p>
          <a:p>
            <a:r>
              <a:rPr lang="en-GB" sz="1700" dirty="0" smtClean="0">
                <a:solidFill>
                  <a:schemeClr val="tx1">
                    <a:lumMod val="85000"/>
                    <a:lumOff val="15000"/>
                  </a:schemeClr>
                </a:solidFill>
              </a:rPr>
              <a:t>But this number is now higher than 6 months ago when some commentators had presumed that the worst was over in corporate cost-cutting against our judgement</a:t>
            </a:r>
            <a:endParaRPr lang="en-GB" sz="1700" dirty="0">
              <a:solidFill>
                <a:schemeClr val="tx1">
                  <a:lumMod val="85000"/>
                  <a:lumOff val="15000"/>
                </a:schemeClr>
              </a:solidFill>
            </a:endParaRPr>
          </a:p>
          <a:p>
            <a:r>
              <a:rPr lang="en-GB" sz="1700" dirty="0" smtClean="0">
                <a:solidFill>
                  <a:schemeClr val="tx1">
                    <a:lumMod val="85000"/>
                    <a:lumOff val="15000"/>
                  </a:schemeClr>
                </a:solidFill>
              </a:rPr>
              <a:t>Some of the cuts already made have been fairly substantial with almost 30% of firms cutting back by 30% or more  on marketing and sales activity</a:t>
            </a:r>
          </a:p>
          <a:p>
            <a:r>
              <a:rPr lang="en-GB" sz="1700" dirty="0" smtClean="0">
                <a:solidFill>
                  <a:schemeClr val="tx1">
                    <a:lumMod val="85000"/>
                    <a:lumOff val="15000"/>
                  </a:schemeClr>
                </a:solidFill>
              </a:rPr>
              <a:t>When </a:t>
            </a:r>
            <a:r>
              <a:rPr lang="en-GB" sz="1700" dirty="0">
                <a:solidFill>
                  <a:schemeClr val="tx1">
                    <a:lumMod val="85000"/>
                    <a:lumOff val="15000"/>
                  </a:schemeClr>
                </a:solidFill>
              </a:rPr>
              <a:t>it comes to changing route to market, Ukraine </a:t>
            </a:r>
            <a:r>
              <a:rPr lang="en-GB" sz="1700" dirty="0" smtClean="0">
                <a:solidFill>
                  <a:schemeClr val="tx1">
                    <a:lumMod val="85000"/>
                    <a:lumOff val="15000"/>
                  </a:schemeClr>
                </a:solidFill>
              </a:rPr>
              <a:t>ranks third behind Russia (and Albania) with 32% of respondents referring to this trend. </a:t>
            </a:r>
            <a:r>
              <a:rPr lang="en-GB" sz="1700" dirty="0">
                <a:solidFill>
                  <a:schemeClr val="tx1">
                    <a:lumMod val="85000"/>
                    <a:lumOff val="15000"/>
                  </a:schemeClr>
                </a:solidFill>
              </a:rPr>
              <a:t>In the past it was a high ranker because companies wanted to diversify their distribution in a big, growing market. Now companies are </a:t>
            </a:r>
            <a:r>
              <a:rPr lang="en-GB" sz="1700" dirty="0" smtClean="0">
                <a:solidFill>
                  <a:schemeClr val="tx1">
                    <a:lumMod val="85000"/>
                    <a:lumOff val="15000"/>
                  </a:schemeClr>
                </a:solidFill>
              </a:rPr>
              <a:t>simply hunkering </a:t>
            </a:r>
            <a:r>
              <a:rPr lang="en-GB" sz="1700" dirty="0">
                <a:solidFill>
                  <a:schemeClr val="tx1">
                    <a:lumMod val="85000"/>
                    <a:lumOff val="15000"/>
                  </a:schemeClr>
                </a:solidFill>
              </a:rPr>
              <a:t>down and cutting back on distribution costs to create structures more fitting for a much smaller market</a:t>
            </a:r>
          </a:p>
          <a:p>
            <a:endParaRPr lang="en-GB" sz="1700" dirty="0" smtClean="0">
              <a:solidFill>
                <a:srgbClr val="FF0000"/>
              </a:solidFill>
            </a:endParaRPr>
          </a:p>
          <a:p>
            <a:endParaRPr lang="en-GB" sz="1700" dirty="0" smtClean="0">
              <a:solidFill>
                <a:schemeClr val="tx1">
                  <a:lumMod val="95000"/>
                  <a:lumOff val="5000"/>
                </a:schemeClr>
              </a:solidFill>
            </a:endParaRPr>
          </a:p>
          <a:p>
            <a:endParaRPr lang="en-GB" sz="1700" dirty="0">
              <a:solidFill>
                <a:srgbClr val="FF0000"/>
              </a:solidFill>
            </a:endParaRPr>
          </a:p>
        </p:txBody>
      </p:sp>
    </p:spTree>
    <p:extLst>
      <p:ext uri="{BB962C8B-B14F-4D97-AF65-F5344CB8AC3E}">
        <p14:creationId xmlns:p14="http://schemas.microsoft.com/office/powerpoint/2010/main" val="30372880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Business </a:t>
            </a:r>
            <a:r>
              <a:rPr lang="en-GB" dirty="0" smtClean="0"/>
              <a:t>features (2)</a:t>
            </a:r>
            <a:endParaRPr lang="en-GB" dirty="0"/>
          </a:p>
        </p:txBody>
      </p:sp>
      <p:sp>
        <p:nvSpPr>
          <p:cNvPr id="3" name="Content Placeholder 2"/>
          <p:cNvSpPr>
            <a:spLocks noGrp="1"/>
          </p:cNvSpPr>
          <p:nvPr>
            <p:ph idx="1"/>
          </p:nvPr>
        </p:nvSpPr>
        <p:spPr/>
        <p:txBody>
          <a:bodyPr>
            <a:normAutofit/>
          </a:bodyPr>
          <a:lstStyle/>
          <a:p>
            <a:r>
              <a:rPr lang="en-GB" sz="1700" dirty="0" smtClean="0">
                <a:solidFill>
                  <a:schemeClr val="tx1">
                    <a:lumMod val="85000"/>
                    <a:lumOff val="15000"/>
                  </a:schemeClr>
                </a:solidFill>
              </a:rPr>
              <a:t>As ever in any crisis, best practice here see companies maintain as good relations as possible with the supply chain because western players will need them again in the medium term and local distributors will remember how they are treated in this crisis </a:t>
            </a:r>
          </a:p>
          <a:p>
            <a:r>
              <a:rPr lang="en-GB" sz="1700" dirty="0" smtClean="0">
                <a:solidFill>
                  <a:schemeClr val="tx1">
                    <a:lumMod val="85000"/>
                    <a:lumOff val="15000"/>
                  </a:schemeClr>
                </a:solidFill>
              </a:rPr>
              <a:t>Not surprisingly, Ukraine ranks worst for growing issues with receivables and bad debts with 57% facing such problems ranging from delays to likely future write-offs</a:t>
            </a:r>
          </a:p>
          <a:p>
            <a:r>
              <a:rPr lang="en-GB" sz="1700" dirty="0" smtClean="0">
                <a:solidFill>
                  <a:schemeClr val="tx1">
                    <a:lumMod val="85000"/>
                    <a:lumOff val="15000"/>
                  </a:schemeClr>
                </a:solidFill>
              </a:rPr>
              <a:t>Given that the crisis is set to continue through most of 2015 and into 2016, we presume that increasingly more local companies and partners will need some kind of debt write-off and some will go under</a:t>
            </a:r>
          </a:p>
          <a:p>
            <a:r>
              <a:rPr lang="en-GB" sz="1700" dirty="0" smtClean="0">
                <a:solidFill>
                  <a:schemeClr val="tx1">
                    <a:lumMod val="85000"/>
                    <a:lumOff val="15000"/>
                  </a:schemeClr>
                </a:solidFill>
              </a:rPr>
              <a:t>Cash management was and remains critical and corporate debts will almost certainly rise as the banking system comes under increased pressure</a:t>
            </a:r>
          </a:p>
          <a:p>
            <a:r>
              <a:rPr lang="en-GB" sz="1700" dirty="0" smtClean="0">
                <a:solidFill>
                  <a:schemeClr val="tx1">
                    <a:lumMod val="85000"/>
                    <a:lumOff val="15000"/>
                  </a:schemeClr>
                </a:solidFill>
              </a:rPr>
              <a:t>Our survey also substantiates anecdotes regarding </a:t>
            </a:r>
            <a:r>
              <a:rPr lang="en-GB" sz="1700" dirty="0" err="1" smtClean="0">
                <a:solidFill>
                  <a:schemeClr val="tx1">
                    <a:lumMod val="85000"/>
                    <a:lumOff val="15000"/>
                  </a:schemeClr>
                </a:solidFill>
              </a:rPr>
              <a:t>downtrading</a:t>
            </a:r>
            <a:r>
              <a:rPr lang="en-GB" sz="1700" dirty="0" smtClean="0">
                <a:solidFill>
                  <a:schemeClr val="tx1">
                    <a:lumMod val="85000"/>
                    <a:lumOff val="15000"/>
                  </a:schemeClr>
                </a:solidFill>
              </a:rPr>
              <a:t> and with inflation  spiking and wages slumping, Ukrainian consumers will </a:t>
            </a:r>
            <a:r>
              <a:rPr lang="en-GB" sz="1700" dirty="0" err="1" smtClean="0">
                <a:solidFill>
                  <a:schemeClr val="tx1">
                    <a:lumMod val="85000"/>
                    <a:lumOff val="15000"/>
                  </a:schemeClr>
                </a:solidFill>
              </a:rPr>
              <a:t>downtrade</a:t>
            </a:r>
            <a:r>
              <a:rPr lang="en-GB" sz="1700" dirty="0" smtClean="0">
                <a:solidFill>
                  <a:schemeClr val="tx1">
                    <a:lumMod val="85000"/>
                    <a:lumOff val="15000"/>
                  </a:schemeClr>
                </a:solidFill>
              </a:rPr>
              <a:t>, look for value and discounts, make less frequent purchases and stress all products to delay renewal purchases. Ukraine tops our list of surveyed countries with 62% of companies noticing this trend</a:t>
            </a:r>
          </a:p>
          <a:p>
            <a:endParaRPr lang="en-GB" sz="1700" dirty="0" smtClean="0">
              <a:solidFill>
                <a:schemeClr val="tx1">
                  <a:lumMod val="95000"/>
                  <a:lumOff val="5000"/>
                </a:schemeClr>
              </a:solidFill>
            </a:endParaRPr>
          </a:p>
          <a:p>
            <a:endParaRPr lang="en-GB" sz="1700" dirty="0"/>
          </a:p>
        </p:txBody>
      </p:sp>
    </p:spTree>
    <p:extLst>
      <p:ext uri="{BB962C8B-B14F-4D97-AF65-F5344CB8AC3E}">
        <p14:creationId xmlns:p14="http://schemas.microsoft.com/office/powerpoint/2010/main" val="32004317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resources and salaries </a:t>
            </a:r>
            <a:endParaRPr lang="en-US" dirty="0"/>
          </a:p>
        </p:txBody>
      </p:sp>
      <p:sp>
        <p:nvSpPr>
          <p:cNvPr id="3" name="Content Placeholder 2"/>
          <p:cNvSpPr>
            <a:spLocks noGrp="1"/>
          </p:cNvSpPr>
          <p:nvPr>
            <p:ph idx="1"/>
          </p:nvPr>
        </p:nvSpPr>
        <p:spPr/>
        <p:txBody>
          <a:bodyPr>
            <a:noAutofit/>
          </a:bodyPr>
          <a:lstStyle/>
          <a:p>
            <a:r>
              <a:rPr lang="en-GB" sz="1700" dirty="0" smtClean="0">
                <a:solidFill>
                  <a:schemeClr val="tx1">
                    <a:lumMod val="85000"/>
                    <a:lumOff val="15000"/>
                  </a:schemeClr>
                </a:solidFill>
              </a:rPr>
              <a:t>Generally companies are/were trying to retain staff and keep salaries under tight control </a:t>
            </a:r>
          </a:p>
          <a:p>
            <a:r>
              <a:rPr lang="en-GB" sz="1700" dirty="0" smtClean="0">
                <a:solidFill>
                  <a:schemeClr val="tx1">
                    <a:lumMod val="85000"/>
                    <a:lumOff val="15000"/>
                  </a:schemeClr>
                </a:solidFill>
              </a:rPr>
              <a:t>But as the market worsens we fear further headcount reductions and this situation is intensifying through the first months of 2015</a:t>
            </a:r>
          </a:p>
          <a:p>
            <a:r>
              <a:rPr lang="en-GB" sz="1700" dirty="0" smtClean="0">
                <a:solidFill>
                  <a:schemeClr val="tx1">
                    <a:lumMod val="85000"/>
                    <a:lumOff val="15000"/>
                  </a:schemeClr>
                </a:solidFill>
              </a:rPr>
              <a:t>Last autumn 40% of companies had already started to make staff cuts but many stated that such cuts were marginal and executives spoke of lowering salaries and retaining staff</a:t>
            </a:r>
          </a:p>
          <a:p>
            <a:r>
              <a:rPr lang="en-US" sz="1700" dirty="0" smtClean="0">
                <a:solidFill>
                  <a:schemeClr val="tx1">
                    <a:lumMod val="85000"/>
                    <a:lumOff val="15000"/>
                  </a:schemeClr>
                </a:solidFill>
              </a:rPr>
              <a:t>But as the market deteriorates and the hryvnia falls further and as the start of the recovery is pushed further back and as headquarters lose patience and demand profit stabilisation or even profit growth, then local managers are faced with deeper and accelerated staff cuts </a:t>
            </a:r>
            <a:endParaRPr lang="en-GB" sz="1700" dirty="0" smtClean="0">
              <a:solidFill>
                <a:schemeClr val="tx1">
                  <a:lumMod val="85000"/>
                  <a:lumOff val="15000"/>
                </a:schemeClr>
              </a:solidFill>
            </a:endParaRPr>
          </a:p>
          <a:p>
            <a:r>
              <a:rPr lang="en-GB" sz="1700" dirty="0" smtClean="0">
                <a:solidFill>
                  <a:schemeClr val="tx1">
                    <a:lumMod val="85000"/>
                    <a:lumOff val="15000"/>
                  </a:schemeClr>
                </a:solidFill>
              </a:rPr>
              <a:t>Most companies </a:t>
            </a:r>
            <a:r>
              <a:rPr lang="en-GB" sz="1700" dirty="0">
                <a:solidFill>
                  <a:schemeClr val="tx1">
                    <a:lumMod val="85000"/>
                    <a:lumOff val="15000"/>
                  </a:schemeClr>
                </a:solidFill>
              </a:rPr>
              <a:t>(</a:t>
            </a:r>
            <a:r>
              <a:rPr lang="en-GB" sz="1700" dirty="0" smtClean="0">
                <a:solidFill>
                  <a:schemeClr val="tx1">
                    <a:lumMod val="85000"/>
                    <a:lumOff val="15000"/>
                  </a:schemeClr>
                </a:solidFill>
              </a:rPr>
              <a:t>70%) </a:t>
            </a:r>
            <a:r>
              <a:rPr lang="en-GB" sz="1700" dirty="0">
                <a:solidFill>
                  <a:schemeClr val="tx1">
                    <a:lumMod val="85000"/>
                    <a:lumOff val="15000"/>
                  </a:schemeClr>
                </a:solidFill>
              </a:rPr>
              <a:t>are not making </a:t>
            </a:r>
            <a:r>
              <a:rPr lang="en-GB" sz="1700" dirty="0" smtClean="0">
                <a:solidFill>
                  <a:schemeClr val="tx1">
                    <a:lumMod val="85000"/>
                    <a:lumOff val="15000"/>
                  </a:schemeClr>
                </a:solidFill>
              </a:rPr>
              <a:t>any salary increases </a:t>
            </a:r>
            <a:r>
              <a:rPr lang="en-GB" sz="1700" dirty="0">
                <a:solidFill>
                  <a:schemeClr val="tx1">
                    <a:lumMod val="85000"/>
                    <a:lumOff val="15000"/>
                  </a:schemeClr>
                </a:solidFill>
              </a:rPr>
              <a:t>to </a:t>
            </a:r>
            <a:r>
              <a:rPr lang="en-GB" sz="1700" dirty="0" smtClean="0">
                <a:solidFill>
                  <a:schemeClr val="tx1">
                    <a:lumMod val="85000"/>
                    <a:lumOff val="15000"/>
                  </a:schemeClr>
                </a:solidFill>
              </a:rPr>
              <a:t>compensate </a:t>
            </a:r>
            <a:r>
              <a:rPr lang="en-GB" sz="1700" dirty="0">
                <a:solidFill>
                  <a:schemeClr val="tx1">
                    <a:lumMod val="85000"/>
                    <a:lumOff val="15000"/>
                  </a:schemeClr>
                </a:solidFill>
              </a:rPr>
              <a:t>for the hryvnia </a:t>
            </a:r>
            <a:r>
              <a:rPr lang="en-GB" sz="1700" dirty="0" smtClean="0">
                <a:solidFill>
                  <a:schemeClr val="tx1">
                    <a:lumMod val="85000"/>
                    <a:lumOff val="15000"/>
                  </a:schemeClr>
                </a:solidFill>
              </a:rPr>
              <a:t>depreciation. But until December the number of companies making compensatory payments was actually rising</a:t>
            </a:r>
          </a:p>
          <a:p>
            <a:endParaRPr lang="en-GB" sz="1700" dirty="0">
              <a:solidFill>
                <a:srgbClr val="FF0000"/>
              </a:solidFill>
            </a:endParaRPr>
          </a:p>
          <a:p>
            <a:endParaRPr lang="en-GB" sz="1700" dirty="0">
              <a:solidFill>
                <a:schemeClr val="tx1">
                  <a:lumMod val="85000"/>
                  <a:lumOff val="15000"/>
                </a:schemeClr>
              </a:solidFill>
            </a:endParaRPr>
          </a:p>
        </p:txBody>
      </p:sp>
    </p:spTree>
    <p:extLst>
      <p:ext uri="{BB962C8B-B14F-4D97-AF65-F5344CB8AC3E}">
        <p14:creationId xmlns:p14="http://schemas.microsoft.com/office/powerpoint/2010/main" val="950079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 (1)</a:t>
            </a:r>
            <a:endParaRPr lang="en-US" dirty="0"/>
          </a:p>
        </p:txBody>
      </p:sp>
      <p:sp>
        <p:nvSpPr>
          <p:cNvPr id="3" name="Content Placeholder 2"/>
          <p:cNvSpPr>
            <a:spLocks noGrp="1"/>
          </p:cNvSpPr>
          <p:nvPr>
            <p:ph idx="1"/>
          </p:nvPr>
        </p:nvSpPr>
        <p:spPr/>
        <p:txBody>
          <a:bodyPr>
            <a:noAutofit/>
          </a:bodyPr>
          <a:lstStyle/>
          <a:p>
            <a:r>
              <a:rPr lang="en-US" sz="1700" dirty="0" smtClean="0">
                <a:solidFill>
                  <a:schemeClr val="tx1">
                    <a:lumMod val="85000"/>
                    <a:lumOff val="15000"/>
                  </a:schemeClr>
                </a:solidFill>
              </a:rPr>
              <a:t>We presume there will be no further military escalation and that the Ukraine-Russia conflict will settle into a messy, nasty frozen conflict that does harm to both countries and especially to Ukraine</a:t>
            </a:r>
          </a:p>
          <a:p>
            <a:r>
              <a:rPr lang="en-US" sz="1700" dirty="0" smtClean="0">
                <a:solidFill>
                  <a:schemeClr val="tx1">
                    <a:lumMod val="85000"/>
                    <a:lumOff val="15000"/>
                  </a:schemeClr>
                </a:solidFill>
              </a:rPr>
              <a:t>If there were any intense escalation of fighting in eastern Ukraine, the economy could implode for 3-6 months but we think the IMF and the EU will do just enough to keep Ukraine on life-support but apparently not much more </a:t>
            </a:r>
          </a:p>
          <a:p>
            <a:r>
              <a:rPr lang="en-US" sz="1700" dirty="0" smtClean="0">
                <a:solidFill>
                  <a:schemeClr val="tx1">
                    <a:lumMod val="85000"/>
                    <a:lumOff val="15000"/>
                  </a:schemeClr>
                </a:solidFill>
              </a:rPr>
              <a:t>Cross border trade is being hampered: some Russian regulations are blocking Ukrainian exports into Russia while some western companies are no longer supplying Ukraine from Russia</a:t>
            </a:r>
          </a:p>
          <a:p>
            <a:r>
              <a:rPr lang="en-US" sz="1700" dirty="0" smtClean="0">
                <a:solidFill>
                  <a:schemeClr val="tx1">
                    <a:lumMod val="85000"/>
                    <a:lumOff val="15000"/>
                  </a:schemeClr>
                </a:solidFill>
              </a:rPr>
              <a:t>This is not a complete freeze on cross border trade but does indicate that the trend is in the wrong direction</a:t>
            </a:r>
          </a:p>
          <a:p>
            <a:r>
              <a:rPr lang="en-US" sz="1700" dirty="0" smtClean="0">
                <a:solidFill>
                  <a:schemeClr val="tx1">
                    <a:lumMod val="85000"/>
                    <a:lumOff val="15000"/>
                  </a:schemeClr>
                </a:solidFill>
              </a:rPr>
              <a:t>2015 is going to be a tougher/worse year than 2014 because it will not have the relatively good/moderate start that 2014 experienced: in fact just the opposite as the first half of 2015 will be worse than the second half in our middle case scenario</a:t>
            </a:r>
          </a:p>
          <a:p>
            <a:r>
              <a:rPr lang="en-US" sz="1700" dirty="0" smtClean="0">
                <a:solidFill>
                  <a:schemeClr val="tx1">
                    <a:lumMod val="85000"/>
                    <a:lumOff val="15000"/>
                  </a:schemeClr>
                </a:solidFill>
              </a:rPr>
              <a:t>However, some commentators with validity suggest that the outlook is in fact worse and that any recovery in the second half of the year will be very mild or in fact non-existent and this is not unreasonable</a:t>
            </a:r>
          </a:p>
        </p:txBody>
      </p:sp>
    </p:spTree>
    <p:extLst>
      <p:ext uri="{BB962C8B-B14F-4D97-AF65-F5344CB8AC3E}">
        <p14:creationId xmlns:p14="http://schemas.microsoft.com/office/powerpoint/2010/main" val="10802760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Human resources and salaries </a:t>
            </a:r>
            <a:endParaRPr lang="en-GB" dirty="0"/>
          </a:p>
        </p:txBody>
      </p:sp>
      <p:sp>
        <p:nvSpPr>
          <p:cNvPr id="3" name="Inhaltsplatzhalter 2"/>
          <p:cNvSpPr>
            <a:spLocks noGrp="1"/>
          </p:cNvSpPr>
          <p:nvPr>
            <p:ph idx="1"/>
          </p:nvPr>
        </p:nvSpPr>
        <p:spPr/>
        <p:txBody>
          <a:bodyPr/>
          <a:lstStyle/>
          <a:p>
            <a:r>
              <a:rPr lang="en-GB" sz="1700" dirty="0">
                <a:solidFill>
                  <a:schemeClr val="tx1">
                    <a:lumMod val="85000"/>
                    <a:lumOff val="15000"/>
                  </a:schemeClr>
                </a:solidFill>
              </a:rPr>
              <a:t>Again though, with the deeper plunge in the hryvnia, which could from the point of view of employees necessitate larger compensation payments, the currency collapse and the profit pressures suggest that companies will now actually hold back more on compensatory payment or at least trim them; we imagine that the majority of companies will continue to refrain from such compensatory payments</a:t>
            </a:r>
          </a:p>
          <a:p>
            <a:r>
              <a:rPr lang="en-GB" sz="1700" dirty="0">
                <a:solidFill>
                  <a:schemeClr val="tx1">
                    <a:lumMod val="85000"/>
                    <a:lumOff val="15000"/>
                  </a:schemeClr>
                </a:solidFill>
              </a:rPr>
              <a:t>In 2015, with the longevity of the recession, companies will ensure that any salary increases remain significantly below inflation </a:t>
            </a:r>
          </a:p>
          <a:p>
            <a:pPr marL="342900" lvl="1" indent="-342900">
              <a:buFont typeface="Arial"/>
              <a:buChar char="•"/>
            </a:pPr>
            <a:r>
              <a:rPr lang="en-GB" sz="1700" dirty="0">
                <a:solidFill>
                  <a:schemeClr val="tx1">
                    <a:lumMod val="85000"/>
                    <a:lumOff val="15000"/>
                  </a:schemeClr>
                </a:solidFill>
              </a:rPr>
              <a:t>Of course if the hryvnia stabilises and inflation as an average stabilises or even falls, then local staff will feel much better-off but in the coming 6-15 months the salary outlook is very tough for employees in western companies, in Ukrainian ones and within the civil service and state sector</a:t>
            </a:r>
          </a:p>
          <a:p>
            <a:pPr marL="342900" lvl="1" indent="-342900">
              <a:buFont typeface="Arial"/>
              <a:buChar char="•"/>
            </a:pPr>
            <a:r>
              <a:rPr lang="en-GB" sz="1700" dirty="0">
                <a:solidFill>
                  <a:schemeClr val="tx1">
                    <a:lumMod val="85000"/>
                    <a:lumOff val="15000"/>
                  </a:schemeClr>
                </a:solidFill>
              </a:rPr>
              <a:t>Then again, many will be glad to hold on to their job with a western company and be willing to wait for a rally in 2016</a:t>
            </a:r>
          </a:p>
          <a:p>
            <a:endParaRPr lang="en-GB" dirty="0"/>
          </a:p>
        </p:txBody>
      </p:sp>
    </p:spTree>
    <p:extLst>
      <p:ext uri="{BB962C8B-B14F-4D97-AF65-F5344CB8AC3E}">
        <p14:creationId xmlns:p14="http://schemas.microsoft.com/office/powerpoint/2010/main" val="27919991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Bad blood?</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solidFill>
                  <a:schemeClr val="tx1">
                    <a:lumMod val="85000"/>
                    <a:lumOff val="15000"/>
                  </a:schemeClr>
                </a:solidFill>
              </a:rPr>
              <a:t>There are no moral, value judgments in the following remarks, just business analysis</a:t>
            </a:r>
          </a:p>
          <a:p>
            <a:r>
              <a:rPr lang="en-GB" dirty="0" smtClean="0">
                <a:solidFill>
                  <a:schemeClr val="tx1">
                    <a:lumMod val="85000"/>
                    <a:lumOff val="15000"/>
                  </a:schemeClr>
                </a:solidFill>
              </a:rPr>
              <a:t>There are mixed messages from companies regarding bad feelings and break downs within teams among Ukrainian and Russian staff</a:t>
            </a:r>
          </a:p>
          <a:p>
            <a:r>
              <a:rPr lang="en-GB" dirty="0" smtClean="0">
                <a:solidFill>
                  <a:schemeClr val="tx1">
                    <a:lumMod val="85000"/>
                    <a:lumOff val="15000"/>
                  </a:schemeClr>
                </a:solidFill>
              </a:rPr>
              <a:t>Several western managing directors told me last week that, “We are seeing serious tensions and break downs of relationships among our Russian and Ukrainian staff and this is a real tragedy”</a:t>
            </a:r>
          </a:p>
          <a:p>
            <a:r>
              <a:rPr lang="en-GB" dirty="0" smtClean="0">
                <a:solidFill>
                  <a:schemeClr val="tx1">
                    <a:lumMod val="85000"/>
                    <a:lumOff val="15000"/>
                  </a:schemeClr>
                </a:solidFill>
              </a:rPr>
              <a:t>A few companies have started to take Ukrainians out of Moscow offices and Russians out of Kiev at the request of their staff; no one is being obliged to transfer</a:t>
            </a:r>
          </a:p>
          <a:p>
            <a:r>
              <a:rPr lang="en-GB" dirty="0" smtClean="0">
                <a:solidFill>
                  <a:schemeClr val="tx1">
                    <a:lumMod val="85000"/>
                    <a:lumOff val="15000"/>
                  </a:schemeClr>
                </a:solidFill>
              </a:rPr>
              <a:t>The numbers from our survey are as follows:</a:t>
            </a:r>
          </a:p>
          <a:p>
            <a:pPr lvl="1"/>
            <a:r>
              <a:rPr lang="en-GB" dirty="0" smtClean="0">
                <a:solidFill>
                  <a:schemeClr val="tx1">
                    <a:lumMod val="85000"/>
                    <a:lumOff val="15000"/>
                  </a:schemeClr>
                </a:solidFill>
              </a:rPr>
              <a:t>68% of companies spot heightened tension and 32% do not</a:t>
            </a:r>
          </a:p>
          <a:p>
            <a:pPr lvl="1"/>
            <a:r>
              <a:rPr lang="en-GB" dirty="0" smtClean="0">
                <a:solidFill>
                  <a:schemeClr val="tx1">
                    <a:lumMod val="85000"/>
                    <a:lumOff val="15000"/>
                  </a:schemeClr>
                </a:solidFill>
              </a:rPr>
              <a:t>83% are NOT transferring staff while 17% are doing so </a:t>
            </a:r>
          </a:p>
          <a:p>
            <a:r>
              <a:rPr lang="en-GB" dirty="0" smtClean="0">
                <a:solidFill>
                  <a:schemeClr val="tx1">
                    <a:lumMod val="85000"/>
                    <a:lumOff val="15000"/>
                  </a:schemeClr>
                </a:solidFill>
              </a:rPr>
              <a:t>All this has consequences for promotion and succession planning and could turn into a serious medium-term HR problem</a:t>
            </a:r>
          </a:p>
          <a:p>
            <a:r>
              <a:rPr lang="en-GB" dirty="0" smtClean="0">
                <a:solidFill>
                  <a:schemeClr val="tx1">
                    <a:lumMod val="85000"/>
                    <a:lumOff val="15000"/>
                  </a:schemeClr>
                </a:solidFill>
              </a:rPr>
              <a:t>Conversely several western executives told me this last week that, “Tensions are actually quite minor (or below the surface)”</a:t>
            </a:r>
          </a:p>
          <a:p>
            <a:r>
              <a:rPr lang="en-GB" dirty="0" smtClean="0">
                <a:solidFill>
                  <a:schemeClr val="tx1">
                    <a:lumMod val="85000"/>
                    <a:lumOff val="15000"/>
                  </a:schemeClr>
                </a:solidFill>
              </a:rPr>
              <a:t>So in summary, some disconcerting trends for sure but also not exclusively bad news. But also quite sad and depressing</a:t>
            </a:r>
          </a:p>
          <a:p>
            <a:endParaRPr lang="en-GB" dirty="0">
              <a:solidFill>
                <a:schemeClr val="tx1">
                  <a:lumMod val="95000"/>
                  <a:lumOff val="5000"/>
                </a:schemeClr>
              </a:solidFill>
            </a:endParaRPr>
          </a:p>
        </p:txBody>
      </p:sp>
    </p:spTree>
    <p:extLst>
      <p:ext uri="{BB962C8B-B14F-4D97-AF65-F5344CB8AC3E}">
        <p14:creationId xmlns:p14="http://schemas.microsoft.com/office/powerpoint/2010/main" val="18963267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you put Ukraine in your structure</a:t>
            </a:r>
            <a:r>
              <a:rPr lang="en-US" dirty="0"/>
              <a:t>? (1)</a:t>
            </a:r>
          </a:p>
        </p:txBody>
      </p:sp>
      <p:sp>
        <p:nvSpPr>
          <p:cNvPr id="3" name="Content Placeholder 2"/>
          <p:cNvSpPr>
            <a:spLocks noGrp="1"/>
          </p:cNvSpPr>
          <p:nvPr>
            <p:ph idx="1"/>
          </p:nvPr>
        </p:nvSpPr>
        <p:spPr/>
        <p:txBody>
          <a:bodyPr>
            <a:noAutofit/>
          </a:bodyPr>
          <a:lstStyle/>
          <a:p>
            <a:r>
              <a:rPr lang="en-GB" sz="1700" dirty="0">
                <a:solidFill>
                  <a:schemeClr val="tx1">
                    <a:lumMod val="85000"/>
                    <a:lumOff val="15000"/>
                  </a:schemeClr>
                </a:solidFill>
              </a:rPr>
              <a:t>Firstly, whereas in the past many companies had </a:t>
            </a:r>
            <a:r>
              <a:rPr lang="en-GB" sz="1700" dirty="0" smtClean="0">
                <a:solidFill>
                  <a:schemeClr val="tx1">
                    <a:lumMod val="85000"/>
                    <a:lumOff val="15000"/>
                  </a:schemeClr>
                </a:solidFill>
              </a:rPr>
              <a:t>structural </a:t>
            </a:r>
            <a:r>
              <a:rPr lang="en-GB" sz="1700" dirty="0">
                <a:solidFill>
                  <a:schemeClr val="tx1">
                    <a:lumMod val="85000"/>
                    <a:lumOff val="15000"/>
                  </a:schemeClr>
                </a:solidFill>
              </a:rPr>
              <a:t>links between their Kiev and Moscow offices or dotted lines even when formal links were detached, this will </a:t>
            </a:r>
            <a:r>
              <a:rPr lang="en-GB" sz="1700" dirty="0" smtClean="0">
                <a:solidFill>
                  <a:schemeClr val="tx1">
                    <a:lumMod val="85000"/>
                    <a:lumOff val="15000"/>
                  </a:schemeClr>
                </a:solidFill>
              </a:rPr>
              <a:t>“presumably” disappear </a:t>
            </a:r>
            <a:r>
              <a:rPr lang="en-GB" sz="1700" dirty="0">
                <a:solidFill>
                  <a:schemeClr val="tx1">
                    <a:lumMod val="85000"/>
                    <a:lumOff val="15000"/>
                  </a:schemeClr>
                </a:solidFill>
              </a:rPr>
              <a:t>as Ukraine is detached organisationally from Moscow </a:t>
            </a:r>
            <a:r>
              <a:rPr lang="en-GB" sz="1700" dirty="0" smtClean="0">
                <a:solidFill>
                  <a:schemeClr val="tx1">
                    <a:lumMod val="85000"/>
                    <a:lumOff val="15000"/>
                  </a:schemeClr>
                </a:solidFill>
              </a:rPr>
              <a:t>report lines </a:t>
            </a:r>
          </a:p>
          <a:p>
            <a:r>
              <a:rPr lang="en-GB" sz="1700" dirty="0" smtClean="0">
                <a:solidFill>
                  <a:schemeClr val="tx1">
                    <a:lumMod val="85000"/>
                    <a:lumOff val="15000"/>
                  </a:schemeClr>
                </a:solidFill>
              </a:rPr>
              <a:t>But many companies have a vested interest in keeping a CIS structure including Ukraine and do not want to disrupt a working structure which is also convenient</a:t>
            </a:r>
          </a:p>
          <a:p>
            <a:r>
              <a:rPr lang="en-GB" sz="1700" dirty="0" smtClean="0">
                <a:solidFill>
                  <a:schemeClr val="tx1">
                    <a:lumMod val="85000"/>
                    <a:lumOff val="15000"/>
                  </a:schemeClr>
                </a:solidFill>
              </a:rPr>
              <a:t>In our latest survey (surprisingly to me), 46% of companies are retaining a CIS structure with Ukraine while another 22% do so with Ukraine “more autonomous” within that structure</a:t>
            </a:r>
          </a:p>
          <a:p>
            <a:r>
              <a:rPr lang="en-GB" sz="1700" dirty="0" smtClean="0">
                <a:solidFill>
                  <a:schemeClr val="tx1">
                    <a:lumMod val="85000"/>
                    <a:lumOff val="15000"/>
                  </a:schemeClr>
                </a:solidFill>
              </a:rPr>
              <a:t>“Only” 32% are taking or have taken Ukraine out of the CIS structure</a:t>
            </a:r>
          </a:p>
          <a:p>
            <a:r>
              <a:rPr lang="en-GB" sz="1700" dirty="0" smtClean="0">
                <a:solidFill>
                  <a:schemeClr val="tx1">
                    <a:lumMod val="85000"/>
                    <a:lumOff val="15000"/>
                  </a:schemeClr>
                </a:solidFill>
              </a:rPr>
              <a:t>One MD for the CIS region explained to me in powerful detail all the rational and commercial reasons why Ukraine should remain in the structure include trade ties, customs regulations, legislation, practicality, synergies etc.</a:t>
            </a:r>
          </a:p>
          <a:p>
            <a:r>
              <a:rPr lang="en-GB" sz="1700" dirty="0" smtClean="0">
                <a:solidFill>
                  <a:schemeClr val="tx1">
                    <a:lumMod val="85000"/>
                    <a:lumOff val="15000"/>
                  </a:schemeClr>
                </a:solidFill>
              </a:rPr>
              <a:t>But conversely the senior partner of major service company commented in London last week that: “There were many synergies but frankly many of these are disappearing”</a:t>
            </a:r>
          </a:p>
        </p:txBody>
      </p:sp>
    </p:spTree>
    <p:extLst>
      <p:ext uri="{BB962C8B-B14F-4D97-AF65-F5344CB8AC3E}">
        <p14:creationId xmlns:p14="http://schemas.microsoft.com/office/powerpoint/2010/main" val="18599697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Where do you put Ukraine in your structure</a:t>
            </a:r>
            <a:r>
              <a:rPr lang="en-US" dirty="0" smtClean="0"/>
              <a:t>? (2)</a:t>
            </a:r>
            <a:endParaRPr lang="en-GB" dirty="0"/>
          </a:p>
        </p:txBody>
      </p:sp>
      <p:sp>
        <p:nvSpPr>
          <p:cNvPr id="3" name="Inhaltsplatzhalter 2"/>
          <p:cNvSpPr>
            <a:spLocks noGrp="1"/>
          </p:cNvSpPr>
          <p:nvPr>
            <p:ph idx="1"/>
          </p:nvPr>
        </p:nvSpPr>
        <p:spPr/>
        <p:txBody>
          <a:bodyPr/>
          <a:lstStyle/>
          <a:p>
            <a:r>
              <a:rPr lang="en-GB" dirty="0">
                <a:solidFill>
                  <a:schemeClr val="tx1">
                    <a:lumMod val="85000"/>
                    <a:lumOff val="15000"/>
                  </a:schemeClr>
                </a:solidFill>
              </a:rPr>
              <a:t>We are also witnessing increasing pressure form Ukrainian-based executives demanding to be detached from any structure which contains Russia</a:t>
            </a:r>
          </a:p>
          <a:p>
            <a:r>
              <a:rPr lang="en-GB" dirty="0">
                <a:solidFill>
                  <a:schemeClr val="tx1">
                    <a:lumMod val="85000"/>
                    <a:lumOff val="15000"/>
                  </a:schemeClr>
                </a:solidFill>
              </a:rPr>
              <a:t>Our assumption is that with a cease-fire in place and hopefully the shooting war at an end (this is not a certainty) that as “things calm down” , then companies will not tamper with their structures and leave things alone</a:t>
            </a:r>
          </a:p>
          <a:p>
            <a:r>
              <a:rPr lang="en-GB" dirty="0">
                <a:solidFill>
                  <a:schemeClr val="tx1">
                    <a:lumMod val="85000"/>
                    <a:lumOff val="15000"/>
                  </a:schemeClr>
                </a:solidFill>
              </a:rPr>
              <a:t>On the other hand, pressures from the Ukrainian business community should ensure that at least some companies start to detach Ukraine from their CIS structure</a:t>
            </a:r>
          </a:p>
          <a:p>
            <a:r>
              <a:rPr lang="en-GB" dirty="0">
                <a:solidFill>
                  <a:schemeClr val="tx1">
                    <a:lumMod val="85000"/>
                    <a:lumOff val="15000"/>
                  </a:schemeClr>
                </a:solidFill>
              </a:rPr>
              <a:t>Some increasing trade difficulties across the Russo-Ukrainian border in both directions (not yet systemic) could undermine mutual business and act as another reason to create separate corporate structures</a:t>
            </a:r>
            <a:br>
              <a:rPr lang="en-GB" dirty="0">
                <a:solidFill>
                  <a:schemeClr val="tx1">
                    <a:lumMod val="85000"/>
                    <a:lumOff val="15000"/>
                  </a:schemeClr>
                </a:solidFill>
              </a:rPr>
            </a:br>
            <a:endParaRPr lang="en-GB" dirty="0">
              <a:solidFill>
                <a:schemeClr val="tx1">
                  <a:lumMod val="85000"/>
                  <a:lumOff val="15000"/>
                </a:schemeClr>
              </a:solidFill>
            </a:endParaRPr>
          </a:p>
          <a:p>
            <a:endParaRPr lang="en-US" dirty="0"/>
          </a:p>
          <a:p>
            <a:endParaRPr lang="en-US" dirty="0"/>
          </a:p>
        </p:txBody>
      </p:sp>
    </p:spTree>
    <p:extLst>
      <p:ext uri="{BB962C8B-B14F-4D97-AF65-F5344CB8AC3E}">
        <p14:creationId xmlns:p14="http://schemas.microsoft.com/office/powerpoint/2010/main" val="5072092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latest IMF deal and debt restructuring (1)</a:t>
            </a:r>
            <a:endParaRPr lang="en-GB"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The numbers for international assistance to Ukraine sound good but in fact they are not</a:t>
            </a:r>
          </a:p>
          <a:p>
            <a:r>
              <a:rPr lang="en-US" sz="1600" dirty="0" smtClean="0">
                <a:solidFill>
                  <a:schemeClr val="tx1">
                    <a:lumMod val="85000"/>
                    <a:lumOff val="15000"/>
                  </a:schemeClr>
                </a:solidFill>
              </a:rPr>
              <a:t>On 11 March the IMF approved a 4-year assistance program of $17.5bn under the so-called Extended Fund Facility. The new program replaces an earlier two-year program of $17bn (of which some $5bn were disbursed)</a:t>
            </a:r>
          </a:p>
          <a:p>
            <a:r>
              <a:rPr lang="en-US" sz="1600" dirty="0" smtClean="0">
                <a:solidFill>
                  <a:schemeClr val="tx1">
                    <a:lumMod val="85000"/>
                    <a:lumOff val="15000"/>
                  </a:schemeClr>
                </a:solidFill>
              </a:rPr>
              <a:t>The new program builds on an earlier stated package of $40bn for 2015-2018</a:t>
            </a:r>
          </a:p>
          <a:p>
            <a:r>
              <a:rPr lang="en-US" sz="1600" dirty="0" smtClean="0">
                <a:solidFill>
                  <a:schemeClr val="tx1">
                    <a:lumMod val="85000"/>
                    <a:lumOff val="15000"/>
                  </a:schemeClr>
                </a:solidFill>
              </a:rPr>
              <a:t>But even if the whole package were disbursed, this would “only” entail $10bn per annum</a:t>
            </a:r>
          </a:p>
          <a:p>
            <a:r>
              <a:rPr lang="en-US" sz="1600" dirty="0" smtClean="0">
                <a:solidFill>
                  <a:schemeClr val="tx1">
                    <a:lumMod val="85000"/>
                    <a:lumOff val="15000"/>
                  </a:schemeClr>
                </a:solidFill>
              </a:rPr>
              <a:t>In fact $15bn of the $40bn package is predicted to be saved in on-going debt negotiations: so 40% of the total support is presumed to come from debt restructuring which looks extremely optimistic or fanciful</a:t>
            </a:r>
          </a:p>
          <a:p>
            <a:r>
              <a:rPr lang="en-US" sz="1600" dirty="0" smtClean="0">
                <a:solidFill>
                  <a:schemeClr val="tx1">
                    <a:lumMod val="85000"/>
                    <a:lumOff val="15000"/>
                  </a:schemeClr>
                </a:solidFill>
              </a:rPr>
              <a:t>Furthermore the $40bn </a:t>
            </a:r>
            <a:r>
              <a:rPr lang="en-US" sz="1600" dirty="0">
                <a:solidFill>
                  <a:schemeClr val="tx1">
                    <a:lumMod val="85000"/>
                    <a:lumOff val="15000"/>
                  </a:schemeClr>
                </a:solidFill>
              </a:rPr>
              <a:t>headline </a:t>
            </a:r>
            <a:r>
              <a:rPr lang="en-US" sz="1600" dirty="0" smtClean="0">
                <a:solidFill>
                  <a:schemeClr val="tx1">
                    <a:lumMod val="85000"/>
                    <a:lumOff val="15000"/>
                  </a:schemeClr>
                </a:solidFill>
              </a:rPr>
              <a:t>number includes supposed financial aid from a batch of sources including international organisations, the EU, the EIB, the EBRD and the World Bank amounting to $7-10bn of the total (another 20% or so of the total)</a:t>
            </a:r>
          </a:p>
          <a:p>
            <a:r>
              <a:rPr lang="en-US" sz="1600" dirty="0" smtClean="0">
                <a:solidFill>
                  <a:schemeClr val="tx1">
                    <a:lumMod val="85000"/>
                    <a:lumOff val="15000"/>
                  </a:schemeClr>
                </a:solidFill>
              </a:rPr>
              <a:t>Thus almost 60% of the total looks a bit like “funny money” or will only come in dribs and drabs (little </a:t>
            </a:r>
            <a:r>
              <a:rPr lang="en-US" sz="1600" dirty="0">
                <a:solidFill>
                  <a:schemeClr val="tx1">
                    <a:lumMod val="85000"/>
                    <a:lumOff val="15000"/>
                  </a:schemeClr>
                </a:solidFill>
              </a:rPr>
              <a:t>pieces</a:t>
            </a:r>
            <a:r>
              <a:rPr lang="en-US" sz="1600" dirty="0" smtClean="0">
                <a:solidFill>
                  <a:schemeClr val="tx1">
                    <a:lumMod val="85000"/>
                    <a:lumOff val="15000"/>
                  </a:schemeClr>
                </a:solidFill>
              </a:rPr>
              <a:t>). </a:t>
            </a:r>
            <a:r>
              <a:rPr lang="en-US" sz="1600" dirty="0">
                <a:solidFill>
                  <a:schemeClr val="tx1">
                    <a:lumMod val="85000"/>
                    <a:lumOff val="15000"/>
                  </a:schemeClr>
                </a:solidFill>
              </a:rPr>
              <a:t>Some </a:t>
            </a:r>
            <a:r>
              <a:rPr lang="en-US" sz="1600" dirty="0" smtClean="0">
                <a:solidFill>
                  <a:schemeClr val="tx1">
                    <a:lumMod val="85000"/>
                    <a:lumOff val="15000"/>
                  </a:schemeClr>
                </a:solidFill>
              </a:rPr>
              <a:t>commentators </a:t>
            </a:r>
            <a:r>
              <a:rPr lang="en-US" sz="1600" dirty="0">
                <a:solidFill>
                  <a:schemeClr val="tx1">
                    <a:lumMod val="85000"/>
                    <a:lumOff val="15000"/>
                  </a:schemeClr>
                </a:solidFill>
              </a:rPr>
              <a:t>have </a:t>
            </a:r>
            <a:r>
              <a:rPr lang="en-US" sz="1600" dirty="0" smtClean="0">
                <a:solidFill>
                  <a:schemeClr val="tx1">
                    <a:lumMod val="85000"/>
                    <a:lumOff val="15000"/>
                  </a:schemeClr>
                </a:solidFill>
              </a:rPr>
              <a:t>cristicised </a:t>
            </a:r>
            <a:r>
              <a:rPr lang="en-US" sz="1600" dirty="0">
                <a:solidFill>
                  <a:schemeClr val="tx1">
                    <a:lumMod val="85000"/>
                    <a:lumOff val="15000"/>
                  </a:schemeClr>
                </a:solidFill>
              </a:rPr>
              <a:t>the western aid </a:t>
            </a:r>
            <a:r>
              <a:rPr lang="en-US" sz="1600" dirty="0" smtClean="0">
                <a:solidFill>
                  <a:schemeClr val="tx1">
                    <a:lumMod val="85000"/>
                    <a:lumOff val="15000"/>
                  </a:schemeClr>
                </a:solidFill>
              </a:rPr>
              <a:t>effort </a:t>
            </a:r>
            <a:r>
              <a:rPr lang="en-US" sz="1600" dirty="0">
                <a:solidFill>
                  <a:schemeClr val="tx1">
                    <a:lumMod val="85000"/>
                    <a:lumOff val="15000"/>
                  </a:schemeClr>
                </a:solidFill>
              </a:rPr>
              <a:t>as </a:t>
            </a:r>
            <a:r>
              <a:rPr lang="en-US" sz="1600" dirty="0" smtClean="0">
                <a:solidFill>
                  <a:schemeClr val="tx1">
                    <a:lumMod val="85000"/>
                    <a:lumOff val="15000"/>
                  </a:schemeClr>
                </a:solidFill>
              </a:rPr>
              <a:t>likely </a:t>
            </a:r>
            <a:r>
              <a:rPr lang="en-US" sz="1600" dirty="0">
                <a:solidFill>
                  <a:schemeClr val="tx1">
                    <a:lumMod val="85000"/>
                    <a:lumOff val="15000"/>
                  </a:schemeClr>
                </a:solidFill>
              </a:rPr>
              <a:t>to </a:t>
            </a:r>
            <a:r>
              <a:rPr lang="en-US" sz="1600" dirty="0" smtClean="0">
                <a:solidFill>
                  <a:schemeClr val="tx1">
                    <a:lumMod val="85000"/>
                    <a:lumOff val="15000"/>
                  </a:schemeClr>
                </a:solidFill>
              </a:rPr>
              <a:t>aggravate </a:t>
            </a:r>
            <a:r>
              <a:rPr lang="en-US" sz="1600" dirty="0">
                <a:solidFill>
                  <a:schemeClr val="tx1">
                    <a:lumMod val="85000"/>
                    <a:lumOff val="15000"/>
                  </a:schemeClr>
                </a:solidFill>
              </a:rPr>
              <a:t>the crisis and to topple the </a:t>
            </a:r>
            <a:r>
              <a:rPr lang="en-US" sz="1600" dirty="0" smtClean="0">
                <a:solidFill>
                  <a:schemeClr val="tx1">
                    <a:lumMod val="85000"/>
                    <a:lumOff val="15000"/>
                  </a:schemeClr>
                </a:solidFill>
              </a:rPr>
              <a:t>Ukrainian economy </a:t>
            </a:r>
            <a:r>
              <a:rPr lang="en-US" sz="1600" dirty="0">
                <a:solidFill>
                  <a:schemeClr val="tx1">
                    <a:lumMod val="85000"/>
                    <a:lumOff val="15000"/>
                  </a:schemeClr>
                </a:solidFill>
              </a:rPr>
              <a:t>into </a:t>
            </a:r>
            <a:r>
              <a:rPr lang="en-US" sz="1600" dirty="0" smtClean="0">
                <a:solidFill>
                  <a:schemeClr val="tx1">
                    <a:lumMod val="85000"/>
                    <a:lumOff val="15000"/>
                  </a:schemeClr>
                </a:solidFill>
              </a:rPr>
              <a:t>total collapse, </a:t>
            </a:r>
            <a:r>
              <a:rPr lang="en-US" sz="1600" dirty="0">
                <a:solidFill>
                  <a:schemeClr val="tx1">
                    <a:lumMod val="85000"/>
                    <a:lumOff val="15000"/>
                  </a:schemeClr>
                </a:solidFill>
              </a:rPr>
              <a:t>thereby </a:t>
            </a:r>
            <a:r>
              <a:rPr lang="en-US" sz="1600" dirty="0" smtClean="0">
                <a:solidFill>
                  <a:schemeClr val="tx1">
                    <a:lumMod val="85000"/>
                    <a:lumOff val="15000"/>
                  </a:schemeClr>
                </a:solidFill>
              </a:rPr>
              <a:t>supporting Russia's strategic </a:t>
            </a:r>
            <a:r>
              <a:rPr lang="en-US" sz="1600" dirty="0">
                <a:solidFill>
                  <a:schemeClr val="tx1">
                    <a:lumMod val="85000"/>
                    <a:lumOff val="15000"/>
                  </a:schemeClr>
                </a:solidFill>
              </a:rPr>
              <a:t>agenda; at the moment the </a:t>
            </a:r>
            <a:r>
              <a:rPr lang="en-US" sz="1600" dirty="0" smtClean="0">
                <a:solidFill>
                  <a:schemeClr val="tx1">
                    <a:lumMod val="85000"/>
                    <a:lumOff val="15000"/>
                  </a:schemeClr>
                </a:solidFill>
              </a:rPr>
              <a:t>money </a:t>
            </a:r>
            <a:r>
              <a:rPr lang="en-US" sz="1600" dirty="0">
                <a:solidFill>
                  <a:schemeClr val="tx1">
                    <a:lumMod val="85000"/>
                    <a:lumOff val="15000"/>
                  </a:schemeClr>
                </a:solidFill>
              </a:rPr>
              <a:t>and </a:t>
            </a:r>
            <a:r>
              <a:rPr lang="en-US" sz="1600" dirty="0" smtClean="0">
                <a:solidFill>
                  <a:schemeClr val="tx1">
                    <a:lumMod val="85000"/>
                    <a:lumOff val="15000"/>
                  </a:schemeClr>
                </a:solidFill>
              </a:rPr>
              <a:t>announcements </a:t>
            </a:r>
            <a:r>
              <a:rPr lang="en-US" sz="1600" dirty="0">
                <a:solidFill>
                  <a:schemeClr val="tx1">
                    <a:lumMod val="85000"/>
                    <a:lumOff val="15000"/>
                  </a:schemeClr>
                </a:solidFill>
              </a:rPr>
              <a:t>are just </a:t>
            </a:r>
            <a:r>
              <a:rPr lang="en-US" sz="1600" dirty="0" smtClean="0">
                <a:solidFill>
                  <a:schemeClr val="tx1">
                    <a:lumMod val="85000"/>
                    <a:lumOff val="15000"/>
                  </a:schemeClr>
                </a:solidFill>
              </a:rPr>
              <a:t>sufficient </a:t>
            </a:r>
            <a:r>
              <a:rPr lang="en-US" sz="1600" dirty="0">
                <a:solidFill>
                  <a:schemeClr val="tx1">
                    <a:lumMod val="85000"/>
                    <a:lumOff val="15000"/>
                  </a:schemeClr>
                </a:solidFill>
              </a:rPr>
              <a:t>to keep the </a:t>
            </a:r>
            <a:r>
              <a:rPr lang="en-US" sz="1600" dirty="0" smtClean="0">
                <a:solidFill>
                  <a:schemeClr val="tx1">
                    <a:lumMod val="85000"/>
                    <a:lumOff val="15000"/>
                  </a:schemeClr>
                </a:solidFill>
              </a:rPr>
              <a:t>Ukraine </a:t>
            </a:r>
            <a:r>
              <a:rPr lang="en-US" sz="1600" dirty="0">
                <a:solidFill>
                  <a:schemeClr val="tx1">
                    <a:lumMod val="85000"/>
                    <a:lumOff val="15000"/>
                  </a:schemeClr>
                </a:solidFill>
              </a:rPr>
              <a:t>on life-support in intensive </a:t>
            </a:r>
            <a:r>
              <a:rPr lang="en-US" sz="1600" dirty="0" smtClean="0">
                <a:solidFill>
                  <a:schemeClr val="tx1">
                    <a:lumMod val="95000"/>
                    <a:lumOff val="5000"/>
                  </a:schemeClr>
                </a:solidFill>
              </a:rPr>
              <a:t>care</a:t>
            </a:r>
            <a:endParaRPr lang="en-US" sz="1600" dirty="0">
              <a:solidFill>
                <a:schemeClr val="tx1">
                  <a:lumMod val="95000"/>
                  <a:lumOff val="5000"/>
                </a:schemeClr>
              </a:solidFill>
            </a:endParaRPr>
          </a:p>
        </p:txBody>
      </p:sp>
    </p:spTree>
    <p:extLst>
      <p:ext uri="{BB962C8B-B14F-4D97-AF65-F5344CB8AC3E}">
        <p14:creationId xmlns:p14="http://schemas.microsoft.com/office/powerpoint/2010/main" val="16888102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latest IMF deal and debt </a:t>
            </a:r>
            <a:r>
              <a:rPr lang="en-US" dirty="0" smtClean="0"/>
              <a:t>restructuring (2)</a:t>
            </a:r>
            <a:endParaRPr lang="en-GB"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Perhaps understandably </a:t>
            </a:r>
            <a:r>
              <a:rPr lang="en-US" sz="1600" dirty="0">
                <a:solidFill>
                  <a:schemeClr val="tx1">
                    <a:lumMod val="85000"/>
                    <a:lumOff val="15000"/>
                  </a:schemeClr>
                </a:solidFill>
              </a:rPr>
              <a:t>the international </a:t>
            </a:r>
            <a:r>
              <a:rPr lang="en-US" sz="1600" dirty="0" smtClean="0">
                <a:solidFill>
                  <a:schemeClr val="tx1">
                    <a:lumMod val="85000"/>
                    <a:lumOff val="15000"/>
                  </a:schemeClr>
                </a:solidFill>
              </a:rPr>
              <a:t>organisations fear </a:t>
            </a:r>
            <a:r>
              <a:rPr lang="en-US" sz="1600" dirty="0">
                <a:solidFill>
                  <a:schemeClr val="tx1">
                    <a:lumMod val="85000"/>
                    <a:lumOff val="15000"/>
                  </a:schemeClr>
                </a:solidFill>
              </a:rPr>
              <a:t>the mis-usage and </a:t>
            </a:r>
            <a:r>
              <a:rPr lang="en-US" sz="1600" dirty="0" smtClean="0">
                <a:solidFill>
                  <a:schemeClr val="tx1">
                    <a:lumMod val="85000"/>
                    <a:lumOff val="15000"/>
                  </a:schemeClr>
                </a:solidFill>
              </a:rPr>
              <a:t>corrupt acquisition </a:t>
            </a:r>
            <a:r>
              <a:rPr lang="en-US" sz="1600" dirty="0">
                <a:solidFill>
                  <a:schemeClr val="tx1">
                    <a:lumMod val="85000"/>
                    <a:lumOff val="15000"/>
                  </a:schemeClr>
                </a:solidFill>
              </a:rPr>
              <a:t>of </a:t>
            </a:r>
            <a:r>
              <a:rPr lang="en-US" sz="1600" dirty="0" smtClean="0">
                <a:solidFill>
                  <a:schemeClr val="tx1">
                    <a:lumMod val="85000"/>
                    <a:lumOff val="15000"/>
                  </a:schemeClr>
                </a:solidFill>
              </a:rPr>
              <a:t>any disbursed funds </a:t>
            </a:r>
            <a:r>
              <a:rPr lang="en-US" sz="1600" dirty="0">
                <a:solidFill>
                  <a:schemeClr val="tx1">
                    <a:lumMod val="85000"/>
                    <a:lumOff val="15000"/>
                  </a:schemeClr>
                </a:solidFill>
              </a:rPr>
              <a:t>which </a:t>
            </a:r>
            <a:r>
              <a:rPr lang="en-US" sz="1600" dirty="0" smtClean="0">
                <a:solidFill>
                  <a:schemeClr val="tx1">
                    <a:lumMod val="85000"/>
                    <a:lumOff val="15000"/>
                  </a:schemeClr>
                </a:solidFill>
              </a:rPr>
              <a:t>is </a:t>
            </a:r>
            <a:r>
              <a:rPr lang="en-US" sz="1600" dirty="0">
                <a:solidFill>
                  <a:schemeClr val="tx1">
                    <a:lumMod val="85000"/>
                    <a:lumOff val="15000"/>
                  </a:schemeClr>
                </a:solidFill>
              </a:rPr>
              <a:t>fair enough but does not stop them </a:t>
            </a:r>
            <a:r>
              <a:rPr lang="en-US" sz="1600" dirty="0" smtClean="0">
                <a:solidFill>
                  <a:schemeClr val="tx1">
                    <a:lumMod val="85000"/>
                    <a:lumOff val="15000"/>
                  </a:schemeClr>
                </a:solidFill>
              </a:rPr>
              <a:t>lending to an </a:t>
            </a:r>
            <a:r>
              <a:rPr lang="en-US" sz="1600" dirty="0">
                <a:solidFill>
                  <a:schemeClr val="tx1">
                    <a:lumMod val="85000"/>
                    <a:lumOff val="15000"/>
                  </a:schemeClr>
                </a:solidFill>
              </a:rPr>
              <a:t>array of </a:t>
            </a:r>
            <a:r>
              <a:rPr lang="en-US" sz="1600" dirty="0" smtClean="0">
                <a:solidFill>
                  <a:schemeClr val="tx1">
                    <a:lumMod val="85000"/>
                    <a:lumOff val="15000"/>
                  </a:schemeClr>
                </a:solidFill>
              </a:rPr>
              <a:t>corrupt regimes </a:t>
            </a:r>
            <a:r>
              <a:rPr lang="en-US" sz="1600" dirty="0">
                <a:solidFill>
                  <a:schemeClr val="tx1">
                    <a:lumMod val="85000"/>
                    <a:lumOff val="15000"/>
                  </a:schemeClr>
                </a:solidFill>
              </a:rPr>
              <a:t>globally</a:t>
            </a:r>
            <a:endParaRPr lang="en-GB" sz="1600" dirty="0">
              <a:solidFill>
                <a:schemeClr val="tx1">
                  <a:lumMod val="85000"/>
                  <a:lumOff val="15000"/>
                </a:schemeClr>
              </a:solidFill>
            </a:endParaRPr>
          </a:p>
          <a:p>
            <a:r>
              <a:rPr lang="en-US" sz="1600" dirty="0" smtClean="0">
                <a:solidFill>
                  <a:schemeClr val="tx1">
                    <a:lumMod val="85000"/>
                    <a:lumOff val="15000"/>
                  </a:schemeClr>
                </a:solidFill>
              </a:rPr>
              <a:t>Ukraine is in dire need of financial support as FX reserves have fallen by 50% in the last 6 months to barely $5.5bn</a:t>
            </a:r>
          </a:p>
          <a:p>
            <a:r>
              <a:rPr lang="en-US" sz="1600" dirty="0" smtClean="0">
                <a:solidFill>
                  <a:schemeClr val="tx1">
                    <a:lumMod val="85000"/>
                    <a:lumOff val="15000"/>
                  </a:schemeClr>
                </a:solidFill>
              </a:rPr>
              <a:t>This has led the National Bank to introduce a series of ad hoc currency controls which of course exacerbates challenges for western companies</a:t>
            </a:r>
          </a:p>
          <a:p>
            <a:r>
              <a:rPr lang="en-US" sz="1600" dirty="0" smtClean="0">
                <a:solidFill>
                  <a:schemeClr val="tx1">
                    <a:lumMod val="85000"/>
                    <a:lumOff val="15000"/>
                  </a:schemeClr>
                </a:solidFill>
              </a:rPr>
              <a:t>Much of the IMF’s thinking to date has been over-optimistic and hence why the new program had to be introduced</a:t>
            </a:r>
          </a:p>
          <a:p>
            <a:r>
              <a:rPr lang="en-US" sz="1600" dirty="0" smtClean="0">
                <a:solidFill>
                  <a:schemeClr val="tx1">
                    <a:lumMod val="85000"/>
                    <a:lumOff val="15000"/>
                  </a:schemeClr>
                </a:solidFill>
              </a:rPr>
              <a:t>The general government deficit (including Naftoags) is expected to decline from -11% in 2014 to -7.3% in 2015 and below -3% by 2018</a:t>
            </a:r>
          </a:p>
          <a:p>
            <a:r>
              <a:rPr lang="en-US" sz="1600" dirty="0" smtClean="0">
                <a:solidFill>
                  <a:schemeClr val="tx1">
                    <a:lumMod val="85000"/>
                    <a:lumOff val="15000"/>
                  </a:schemeClr>
                </a:solidFill>
              </a:rPr>
              <a:t>Clearly to achieve anything like these figures will entail deep spending cuts and hikes in government revenue flows so that businesses and consumers will inevitably be hit</a:t>
            </a:r>
          </a:p>
          <a:p>
            <a:r>
              <a:rPr lang="en-US" sz="1600" dirty="0" smtClean="0">
                <a:solidFill>
                  <a:schemeClr val="tx1">
                    <a:lumMod val="85000"/>
                    <a:lumOff val="15000"/>
                  </a:schemeClr>
                </a:solidFill>
              </a:rPr>
              <a:t>Gas prices will rise by 100-250% in the next 6-15 months but will still be sold below cost: the plan envisages reaching 75% of import cost by 2016 and 100% by 2017 and again this will ensure that discretionary consumer spending will fall or take different forms (i.e. </a:t>
            </a:r>
            <a:r>
              <a:rPr lang="en-US" sz="1600" dirty="0" err="1" smtClean="0">
                <a:solidFill>
                  <a:schemeClr val="tx1">
                    <a:lumMod val="85000"/>
                    <a:lumOff val="15000"/>
                  </a:schemeClr>
                </a:solidFill>
              </a:rPr>
              <a:t>downtrading</a:t>
            </a:r>
            <a:r>
              <a:rPr lang="en-US" sz="1600" dirty="0" smtClean="0">
                <a:solidFill>
                  <a:schemeClr val="tx1">
                    <a:lumMod val="85000"/>
                    <a:lumOff val="15000"/>
                  </a:schemeClr>
                </a:solidFill>
              </a:rPr>
              <a:t>, deferral of purchases etc.)</a:t>
            </a:r>
          </a:p>
        </p:txBody>
      </p:sp>
    </p:spTree>
    <p:extLst>
      <p:ext uri="{BB962C8B-B14F-4D97-AF65-F5344CB8AC3E}">
        <p14:creationId xmlns:p14="http://schemas.microsoft.com/office/powerpoint/2010/main" val="39739524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latest IMF deal and debt </a:t>
            </a:r>
            <a:r>
              <a:rPr lang="en-US" dirty="0" smtClean="0"/>
              <a:t>restructuring (3)</a:t>
            </a:r>
            <a:endParaRPr lang="en-GB" dirty="0"/>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It </a:t>
            </a:r>
            <a:r>
              <a:rPr lang="en-US" sz="1700" dirty="0" smtClean="0">
                <a:solidFill>
                  <a:schemeClr val="tx1">
                    <a:lumMod val="85000"/>
                    <a:lumOff val="15000"/>
                  </a:schemeClr>
                </a:solidFill>
              </a:rPr>
              <a:t>is </a:t>
            </a:r>
            <a:r>
              <a:rPr lang="en-US" sz="1700" dirty="0">
                <a:solidFill>
                  <a:schemeClr val="tx1">
                    <a:lumMod val="85000"/>
                    <a:lumOff val="15000"/>
                  </a:schemeClr>
                </a:solidFill>
              </a:rPr>
              <a:t>well known that the </a:t>
            </a:r>
            <a:r>
              <a:rPr lang="en-US" sz="1700" dirty="0" smtClean="0">
                <a:solidFill>
                  <a:schemeClr val="tx1">
                    <a:lumMod val="85000"/>
                    <a:lumOff val="15000"/>
                  </a:schemeClr>
                </a:solidFill>
              </a:rPr>
              <a:t>measures demanded </a:t>
            </a:r>
            <a:r>
              <a:rPr lang="en-US" sz="1700" dirty="0">
                <a:solidFill>
                  <a:schemeClr val="tx1">
                    <a:lumMod val="85000"/>
                    <a:lumOff val="15000"/>
                  </a:schemeClr>
                </a:solidFill>
              </a:rPr>
              <a:t>in the IMF </a:t>
            </a:r>
            <a:r>
              <a:rPr lang="en-US" sz="1700" dirty="0" smtClean="0">
                <a:solidFill>
                  <a:schemeClr val="tx1">
                    <a:lumMod val="85000"/>
                    <a:lumOff val="15000"/>
                  </a:schemeClr>
                </a:solidFill>
              </a:rPr>
              <a:t>program </a:t>
            </a:r>
            <a:r>
              <a:rPr lang="en-US" sz="1700" dirty="0">
                <a:solidFill>
                  <a:schemeClr val="tx1">
                    <a:lumMod val="85000"/>
                    <a:lumOff val="15000"/>
                  </a:schemeClr>
                </a:solidFill>
              </a:rPr>
              <a:t>will </a:t>
            </a:r>
            <a:r>
              <a:rPr lang="en-US" sz="1700" dirty="0" smtClean="0">
                <a:solidFill>
                  <a:schemeClr val="tx1">
                    <a:lumMod val="85000"/>
                    <a:lumOff val="15000"/>
                  </a:schemeClr>
                </a:solidFill>
              </a:rPr>
              <a:t>damage economic </a:t>
            </a:r>
            <a:r>
              <a:rPr lang="en-US" sz="1700" dirty="0">
                <a:solidFill>
                  <a:schemeClr val="tx1">
                    <a:lumMod val="85000"/>
                    <a:lumOff val="15000"/>
                  </a:schemeClr>
                </a:solidFill>
              </a:rPr>
              <a:t>output certainly in the </a:t>
            </a:r>
            <a:r>
              <a:rPr lang="en-US" sz="1700" dirty="0" smtClean="0">
                <a:solidFill>
                  <a:schemeClr val="tx1">
                    <a:lumMod val="85000"/>
                    <a:lumOff val="15000"/>
                  </a:schemeClr>
                </a:solidFill>
              </a:rPr>
              <a:t>short-term </a:t>
            </a:r>
            <a:r>
              <a:rPr lang="en-US" sz="1700" dirty="0">
                <a:solidFill>
                  <a:schemeClr val="tx1">
                    <a:lumMod val="85000"/>
                    <a:lumOff val="15000"/>
                  </a:schemeClr>
                </a:solidFill>
              </a:rPr>
              <a:t>and </a:t>
            </a:r>
            <a:r>
              <a:rPr lang="en-US" sz="1700" dirty="0" smtClean="0">
                <a:solidFill>
                  <a:schemeClr val="tx1">
                    <a:lumMod val="85000"/>
                    <a:lumOff val="15000"/>
                  </a:schemeClr>
                </a:solidFill>
              </a:rPr>
              <a:t>exacerbate collapsing </a:t>
            </a:r>
            <a:r>
              <a:rPr lang="en-US" sz="1700" dirty="0">
                <a:solidFill>
                  <a:schemeClr val="tx1">
                    <a:lumMod val="85000"/>
                    <a:lumOff val="15000"/>
                  </a:schemeClr>
                </a:solidFill>
              </a:rPr>
              <a:t>GDP</a:t>
            </a:r>
          </a:p>
          <a:p>
            <a:r>
              <a:rPr lang="en-US" sz="1700" dirty="0" smtClean="0">
                <a:solidFill>
                  <a:schemeClr val="tx1">
                    <a:lumMod val="85000"/>
                    <a:lumOff val="15000"/>
                  </a:schemeClr>
                </a:solidFill>
              </a:rPr>
              <a:t>On </a:t>
            </a:r>
            <a:r>
              <a:rPr lang="en-US" sz="1700" dirty="0">
                <a:solidFill>
                  <a:schemeClr val="tx1">
                    <a:lumMod val="85000"/>
                    <a:lumOff val="15000"/>
                  </a:schemeClr>
                </a:solidFill>
              </a:rPr>
              <a:t>the </a:t>
            </a:r>
            <a:r>
              <a:rPr lang="en-US" sz="1700" dirty="0" smtClean="0">
                <a:solidFill>
                  <a:schemeClr val="tx1">
                    <a:lumMod val="85000"/>
                    <a:lumOff val="15000"/>
                  </a:schemeClr>
                </a:solidFill>
              </a:rPr>
              <a:t>positive </a:t>
            </a:r>
            <a:r>
              <a:rPr lang="en-US" sz="1700" dirty="0">
                <a:solidFill>
                  <a:schemeClr val="tx1">
                    <a:lumMod val="85000"/>
                    <a:lumOff val="15000"/>
                  </a:schemeClr>
                </a:solidFill>
              </a:rPr>
              <a:t>side the IMF plan </a:t>
            </a:r>
            <a:r>
              <a:rPr lang="en-US" sz="1700" dirty="0" smtClean="0">
                <a:solidFill>
                  <a:schemeClr val="tx1">
                    <a:lumMod val="85000"/>
                    <a:lumOff val="15000"/>
                  </a:schemeClr>
                </a:solidFill>
              </a:rPr>
              <a:t>envisages </a:t>
            </a:r>
            <a:r>
              <a:rPr lang="en-US" sz="1700" dirty="0">
                <a:solidFill>
                  <a:schemeClr val="tx1">
                    <a:lumMod val="85000"/>
                    <a:lumOff val="15000"/>
                  </a:schemeClr>
                </a:solidFill>
              </a:rPr>
              <a:t>a detailed </a:t>
            </a:r>
            <a:r>
              <a:rPr lang="en-US" sz="1700" dirty="0" smtClean="0">
                <a:solidFill>
                  <a:schemeClr val="tx1">
                    <a:lumMod val="85000"/>
                    <a:lumOff val="15000"/>
                  </a:schemeClr>
                </a:solidFill>
              </a:rPr>
              <a:t>monitoring </a:t>
            </a:r>
            <a:r>
              <a:rPr lang="en-US" sz="1700" dirty="0">
                <a:solidFill>
                  <a:schemeClr val="tx1">
                    <a:lumMod val="85000"/>
                    <a:lumOff val="15000"/>
                  </a:schemeClr>
                </a:solidFill>
              </a:rPr>
              <a:t>of the banking </a:t>
            </a:r>
            <a:r>
              <a:rPr lang="en-US" sz="1700" dirty="0" smtClean="0">
                <a:solidFill>
                  <a:schemeClr val="tx1">
                    <a:lumMod val="85000"/>
                    <a:lumOff val="15000"/>
                  </a:schemeClr>
                </a:solidFill>
              </a:rPr>
              <a:t>sector </a:t>
            </a:r>
            <a:r>
              <a:rPr lang="en-US" sz="1700" dirty="0">
                <a:solidFill>
                  <a:schemeClr val="tx1">
                    <a:lumMod val="85000"/>
                    <a:lumOff val="15000"/>
                  </a:schemeClr>
                </a:solidFill>
              </a:rPr>
              <a:t>which is a necessity and as </a:t>
            </a:r>
            <a:r>
              <a:rPr lang="en-US" sz="1700" dirty="0" smtClean="0">
                <a:solidFill>
                  <a:schemeClr val="tx1">
                    <a:lumMod val="85000"/>
                    <a:lumOff val="15000"/>
                  </a:schemeClr>
                </a:solidFill>
              </a:rPr>
              <a:t>non-performing </a:t>
            </a:r>
            <a:r>
              <a:rPr lang="en-US" sz="1700" dirty="0">
                <a:solidFill>
                  <a:schemeClr val="tx1">
                    <a:lumMod val="85000"/>
                    <a:lumOff val="15000"/>
                  </a:schemeClr>
                </a:solidFill>
              </a:rPr>
              <a:t>loans spiral, it seems possible that </a:t>
            </a:r>
            <a:r>
              <a:rPr lang="en-US" sz="1700" dirty="0" smtClean="0">
                <a:solidFill>
                  <a:schemeClr val="tx1">
                    <a:lumMod val="85000"/>
                    <a:lumOff val="15000"/>
                  </a:schemeClr>
                </a:solidFill>
              </a:rPr>
              <a:t>a full eventual </a:t>
            </a:r>
            <a:r>
              <a:rPr lang="en-US" sz="1700" dirty="0">
                <a:solidFill>
                  <a:schemeClr val="tx1">
                    <a:lumMod val="85000"/>
                    <a:lumOff val="15000"/>
                  </a:schemeClr>
                </a:solidFill>
              </a:rPr>
              <a:t>bank </a:t>
            </a:r>
            <a:r>
              <a:rPr lang="en-US" sz="1700" dirty="0" smtClean="0">
                <a:solidFill>
                  <a:schemeClr val="tx1">
                    <a:lumMod val="85000"/>
                    <a:lumOff val="15000"/>
                  </a:schemeClr>
                </a:solidFill>
              </a:rPr>
              <a:t>restructuring </a:t>
            </a:r>
            <a:r>
              <a:rPr lang="en-US" sz="1700" dirty="0">
                <a:solidFill>
                  <a:schemeClr val="tx1">
                    <a:lumMod val="85000"/>
                    <a:lumOff val="15000"/>
                  </a:schemeClr>
                </a:solidFill>
              </a:rPr>
              <a:t>will cost 7-10% of </a:t>
            </a:r>
            <a:r>
              <a:rPr lang="en-US" sz="1700" dirty="0" smtClean="0">
                <a:solidFill>
                  <a:schemeClr val="tx1">
                    <a:lumMod val="85000"/>
                    <a:lumOff val="15000"/>
                  </a:schemeClr>
                </a:solidFill>
              </a:rPr>
              <a:t>total GDP</a:t>
            </a:r>
          </a:p>
          <a:p>
            <a:r>
              <a:rPr lang="en-US" sz="1700" dirty="0" smtClean="0">
                <a:solidFill>
                  <a:schemeClr val="tx1">
                    <a:lumMod val="85000"/>
                    <a:lumOff val="15000"/>
                  </a:schemeClr>
                </a:solidFill>
              </a:rPr>
              <a:t>Against this back-drop the yield on the 2017 Ukrainian government bond has jumped from 10% some 12 months ago to 52% today and Ukraine's government debt has spiked from 40% in 2014 to 75% today as GDP crumbles</a:t>
            </a:r>
          </a:p>
          <a:p>
            <a:r>
              <a:rPr lang="en-US" sz="1700" dirty="0" smtClean="0">
                <a:solidFill>
                  <a:schemeClr val="tx1">
                    <a:lumMod val="85000"/>
                    <a:lumOff val="15000"/>
                  </a:schemeClr>
                </a:solidFill>
              </a:rPr>
              <a:t>Regarding the much-published debt negotiations which are starting, its seems unlikely that there will be unanimity among creditors and bondholders to accept any proper “haircut’ which would be the only realistic way to provide solid and immediate financial support</a:t>
            </a:r>
          </a:p>
          <a:p>
            <a:r>
              <a:rPr lang="en-US" sz="1700" dirty="0" smtClean="0">
                <a:solidFill>
                  <a:schemeClr val="tx1">
                    <a:lumMod val="85000"/>
                    <a:lumOff val="15000"/>
                  </a:schemeClr>
                </a:solidFill>
              </a:rPr>
              <a:t>Rather the </a:t>
            </a:r>
            <a:r>
              <a:rPr lang="en-US" sz="1700" dirty="0">
                <a:solidFill>
                  <a:schemeClr val="tx1">
                    <a:lumMod val="85000"/>
                    <a:lumOff val="15000"/>
                  </a:schemeClr>
                </a:solidFill>
              </a:rPr>
              <a:t>likely scenario </a:t>
            </a:r>
            <a:r>
              <a:rPr lang="en-US" sz="1700" dirty="0" smtClean="0">
                <a:solidFill>
                  <a:schemeClr val="tx1">
                    <a:lumMod val="85000"/>
                    <a:lumOff val="15000"/>
                  </a:schemeClr>
                </a:solidFill>
              </a:rPr>
              <a:t>is that weeks and months will drag on with some eventual agreement for “pretend and extend” with the debt repayments being postponed and interest rates being modified and reduced. Overall, these negotiations, while they have the potential to help the Ukrainian economic outlook, do not “feel” good and expectations will need to be managed </a:t>
            </a:r>
            <a:endParaRPr lang="en-GB" sz="1700" dirty="0">
              <a:solidFill>
                <a:schemeClr val="tx1">
                  <a:lumMod val="85000"/>
                  <a:lumOff val="15000"/>
                </a:schemeClr>
              </a:solidFill>
            </a:endParaRPr>
          </a:p>
          <a:p>
            <a:endParaRPr lang="en-GB" sz="1700" dirty="0">
              <a:solidFill>
                <a:schemeClr val="tx1">
                  <a:lumMod val="85000"/>
                  <a:lumOff val="15000"/>
                </a:schemeClr>
              </a:solidFill>
            </a:endParaRPr>
          </a:p>
        </p:txBody>
      </p:sp>
    </p:spTree>
    <p:extLst>
      <p:ext uri="{BB962C8B-B14F-4D97-AF65-F5344CB8AC3E}">
        <p14:creationId xmlns:p14="http://schemas.microsoft.com/office/powerpoint/2010/main" val="41803163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Economic outlook (1) - GDP</a:t>
            </a:r>
            <a:endParaRPr lang="en-GB" dirty="0"/>
          </a:p>
        </p:txBody>
      </p:sp>
      <p:sp>
        <p:nvSpPr>
          <p:cNvPr id="3" name="Content Placeholder 2"/>
          <p:cNvSpPr>
            <a:spLocks noGrp="1"/>
          </p:cNvSpPr>
          <p:nvPr>
            <p:ph idx="1"/>
          </p:nvPr>
        </p:nvSpPr>
        <p:spPr/>
        <p:txBody>
          <a:bodyPr>
            <a:noAutofit/>
          </a:bodyPr>
          <a:lstStyle/>
          <a:p>
            <a:r>
              <a:rPr lang="en-US" sz="1700" dirty="0" smtClean="0">
                <a:solidFill>
                  <a:schemeClr val="tx1">
                    <a:lumMod val="85000"/>
                    <a:lumOff val="15000"/>
                  </a:schemeClr>
                </a:solidFill>
              </a:rPr>
              <a:t>GDP this year will be weaker than in 2014 and any recovery in 2016 will be mild: GDP will fall this year by -7.5%, after -6.7% last year and then will pick up by about 1.8% in 2016</a:t>
            </a:r>
          </a:p>
          <a:p>
            <a:r>
              <a:rPr lang="en-US" sz="1700" dirty="0">
                <a:solidFill>
                  <a:schemeClr val="tx1">
                    <a:lumMod val="85000"/>
                    <a:lumOff val="15000"/>
                  </a:schemeClr>
                </a:solidFill>
              </a:rPr>
              <a:t>The government’s </a:t>
            </a:r>
            <a:r>
              <a:rPr lang="en-US" sz="1700" dirty="0" smtClean="0">
                <a:solidFill>
                  <a:schemeClr val="tx1">
                    <a:lumMod val="85000"/>
                    <a:lumOff val="15000"/>
                  </a:schemeClr>
                </a:solidFill>
              </a:rPr>
              <a:t>own </a:t>
            </a:r>
            <a:r>
              <a:rPr lang="en-US" sz="1700" dirty="0">
                <a:solidFill>
                  <a:schemeClr val="tx1">
                    <a:lumMod val="85000"/>
                    <a:lumOff val="15000"/>
                  </a:schemeClr>
                </a:solidFill>
              </a:rPr>
              <a:t>worst case for GDP this year is -12% </a:t>
            </a:r>
            <a:r>
              <a:rPr lang="en-US" sz="1700" dirty="0" smtClean="0">
                <a:solidFill>
                  <a:schemeClr val="tx1">
                    <a:lumMod val="85000"/>
                    <a:lumOff val="15000"/>
                  </a:schemeClr>
                </a:solidFill>
              </a:rPr>
              <a:t>versus </a:t>
            </a:r>
            <a:r>
              <a:rPr lang="en-US" sz="1700" dirty="0">
                <a:solidFill>
                  <a:schemeClr val="tx1">
                    <a:lumMod val="85000"/>
                    <a:lumOff val="15000"/>
                  </a:schemeClr>
                </a:solidFill>
              </a:rPr>
              <a:t>our </a:t>
            </a:r>
            <a:r>
              <a:rPr lang="en-US" sz="1700" dirty="0" smtClean="0">
                <a:solidFill>
                  <a:schemeClr val="tx1">
                    <a:lumMod val="85000"/>
                    <a:lumOff val="15000"/>
                  </a:schemeClr>
                </a:solidFill>
              </a:rPr>
              <a:t>central forecast </a:t>
            </a:r>
            <a:r>
              <a:rPr lang="en-US" sz="1700" dirty="0">
                <a:solidFill>
                  <a:schemeClr val="tx1">
                    <a:lumMod val="85000"/>
                    <a:lumOff val="15000"/>
                  </a:schemeClr>
                </a:solidFill>
              </a:rPr>
              <a:t>of -7.5</a:t>
            </a:r>
            <a:r>
              <a:rPr lang="en-US" sz="1700" dirty="0" smtClean="0">
                <a:solidFill>
                  <a:schemeClr val="tx1">
                    <a:lumMod val="85000"/>
                    <a:lumOff val="15000"/>
                  </a:schemeClr>
                </a:solidFill>
              </a:rPr>
              <a:t>%</a:t>
            </a:r>
          </a:p>
          <a:p>
            <a:r>
              <a:rPr lang="en-US" sz="1700" dirty="0">
                <a:solidFill>
                  <a:schemeClr val="tx1">
                    <a:lumMod val="85000"/>
                    <a:lumOff val="15000"/>
                  </a:schemeClr>
                </a:solidFill>
              </a:rPr>
              <a:t>Annual average indicators </a:t>
            </a:r>
            <a:r>
              <a:rPr lang="en-US" sz="1700" dirty="0" smtClean="0">
                <a:solidFill>
                  <a:schemeClr val="tx1">
                    <a:lumMod val="85000"/>
                    <a:lumOff val="15000"/>
                  </a:schemeClr>
                </a:solidFill>
              </a:rPr>
              <a:t>for 2014 by the way appear </a:t>
            </a:r>
            <a:r>
              <a:rPr lang="en-US" sz="1700" dirty="0">
                <a:solidFill>
                  <a:schemeClr val="tx1">
                    <a:lumMod val="85000"/>
                    <a:lumOff val="15000"/>
                  </a:schemeClr>
                </a:solidFill>
              </a:rPr>
              <a:t>“not too bad” but all these indicators were on </a:t>
            </a:r>
            <a:r>
              <a:rPr lang="en-US" sz="1700" dirty="0" smtClean="0">
                <a:solidFill>
                  <a:schemeClr val="tx1">
                    <a:lumMod val="85000"/>
                    <a:lumOff val="15000"/>
                  </a:schemeClr>
                </a:solidFill>
              </a:rPr>
              <a:t>a steeply declining curve through </a:t>
            </a:r>
            <a:r>
              <a:rPr lang="en-US" sz="1700" dirty="0">
                <a:solidFill>
                  <a:schemeClr val="tx1">
                    <a:lumMod val="85000"/>
                    <a:lumOff val="15000"/>
                  </a:schemeClr>
                </a:solidFill>
              </a:rPr>
              <a:t>the year and </a:t>
            </a:r>
            <a:r>
              <a:rPr lang="en-US" sz="1700" dirty="0" smtClean="0">
                <a:solidFill>
                  <a:schemeClr val="tx1">
                    <a:lumMod val="85000"/>
                    <a:lumOff val="15000"/>
                  </a:schemeClr>
                </a:solidFill>
              </a:rPr>
              <a:t>year-end numbers were worse than the annual averages </a:t>
            </a:r>
          </a:p>
          <a:p>
            <a:r>
              <a:rPr lang="en-US" sz="1700" dirty="0" smtClean="0">
                <a:solidFill>
                  <a:schemeClr val="tx1">
                    <a:lumMod val="85000"/>
                    <a:lumOff val="15000"/>
                  </a:schemeClr>
                </a:solidFill>
              </a:rPr>
              <a:t>As we predicted, all indicators will continue to deteriorate thought the first 9 months of 2015</a:t>
            </a:r>
          </a:p>
          <a:p>
            <a:r>
              <a:rPr lang="en-US" sz="1700" dirty="0" smtClean="0">
                <a:solidFill>
                  <a:schemeClr val="tx1">
                    <a:lumMod val="85000"/>
                    <a:lumOff val="15000"/>
                  </a:schemeClr>
                </a:solidFill>
              </a:rPr>
              <a:t>There is little chance of a strong bounce-back recovery in 2016 as the challenges are more fundamental; 2016 will see only a mild recovery at best</a:t>
            </a:r>
          </a:p>
          <a:p>
            <a:r>
              <a:rPr lang="en-US" sz="1700" dirty="0" smtClean="0">
                <a:solidFill>
                  <a:schemeClr val="tx1">
                    <a:lumMod val="85000"/>
                    <a:lumOff val="15000"/>
                  </a:schemeClr>
                </a:solidFill>
              </a:rPr>
              <a:t>Some commentators suggest that a best-case bounce is possible if there was a significant improvement in the situation in eastern Ukraine and this is “the best case outlook” but we are already in April 2015 and even an “over-night sensation” would not be able to turn around the 2015 picture quickly enough: 2015 will be bad in almost any scenario</a:t>
            </a:r>
            <a:endParaRPr lang="en-US" sz="1700" dirty="0">
              <a:solidFill>
                <a:schemeClr val="tx1">
                  <a:lumMod val="85000"/>
                  <a:lumOff val="15000"/>
                </a:schemeClr>
              </a:solidFill>
            </a:endParaRPr>
          </a:p>
          <a:p>
            <a:endParaRPr lang="en-US" sz="1700" dirty="0">
              <a:solidFill>
                <a:schemeClr val="tx1">
                  <a:lumMod val="85000"/>
                  <a:lumOff val="15000"/>
                </a:schemeClr>
              </a:solidFill>
            </a:endParaRPr>
          </a:p>
        </p:txBody>
      </p:sp>
    </p:spTree>
    <p:extLst>
      <p:ext uri="{BB962C8B-B14F-4D97-AF65-F5344CB8AC3E}">
        <p14:creationId xmlns:p14="http://schemas.microsoft.com/office/powerpoint/2010/main" val="17041942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outlook </a:t>
            </a:r>
            <a:r>
              <a:rPr lang="en-GB" dirty="0" smtClean="0"/>
              <a:t>(2) </a:t>
            </a:r>
            <a:r>
              <a:rPr lang="en-GB" dirty="0"/>
              <a:t>- GDP</a:t>
            </a:r>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The drivers of weak growth are well documented: the military conflict in eastern Ukraine, the collapse of the economy even prior to the Crimean events as the </a:t>
            </a:r>
            <a:r>
              <a:rPr lang="en-US" sz="1700" dirty="0" err="1">
                <a:solidFill>
                  <a:schemeClr val="tx1">
                    <a:lumMod val="85000"/>
                    <a:lumOff val="15000"/>
                  </a:schemeClr>
                </a:solidFill>
              </a:rPr>
              <a:t>Yanukovich</a:t>
            </a:r>
            <a:r>
              <a:rPr lang="en-US" sz="1700" dirty="0">
                <a:solidFill>
                  <a:schemeClr val="tx1">
                    <a:lumMod val="85000"/>
                    <a:lumOff val="15000"/>
                  </a:schemeClr>
                </a:solidFill>
              </a:rPr>
              <a:t> economic bubble deflated, rising debt levels, IMF-imposed austerity measures, collapsing domestic investment, virtually zero western corporate investment, overall economic downsizing, spiking inflation getting close to 50% and consumer incomes and wages among the worst in the world after being among the highest in there world just two years ago</a:t>
            </a:r>
          </a:p>
          <a:p>
            <a:r>
              <a:rPr lang="en-US" sz="1700" dirty="0">
                <a:solidFill>
                  <a:schemeClr val="tx1">
                    <a:lumMod val="85000"/>
                    <a:lumOff val="15000"/>
                  </a:schemeClr>
                </a:solidFill>
              </a:rPr>
              <a:t>In addition the new coalition government is not inspiring confidence in the international community and among western companies operating in the country; admittedly it faces a huge task and is an improvement on the pervious regime</a:t>
            </a:r>
          </a:p>
          <a:p>
            <a:r>
              <a:rPr lang="en-US" sz="1700" dirty="0" smtClean="0">
                <a:solidFill>
                  <a:schemeClr val="tx1">
                    <a:lumMod val="85000"/>
                    <a:lumOff val="15000"/>
                  </a:schemeClr>
                </a:solidFill>
              </a:rPr>
              <a:t>We </a:t>
            </a:r>
            <a:r>
              <a:rPr lang="en-US" sz="1700" dirty="0">
                <a:solidFill>
                  <a:schemeClr val="tx1">
                    <a:lumMod val="85000"/>
                    <a:lumOff val="15000"/>
                  </a:schemeClr>
                </a:solidFill>
              </a:rPr>
              <a:t>make the presumption that there will be no further escalation in eastern Ukraine otherwise our estimates will need to be revised downwards</a:t>
            </a:r>
          </a:p>
          <a:p>
            <a:r>
              <a:rPr lang="en-US" sz="1700" dirty="0">
                <a:solidFill>
                  <a:schemeClr val="tx1">
                    <a:lumMod val="85000"/>
                    <a:lumOff val="15000"/>
                  </a:schemeClr>
                </a:solidFill>
              </a:rPr>
              <a:t>We also assume that the gas deal will flow at an agreed price around $365-380, a number higher than </a:t>
            </a:r>
            <a:r>
              <a:rPr lang="en-US" sz="1700" dirty="0" smtClean="0">
                <a:solidFill>
                  <a:schemeClr val="tx1">
                    <a:lumMod val="85000"/>
                    <a:lumOff val="15000"/>
                  </a:schemeClr>
                </a:solidFill>
              </a:rPr>
              <a:t>previously </a:t>
            </a:r>
            <a:r>
              <a:rPr lang="en-US" sz="1700" dirty="0">
                <a:solidFill>
                  <a:schemeClr val="tx1">
                    <a:lumMod val="85000"/>
                    <a:lumOff val="15000"/>
                  </a:schemeClr>
                </a:solidFill>
              </a:rPr>
              <a:t>but also just below open market rates i.e. some sort of compromise</a:t>
            </a:r>
          </a:p>
          <a:p>
            <a:r>
              <a:rPr lang="en-US" sz="1700" dirty="0">
                <a:solidFill>
                  <a:schemeClr val="tx1">
                    <a:lumMod val="85000"/>
                    <a:lumOff val="15000"/>
                  </a:schemeClr>
                </a:solidFill>
              </a:rPr>
              <a:t>The 2015 budget </a:t>
            </a:r>
            <a:r>
              <a:rPr lang="en-US" sz="1700" dirty="0" smtClean="0">
                <a:solidFill>
                  <a:schemeClr val="tx1">
                    <a:lumMod val="85000"/>
                    <a:lumOff val="15000"/>
                  </a:schemeClr>
                </a:solidFill>
              </a:rPr>
              <a:t>assumes </a:t>
            </a:r>
            <a:r>
              <a:rPr lang="en-US" sz="1700" dirty="0">
                <a:solidFill>
                  <a:schemeClr val="tx1">
                    <a:lumMod val="85000"/>
                    <a:lumOff val="15000"/>
                  </a:schemeClr>
                </a:solidFill>
              </a:rPr>
              <a:t>40% growth in </a:t>
            </a:r>
            <a:r>
              <a:rPr lang="en-US" sz="1700" dirty="0" smtClean="0">
                <a:solidFill>
                  <a:schemeClr val="tx1">
                    <a:lumMod val="85000"/>
                    <a:lumOff val="15000"/>
                  </a:schemeClr>
                </a:solidFill>
              </a:rPr>
              <a:t>revenues after a </a:t>
            </a:r>
            <a:r>
              <a:rPr lang="en-US" sz="1700" dirty="0">
                <a:solidFill>
                  <a:schemeClr val="tx1">
                    <a:lumMod val="85000"/>
                    <a:lumOff val="15000"/>
                  </a:schemeClr>
                </a:solidFill>
              </a:rPr>
              <a:t>mere 4% rise in 2014 and thus the </a:t>
            </a:r>
            <a:r>
              <a:rPr lang="en-US" sz="1700" dirty="0" smtClean="0">
                <a:solidFill>
                  <a:schemeClr val="tx1">
                    <a:lumMod val="85000"/>
                    <a:lumOff val="15000"/>
                  </a:schemeClr>
                </a:solidFill>
              </a:rPr>
              <a:t>whole affair </a:t>
            </a:r>
            <a:r>
              <a:rPr lang="en-US" sz="1700" dirty="0">
                <a:solidFill>
                  <a:schemeClr val="tx1">
                    <a:lumMod val="85000"/>
                    <a:lumOff val="15000"/>
                  </a:schemeClr>
                </a:solidFill>
              </a:rPr>
              <a:t>looks </a:t>
            </a:r>
            <a:r>
              <a:rPr lang="en-US" sz="1700" dirty="0" smtClean="0">
                <a:solidFill>
                  <a:schemeClr val="tx1">
                    <a:lumMod val="85000"/>
                    <a:lumOff val="15000"/>
                  </a:schemeClr>
                </a:solidFill>
              </a:rPr>
              <a:t>unrealistic</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27622594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(3) </a:t>
            </a:r>
            <a:r>
              <a:rPr lang="en-GB" dirty="0"/>
              <a:t>- GDP</a:t>
            </a:r>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Gas prices are set to rise by 500-700% over the next two years and this will inevitably hit consumers and corporations</a:t>
            </a:r>
          </a:p>
          <a:p>
            <a:r>
              <a:rPr lang="en-US" sz="1700" dirty="0">
                <a:solidFill>
                  <a:schemeClr val="tx1">
                    <a:lumMod val="85000"/>
                    <a:lumOff val="15000"/>
                  </a:schemeClr>
                </a:solidFill>
              </a:rPr>
              <a:t>But we also know that there is scope for better efficiency in energy usage so there is some compensation here</a:t>
            </a:r>
          </a:p>
          <a:p>
            <a:r>
              <a:rPr lang="en-US" sz="1700" dirty="0">
                <a:solidFill>
                  <a:schemeClr val="tx1">
                    <a:lumMod val="85000"/>
                    <a:lumOff val="15000"/>
                  </a:schemeClr>
                </a:solidFill>
              </a:rPr>
              <a:t>With spiking inflation and tumbling real wages and the shrinking hryvnia, there are estimates that GDP per capita will fall to just $1,500 from $4,000 in 2012 (denominated in dollars of course) </a:t>
            </a:r>
          </a:p>
          <a:p>
            <a:r>
              <a:rPr lang="en-US" sz="1700" dirty="0">
                <a:solidFill>
                  <a:schemeClr val="tx1">
                    <a:lumMod val="85000"/>
                    <a:lumOff val="15000"/>
                  </a:schemeClr>
                </a:solidFill>
              </a:rPr>
              <a:t>In theory the falling hryvnia ought to help Ukrainian exports but there will be little help from a recessionary Russia and a still weak (but improving) Eurozone</a:t>
            </a:r>
          </a:p>
          <a:p>
            <a:r>
              <a:rPr lang="en-US" sz="1700" dirty="0">
                <a:solidFill>
                  <a:schemeClr val="tx1">
                    <a:lumMod val="85000"/>
                    <a:lumOff val="15000"/>
                  </a:schemeClr>
                </a:solidFill>
              </a:rPr>
              <a:t>Exports collapsed -23% in 2014 and will probably hover around zero this year before recovering by 5.0% in2016; imports fell -34% last year and will be still negative this year by at least -4% and then increase by 5.5% in </a:t>
            </a:r>
            <a:r>
              <a:rPr lang="en-US" sz="1700" dirty="0" smtClean="0">
                <a:solidFill>
                  <a:schemeClr val="tx1">
                    <a:lumMod val="85000"/>
                    <a:lumOff val="15000"/>
                  </a:schemeClr>
                </a:solidFill>
              </a:rPr>
              <a:t>2016</a:t>
            </a:r>
          </a:p>
          <a:p>
            <a:r>
              <a:rPr lang="en-US" sz="1700" dirty="0" smtClean="0">
                <a:solidFill>
                  <a:schemeClr val="tx1">
                    <a:lumMod val="85000"/>
                    <a:lumOff val="15000"/>
                  </a:schemeClr>
                </a:solidFill>
              </a:rPr>
              <a:t>With </a:t>
            </a:r>
            <a:r>
              <a:rPr lang="en-US" sz="1700" dirty="0">
                <a:solidFill>
                  <a:schemeClr val="tx1">
                    <a:lumMod val="85000"/>
                    <a:lumOff val="15000"/>
                  </a:schemeClr>
                </a:solidFill>
              </a:rPr>
              <a:t>collapsing domestic confidence, little foreign investor interest, no access to capital markets for long-term investments and still </a:t>
            </a:r>
            <a:r>
              <a:rPr lang="en-US" sz="1700" dirty="0" smtClean="0">
                <a:solidFill>
                  <a:schemeClr val="tx1">
                    <a:lumMod val="85000"/>
                    <a:lumOff val="15000"/>
                  </a:schemeClr>
                </a:solidFill>
              </a:rPr>
              <a:t>elevated </a:t>
            </a:r>
            <a:r>
              <a:rPr lang="en-US" sz="1700" dirty="0">
                <a:solidFill>
                  <a:schemeClr val="tx1">
                    <a:lumMod val="85000"/>
                    <a:lumOff val="15000"/>
                  </a:schemeClr>
                </a:solidFill>
              </a:rPr>
              <a:t>political and military risks </a:t>
            </a:r>
            <a:r>
              <a:rPr lang="en-US" sz="1700" dirty="0" smtClean="0">
                <a:solidFill>
                  <a:schemeClr val="tx1">
                    <a:lumMod val="85000"/>
                    <a:lumOff val="15000"/>
                  </a:schemeClr>
                </a:solidFill>
              </a:rPr>
              <a:t>and rising credit risk, </a:t>
            </a:r>
            <a:r>
              <a:rPr lang="en-US" sz="1700" dirty="0">
                <a:solidFill>
                  <a:schemeClr val="tx1">
                    <a:lumMod val="85000"/>
                    <a:lumOff val="15000"/>
                  </a:schemeClr>
                </a:solidFill>
              </a:rPr>
              <a:t>it is little wonder that the collapse is being led by investment and </a:t>
            </a:r>
            <a:r>
              <a:rPr lang="en-US" sz="1700" dirty="0" smtClean="0">
                <a:solidFill>
                  <a:schemeClr val="tx1">
                    <a:lumMod val="85000"/>
                    <a:lumOff val="15000"/>
                  </a:schemeClr>
                </a:solidFill>
              </a:rPr>
              <a:t>particularly with </a:t>
            </a:r>
            <a:r>
              <a:rPr lang="en-US" sz="1700" dirty="0">
                <a:solidFill>
                  <a:schemeClr val="tx1">
                    <a:lumMod val="85000"/>
                    <a:lumOff val="15000"/>
                  </a:schemeClr>
                </a:solidFill>
              </a:rPr>
              <a:t>no Russian inward funds for the near-term </a:t>
            </a:r>
            <a:r>
              <a:rPr lang="en-US" sz="1700" dirty="0" smtClean="0">
                <a:solidFill>
                  <a:schemeClr val="tx1">
                    <a:lumMod val="85000"/>
                    <a:lumOff val="15000"/>
                  </a:schemeClr>
                </a:solidFill>
              </a:rPr>
              <a:t>future</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4095351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summary </a:t>
            </a:r>
            <a:r>
              <a:rPr lang="en-US" dirty="0" smtClean="0"/>
              <a:t>(2)</a:t>
            </a:r>
            <a:endParaRPr lang="en-GB" dirty="0"/>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The government’s own worst case for GDP this year is -12% versus our central forecast of -7.5%</a:t>
            </a:r>
          </a:p>
          <a:p>
            <a:r>
              <a:rPr lang="en-US" sz="1700" dirty="0">
                <a:solidFill>
                  <a:schemeClr val="tx1">
                    <a:lumMod val="85000"/>
                    <a:lumOff val="15000"/>
                  </a:schemeClr>
                </a:solidFill>
              </a:rPr>
              <a:t>The free-float of the hryvnia in February saw the currency collapse further and then rally somewhat</a:t>
            </a:r>
          </a:p>
          <a:p>
            <a:r>
              <a:rPr lang="en-US" sz="1700" dirty="0">
                <a:solidFill>
                  <a:schemeClr val="tx1">
                    <a:lumMod val="85000"/>
                    <a:lumOff val="15000"/>
                  </a:schemeClr>
                </a:solidFill>
              </a:rPr>
              <a:t>But the official numbers for the exchange rate do not reflect reality and for companies and citizens, even when they can exchange hryvnia, the effective rate is often 15-20% worse than the official </a:t>
            </a:r>
            <a:r>
              <a:rPr lang="en-US" sz="1700" dirty="0" smtClean="0">
                <a:solidFill>
                  <a:schemeClr val="tx1">
                    <a:lumMod val="85000"/>
                    <a:lumOff val="15000"/>
                  </a:schemeClr>
                </a:solidFill>
              </a:rPr>
              <a:t>figure</a:t>
            </a:r>
          </a:p>
          <a:p>
            <a:r>
              <a:rPr lang="en-US" sz="1700" dirty="0" smtClean="0">
                <a:solidFill>
                  <a:schemeClr val="tx1">
                    <a:lumMod val="85000"/>
                    <a:lumOff val="15000"/>
                  </a:schemeClr>
                </a:solidFill>
              </a:rPr>
              <a:t>Inflation is </a:t>
            </a:r>
            <a:r>
              <a:rPr lang="en-US" sz="1700" dirty="0">
                <a:solidFill>
                  <a:schemeClr val="tx1">
                    <a:lumMod val="85000"/>
                    <a:lumOff val="15000"/>
                  </a:schemeClr>
                </a:solidFill>
              </a:rPr>
              <a:t>surging due to the </a:t>
            </a:r>
            <a:r>
              <a:rPr lang="en-US" sz="1700" dirty="0" smtClean="0">
                <a:solidFill>
                  <a:schemeClr val="tx1">
                    <a:lumMod val="85000"/>
                    <a:lumOff val="15000"/>
                  </a:schemeClr>
                </a:solidFill>
              </a:rPr>
              <a:t>currency </a:t>
            </a:r>
            <a:r>
              <a:rPr lang="en-US" sz="1700" dirty="0">
                <a:solidFill>
                  <a:schemeClr val="tx1">
                    <a:lumMod val="85000"/>
                    <a:lumOff val="15000"/>
                  </a:schemeClr>
                </a:solidFill>
              </a:rPr>
              <a:t>fall at the turn of the </a:t>
            </a:r>
            <a:r>
              <a:rPr lang="en-US" sz="1700" dirty="0" smtClean="0">
                <a:solidFill>
                  <a:schemeClr val="tx1">
                    <a:lumMod val="85000"/>
                    <a:lumOff val="15000"/>
                  </a:schemeClr>
                </a:solidFill>
              </a:rPr>
              <a:t>year </a:t>
            </a:r>
            <a:r>
              <a:rPr lang="en-US" sz="1700" dirty="0">
                <a:solidFill>
                  <a:schemeClr val="tx1">
                    <a:lumMod val="85000"/>
                    <a:lumOff val="15000"/>
                  </a:schemeClr>
                </a:solidFill>
              </a:rPr>
              <a:t>and will </a:t>
            </a:r>
            <a:r>
              <a:rPr lang="en-US" sz="1700" dirty="0" smtClean="0">
                <a:solidFill>
                  <a:schemeClr val="tx1">
                    <a:lumMod val="85000"/>
                    <a:lumOff val="15000"/>
                  </a:schemeClr>
                </a:solidFill>
              </a:rPr>
              <a:t>continue </a:t>
            </a:r>
            <a:r>
              <a:rPr lang="en-US" sz="1700" dirty="0">
                <a:solidFill>
                  <a:schemeClr val="tx1">
                    <a:lumMod val="85000"/>
                    <a:lumOff val="15000"/>
                  </a:schemeClr>
                </a:solidFill>
              </a:rPr>
              <a:t>for some </a:t>
            </a:r>
            <a:r>
              <a:rPr lang="en-US" sz="1700" dirty="0" smtClean="0">
                <a:solidFill>
                  <a:schemeClr val="tx1">
                    <a:lumMod val="85000"/>
                    <a:lumOff val="15000"/>
                  </a:schemeClr>
                </a:solidFill>
              </a:rPr>
              <a:t>months </a:t>
            </a:r>
            <a:r>
              <a:rPr lang="en-US" sz="1700" dirty="0">
                <a:solidFill>
                  <a:schemeClr val="tx1">
                    <a:lumMod val="85000"/>
                    <a:lumOff val="15000"/>
                  </a:schemeClr>
                </a:solidFill>
              </a:rPr>
              <a:t>yet</a:t>
            </a:r>
          </a:p>
          <a:p>
            <a:r>
              <a:rPr lang="en-US" sz="1700" dirty="0">
                <a:solidFill>
                  <a:schemeClr val="tx1">
                    <a:lumMod val="85000"/>
                    <a:lumOff val="15000"/>
                  </a:schemeClr>
                </a:solidFill>
              </a:rPr>
              <a:t>High </a:t>
            </a:r>
            <a:r>
              <a:rPr lang="en-US" sz="1700" dirty="0" smtClean="0">
                <a:solidFill>
                  <a:schemeClr val="tx1">
                    <a:lumMod val="85000"/>
                    <a:lumOff val="15000"/>
                  </a:schemeClr>
                </a:solidFill>
              </a:rPr>
              <a:t>inflation </a:t>
            </a:r>
            <a:r>
              <a:rPr lang="en-US" sz="1700" dirty="0">
                <a:solidFill>
                  <a:schemeClr val="tx1">
                    <a:lumMod val="85000"/>
                    <a:lumOff val="15000"/>
                  </a:schemeClr>
                </a:solidFill>
              </a:rPr>
              <a:t>and weak </a:t>
            </a:r>
            <a:r>
              <a:rPr lang="en-US" sz="1700" dirty="0" smtClean="0">
                <a:solidFill>
                  <a:schemeClr val="tx1">
                    <a:lumMod val="85000"/>
                    <a:lumOff val="15000"/>
                  </a:schemeClr>
                </a:solidFill>
              </a:rPr>
              <a:t>currency </a:t>
            </a:r>
            <a:r>
              <a:rPr lang="en-US" sz="1700" dirty="0">
                <a:solidFill>
                  <a:schemeClr val="tx1">
                    <a:lumMod val="85000"/>
                    <a:lumOff val="15000"/>
                  </a:schemeClr>
                </a:solidFill>
              </a:rPr>
              <a:t>are feeding off </a:t>
            </a:r>
            <a:r>
              <a:rPr lang="en-US" sz="1700" dirty="0" smtClean="0">
                <a:solidFill>
                  <a:schemeClr val="tx1">
                    <a:lumMod val="85000"/>
                    <a:lumOff val="15000"/>
                  </a:schemeClr>
                </a:solidFill>
              </a:rPr>
              <a:t>each other </a:t>
            </a:r>
            <a:r>
              <a:rPr lang="en-US" sz="1700" dirty="0">
                <a:solidFill>
                  <a:schemeClr val="tx1">
                    <a:lumMod val="85000"/>
                    <a:lumOff val="15000"/>
                  </a:schemeClr>
                </a:solidFill>
              </a:rPr>
              <a:t>with blow-back </a:t>
            </a:r>
            <a:r>
              <a:rPr lang="en-US" sz="1700" dirty="0" smtClean="0">
                <a:solidFill>
                  <a:schemeClr val="tx1">
                    <a:lumMod val="85000"/>
                    <a:lumOff val="15000"/>
                  </a:schemeClr>
                </a:solidFill>
              </a:rPr>
              <a:t>effects</a:t>
            </a:r>
            <a:endParaRPr lang="en-US" sz="1700" dirty="0">
              <a:solidFill>
                <a:schemeClr val="tx1">
                  <a:lumMod val="85000"/>
                  <a:lumOff val="15000"/>
                </a:schemeClr>
              </a:solidFill>
            </a:endParaRPr>
          </a:p>
          <a:p>
            <a:r>
              <a:rPr lang="en-US" sz="1700" dirty="0">
                <a:solidFill>
                  <a:schemeClr val="tx1">
                    <a:lumMod val="85000"/>
                    <a:lumOff val="15000"/>
                  </a:schemeClr>
                </a:solidFill>
              </a:rPr>
              <a:t>Support from the IMF and international institutions is </a:t>
            </a:r>
            <a:r>
              <a:rPr lang="en-US" sz="1700" dirty="0" smtClean="0">
                <a:solidFill>
                  <a:schemeClr val="tx1">
                    <a:lumMod val="85000"/>
                    <a:lumOff val="15000"/>
                  </a:schemeClr>
                </a:solidFill>
              </a:rPr>
              <a:t>half-hearted </a:t>
            </a:r>
            <a:r>
              <a:rPr lang="en-US" sz="1700" dirty="0">
                <a:solidFill>
                  <a:schemeClr val="tx1">
                    <a:lumMod val="85000"/>
                    <a:lumOff val="15000"/>
                  </a:schemeClr>
                </a:solidFill>
              </a:rPr>
              <a:t>and is barely enough to keep the </a:t>
            </a:r>
            <a:r>
              <a:rPr lang="en-US" sz="1700" dirty="0" smtClean="0">
                <a:solidFill>
                  <a:schemeClr val="tx1">
                    <a:lumMod val="85000"/>
                    <a:lumOff val="15000"/>
                  </a:schemeClr>
                </a:solidFill>
              </a:rPr>
              <a:t>economy </a:t>
            </a:r>
            <a:r>
              <a:rPr lang="en-US" sz="1700" dirty="0">
                <a:solidFill>
                  <a:schemeClr val="tx1">
                    <a:lumMod val="85000"/>
                    <a:lumOff val="15000"/>
                  </a:schemeClr>
                </a:solidFill>
              </a:rPr>
              <a:t>and society afloat: a dangerous “game” is being </a:t>
            </a:r>
            <a:r>
              <a:rPr lang="en-US" sz="1700" dirty="0" smtClean="0">
                <a:solidFill>
                  <a:schemeClr val="tx1">
                    <a:lumMod val="85000"/>
                    <a:lumOff val="15000"/>
                  </a:schemeClr>
                </a:solidFill>
              </a:rPr>
              <a:t>played</a:t>
            </a:r>
          </a:p>
          <a:p>
            <a:r>
              <a:rPr lang="en-US" sz="1700" dirty="0" smtClean="0">
                <a:solidFill>
                  <a:schemeClr val="tx1">
                    <a:lumMod val="85000"/>
                    <a:lumOff val="15000"/>
                  </a:schemeClr>
                </a:solidFill>
              </a:rPr>
              <a:t>If </a:t>
            </a:r>
            <a:r>
              <a:rPr lang="en-US" sz="1700" dirty="0">
                <a:solidFill>
                  <a:schemeClr val="tx1">
                    <a:lumMod val="85000"/>
                    <a:lumOff val="15000"/>
                  </a:schemeClr>
                </a:solidFill>
              </a:rPr>
              <a:t>there is further compromise militarily, then there is even some quick positive upside possible on the FX rate which would run </a:t>
            </a:r>
            <a:r>
              <a:rPr lang="en-US" sz="1700" dirty="0" smtClean="0">
                <a:solidFill>
                  <a:schemeClr val="tx1">
                    <a:lumMod val="85000"/>
                    <a:lumOff val="15000"/>
                  </a:schemeClr>
                </a:solidFill>
              </a:rPr>
              <a:t>through </a:t>
            </a:r>
            <a:r>
              <a:rPr lang="en-US" sz="1700" dirty="0">
                <a:solidFill>
                  <a:schemeClr val="tx1">
                    <a:lumMod val="85000"/>
                    <a:lumOff val="15000"/>
                  </a:schemeClr>
                </a:solidFill>
              </a:rPr>
              <a:t>positively into business results</a:t>
            </a:r>
          </a:p>
          <a:p>
            <a:r>
              <a:rPr lang="en-US" sz="1700" dirty="0" smtClean="0">
                <a:solidFill>
                  <a:schemeClr val="tx1">
                    <a:lumMod val="85000"/>
                    <a:lumOff val="15000"/>
                  </a:schemeClr>
                </a:solidFill>
              </a:rPr>
              <a:t>this scenario</a:t>
            </a:r>
            <a:endParaRPr lang="en-US" sz="1700" dirty="0">
              <a:solidFill>
                <a:schemeClr val="tx1">
                  <a:lumMod val="85000"/>
                  <a:lumOff val="15000"/>
                </a:schemeClr>
              </a:solidFill>
            </a:endParaRPr>
          </a:p>
          <a:p>
            <a:endParaRPr lang="en-GB" sz="1700" dirty="0"/>
          </a:p>
        </p:txBody>
      </p:sp>
    </p:spTree>
    <p:extLst>
      <p:ext uri="{BB962C8B-B14F-4D97-AF65-F5344CB8AC3E}">
        <p14:creationId xmlns:p14="http://schemas.microsoft.com/office/powerpoint/2010/main" val="42232559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Economic outlook </a:t>
            </a:r>
            <a:r>
              <a:rPr lang="en-GB" dirty="0" smtClean="0"/>
              <a:t>(4) </a:t>
            </a:r>
            <a:r>
              <a:rPr lang="en-GB" dirty="0"/>
              <a:t>- GDP</a:t>
            </a:r>
          </a:p>
        </p:txBody>
      </p:sp>
      <p:sp>
        <p:nvSpPr>
          <p:cNvPr id="3" name="Inhaltsplatzhalter 2"/>
          <p:cNvSpPr>
            <a:spLocks noGrp="1"/>
          </p:cNvSpPr>
          <p:nvPr>
            <p:ph idx="1"/>
          </p:nvPr>
        </p:nvSpPr>
        <p:spPr/>
        <p:txBody>
          <a:bodyPr>
            <a:noAutofit/>
          </a:bodyPr>
          <a:lstStyle/>
          <a:p>
            <a:r>
              <a:rPr lang="en-US" sz="1700" dirty="0">
                <a:solidFill>
                  <a:schemeClr val="tx1">
                    <a:lumMod val="85000"/>
                    <a:lumOff val="15000"/>
                  </a:schemeClr>
                </a:solidFill>
              </a:rPr>
              <a:t>Fixed investment was down -24% already in the first quarter of 2014 and was stuck at -25% by September. The annual figure for 2014 was -25% and we estimate at best case a further reduction this year of -15.0% with downside risks and then reverting to positive 2% next year and at 5% in 2017-18 as the economy does experience some bounce-back effects</a:t>
            </a:r>
            <a:endParaRPr lang="en-GB" sz="1700" dirty="0">
              <a:solidFill>
                <a:schemeClr val="tx1">
                  <a:lumMod val="85000"/>
                  <a:lumOff val="15000"/>
                </a:schemeClr>
              </a:solidFill>
            </a:endParaRPr>
          </a:p>
          <a:p>
            <a:r>
              <a:rPr lang="en-US" sz="1700" dirty="0">
                <a:solidFill>
                  <a:schemeClr val="tx1">
                    <a:lumMod val="85000"/>
                    <a:lumOff val="15000"/>
                  </a:schemeClr>
                </a:solidFill>
              </a:rPr>
              <a:t>Industrial output fell -4.3% in 2013 and then slumped -11% for 2014 as the decline accelerated in the final months of last year: industrial output averaged -18% in the second half of 2014 and deteriorated to -22.5% year-on-year in February this year  </a:t>
            </a:r>
          </a:p>
          <a:p>
            <a:r>
              <a:rPr lang="en-US" sz="1700" dirty="0">
                <a:solidFill>
                  <a:schemeClr val="tx1">
                    <a:lumMod val="85000"/>
                    <a:lumOff val="15000"/>
                  </a:schemeClr>
                </a:solidFill>
              </a:rPr>
              <a:t>These are all the worst figures since 2009 and significantly worse than any figures in the interim</a:t>
            </a:r>
          </a:p>
          <a:p>
            <a:r>
              <a:rPr lang="en-US" sz="1700" dirty="0">
                <a:solidFill>
                  <a:schemeClr val="tx1">
                    <a:lumMod val="85000"/>
                    <a:lumOff val="15000"/>
                  </a:schemeClr>
                </a:solidFill>
              </a:rPr>
              <a:t>Inventories have been slumping through all of 2014 and into 2015</a:t>
            </a:r>
          </a:p>
          <a:p>
            <a:r>
              <a:rPr lang="en-US" sz="1700" dirty="0">
                <a:solidFill>
                  <a:schemeClr val="tx1">
                    <a:lumMod val="85000"/>
                    <a:lumOff val="15000"/>
                  </a:schemeClr>
                </a:solidFill>
              </a:rPr>
              <a:t>The only major positive in 2014 was agricultural output and in January-February 2015 compared with the same period in 2014, this sector was only down by -4% </a:t>
            </a:r>
          </a:p>
          <a:p>
            <a:r>
              <a:rPr lang="en-US" sz="1700" dirty="0">
                <a:solidFill>
                  <a:schemeClr val="tx1">
                    <a:lumMod val="85000"/>
                    <a:lumOff val="15000"/>
                  </a:schemeClr>
                </a:solidFill>
              </a:rPr>
              <a:t>Cargo transportation was still positive to summer 2014 but on average was negative -9% last year but has recently collapsed by -25% in the first two months of 2015 compared with the same period of last </a:t>
            </a:r>
            <a:r>
              <a:rPr lang="en-US" sz="1700" dirty="0" smtClean="0">
                <a:solidFill>
                  <a:schemeClr val="tx1">
                    <a:lumMod val="85000"/>
                    <a:lumOff val="15000"/>
                  </a:schemeClr>
                </a:solidFill>
              </a:rPr>
              <a:t>year</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6472329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Economic outlook </a:t>
            </a:r>
            <a:r>
              <a:rPr lang="en-GB" dirty="0" smtClean="0"/>
              <a:t>(5) </a:t>
            </a:r>
            <a:r>
              <a:rPr lang="en-GB" dirty="0"/>
              <a:t>- GDP</a:t>
            </a:r>
          </a:p>
        </p:txBody>
      </p:sp>
      <p:sp>
        <p:nvSpPr>
          <p:cNvPr id="3" name="Inhaltsplatzhalter 2"/>
          <p:cNvSpPr>
            <a:spLocks noGrp="1"/>
          </p:cNvSpPr>
          <p:nvPr>
            <p:ph idx="1"/>
          </p:nvPr>
        </p:nvSpPr>
        <p:spPr/>
        <p:txBody>
          <a:bodyPr/>
          <a:lstStyle/>
          <a:p>
            <a:r>
              <a:rPr lang="en-US" dirty="0">
                <a:solidFill>
                  <a:schemeClr val="tx1">
                    <a:lumMod val="85000"/>
                    <a:lumOff val="15000"/>
                  </a:schemeClr>
                </a:solidFill>
              </a:rPr>
              <a:t>And finally the construction sector at the start of this year is down -32% compared with the opening two moths of last year</a:t>
            </a:r>
          </a:p>
          <a:p>
            <a:r>
              <a:rPr lang="en-US" dirty="0">
                <a:solidFill>
                  <a:schemeClr val="tx1">
                    <a:lumMod val="85000"/>
                    <a:lumOff val="15000"/>
                  </a:schemeClr>
                </a:solidFill>
              </a:rPr>
              <a:t>These trends in industry and investment inevitably mean that B2B sales and profits will be damaged this year and this is what executives are expecting</a:t>
            </a:r>
          </a:p>
          <a:p>
            <a:r>
              <a:rPr lang="en-US" dirty="0">
                <a:solidFill>
                  <a:schemeClr val="tx1">
                    <a:lumMod val="85000"/>
                    <a:lumOff val="15000"/>
                  </a:schemeClr>
                </a:solidFill>
              </a:rPr>
              <a:t>We foresee industry still negative this year by -8.5% (after a fall of -11% last year) and then growing at 3-5% in subsequent years </a:t>
            </a:r>
          </a:p>
          <a:p>
            <a:endParaRPr lang="en-US" dirty="0">
              <a:solidFill>
                <a:schemeClr val="tx1">
                  <a:lumMod val="85000"/>
                  <a:lumOff val="15000"/>
                </a:schemeClr>
              </a:solidFill>
            </a:endParaRPr>
          </a:p>
          <a:p>
            <a:endParaRPr lang="en-GB" dirty="0">
              <a:solidFill>
                <a:schemeClr val="tx1">
                  <a:lumMod val="95000"/>
                  <a:lumOff val="5000"/>
                </a:schemeClr>
              </a:solidFill>
            </a:endParaRPr>
          </a:p>
          <a:p>
            <a:endParaRPr lang="en-GB" dirty="0"/>
          </a:p>
        </p:txBody>
      </p:sp>
    </p:spTree>
    <p:extLst>
      <p:ext uri="{BB962C8B-B14F-4D97-AF65-F5344CB8AC3E}">
        <p14:creationId xmlns:p14="http://schemas.microsoft.com/office/powerpoint/2010/main" val="3070838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(6) </a:t>
            </a:r>
            <a:r>
              <a:rPr lang="en-GB" dirty="0"/>
              <a:t>- w</a:t>
            </a:r>
            <a:r>
              <a:rPr lang="en-GB" dirty="0" smtClean="0"/>
              <a:t>ages</a:t>
            </a:r>
            <a:endParaRPr lang="en-GB" dirty="0"/>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Nominal </a:t>
            </a:r>
            <a:r>
              <a:rPr lang="en-US" sz="1700" dirty="0" smtClean="0">
                <a:solidFill>
                  <a:schemeClr val="tx1">
                    <a:lumMod val="85000"/>
                    <a:lumOff val="15000"/>
                  </a:schemeClr>
                </a:solidFill>
              </a:rPr>
              <a:t>wage growth </a:t>
            </a:r>
            <a:r>
              <a:rPr lang="en-US" sz="1700" dirty="0">
                <a:solidFill>
                  <a:schemeClr val="tx1">
                    <a:lumMod val="85000"/>
                    <a:lumOff val="15000"/>
                  </a:schemeClr>
                </a:solidFill>
              </a:rPr>
              <a:t>and real </a:t>
            </a:r>
            <a:r>
              <a:rPr lang="en-US" sz="1700" dirty="0" smtClean="0">
                <a:solidFill>
                  <a:schemeClr val="tx1">
                    <a:lumMod val="85000"/>
                    <a:lumOff val="15000"/>
                  </a:schemeClr>
                </a:solidFill>
              </a:rPr>
              <a:t>wage growth(</a:t>
            </a:r>
            <a:r>
              <a:rPr lang="en-US" sz="1700" dirty="0">
                <a:solidFill>
                  <a:schemeClr val="tx1">
                    <a:lumMod val="85000"/>
                    <a:lumOff val="15000"/>
                  </a:schemeClr>
                </a:solidFill>
              </a:rPr>
              <a:t>after inflation) in 2010-2012 were among the highest in the world and certainly the highest in Europe, only sometimes matched by Russia</a:t>
            </a:r>
          </a:p>
          <a:p>
            <a:r>
              <a:rPr lang="en-US" sz="1700" dirty="0" smtClean="0">
                <a:solidFill>
                  <a:schemeClr val="tx1">
                    <a:lumMod val="85000"/>
                    <a:lumOff val="15000"/>
                  </a:schemeClr>
                </a:solidFill>
              </a:rPr>
              <a:t>But </a:t>
            </a:r>
            <a:r>
              <a:rPr lang="en-US" sz="1700" dirty="0">
                <a:solidFill>
                  <a:schemeClr val="tx1">
                    <a:lumMod val="85000"/>
                    <a:lumOff val="15000"/>
                  </a:schemeClr>
                </a:solidFill>
              </a:rPr>
              <a:t>these were already trending downwards from +20% in 2010 to </a:t>
            </a:r>
            <a:r>
              <a:rPr lang="en-US" sz="1700" dirty="0" smtClean="0">
                <a:solidFill>
                  <a:schemeClr val="tx1">
                    <a:lumMod val="85000"/>
                    <a:lumOff val="15000"/>
                  </a:schemeClr>
                </a:solidFill>
              </a:rPr>
              <a:t>+17</a:t>
            </a:r>
            <a:r>
              <a:rPr lang="en-US" sz="1700" dirty="0">
                <a:solidFill>
                  <a:schemeClr val="tx1">
                    <a:lumMod val="85000"/>
                    <a:lumOff val="15000"/>
                  </a:schemeClr>
                </a:solidFill>
              </a:rPr>
              <a:t>% in 2011, </a:t>
            </a:r>
            <a:r>
              <a:rPr lang="en-US" sz="1700" dirty="0" smtClean="0">
                <a:solidFill>
                  <a:schemeClr val="tx1">
                    <a:lumMod val="85000"/>
                    <a:lumOff val="15000"/>
                  </a:schemeClr>
                </a:solidFill>
              </a:rPr>
              <a:t>+15</a:t>
            </a:r>
            <a:r>
              <a:rPr lang="en-US" sz="1700" dirty="0">
                <a:solidFill>
                  <a:schemeClr val="tx1">
                    <a:lumMod val="85000"/>
                    <a:lumOff val="15000"/>
                  </a:schemeClr>
                </a:solidFill>
              </a:rPr>
              <a:t>% in 2012 and </a:t>
            </a:r>
            <a:r>
              <a:rPr lang="en-US" sz="1700" dirty="0" smtClean="0">
                <a:solidFill>
                  <a:schemeClr val="tx1">
                    <a:lumMod val="85000"/>
                    <a:lumOff val="15000"/>
                  </a:schemeClr>
                </a:solidFill>
              </a:rPr>
              <a:t>+7.9</a:t>
            </a:r>
            <a:r>
              <a:rPr lang="en-US" sz="1700" dirty="0">
                <a:solidFill>
                  <a:schemeClr val="tx1">
                    <a:lumMod val="85000"/>
                    <a:lumOff val="15000"/>
                  </a:schemeClr>
                </a:solidFill>
              </a:rPr>
              <a:t>% </a:t>
            </a:r>
            <a:r>
              <a:rPr lang="en-US" sz="1700" dirty="0" smtClean="0">
                <a:solidFill>
                  <a:schemeClr val="tx1">
                    <a:lumMod val="85000"/>
                    <a:lumOff val="15000"/>
                  </a:schemeClr>
                </a:solidFill>
              </a:rPr>
              <a:t>in 2013</a:t>
            </a:r>
            <a:endParaRPr lang="en-US" sz="1700" dirty="0">
              <a:solidFill>
                <a:schemeClr val="tx1">
                  <a:lumMod val="85000"/>
                  <a:lumOff val="15000"/>
                </a:schemeClr>
              </a:solidFill>
            </a:endParaRPr>
          </a:p>
          <a:p>
            <a:r>
              <a:rPr lang="en-US" sz="1700" dirty="0" smtClean="0">
                <a:solidFill>
                  <a:schemeClr val="tx1">
                    <a:lumMod val="85000"/>
                    <a:lumOff val="15000"/>
                  </a:schemeClr>
                </a:solidFill>
              </a:rPr>
              <a:t>In </a:t>
            </a:r>
            <a:r>
              <a:rPr lang="en-US" sz="1700" dirty="0">
                <a:solidFill>
                  <a:schemeClr val="tx1">
                    <a:lumMod val="85000"/>
                    <a:lumOff val="15000"/>
                  </a:schemeClr>
                </a:solidFill>
              </a:rPr>
              <a:t>January </a:t>
            </a:r>
            <a:r>
              <a:rPr lang="en-US" sz="1700" dirty="0" smtClean="0">
                <a:solidFill>
                  <a:schemeClr val="tx1">
                    <a:lumMod val="85000"/>
                    <a:lumOff val="15000"/>
                  </a:schemeClr>
                </a:solidFill>
              </a:rPr>
              <a:t>2014 nominal </a:t>
            </a:r>
            <a:r>
              <a:rPr lang="en-US" sz="1700" dirty="0">
                <a:solidFill>
                  <a:schemeClr val="tx1">
                    <a:lumMod val="85000"/>
                    <a:lumOff val="15000"/>
                  </a:schemeClr>
                </a:solidFill>
              </a:rPr>
              <a:t>wages were +4.8% and real wages (with almost flat inflation) at +4.6</a:t>
            </a:r>
            <a:r>
              <a:rPr lang="en-US" sz="1700" dirty="0" smtClean="0">
                <a:solidFill>
                  <a:schemeClr val="tx1">
                    <a:lumMod val="85000"/>
                    <a:lumOff val="15000"/>
                  </a:schemeClr>
                </a:solidFill>
              </a:rPr>
              <a:t>% but by April real wages were already down to 2.2%  and then trended negative through the second half of last year</a:t>
            </a:r>
          </a:p>
          <a:p>
            <a:r>
              <a:rPr lang="en-US" sz="1700" dirty="0" smtClean="0">
                <a:solidFill>
                  <a:schemeClr val="tx1">
                    <a:lumMod val="85000"/>
                    <a:lumOff val="15000"/>
                  </a:schemeClr>
                </a:solidFill>
              </a:rPr>
              <a:t>At the end of 2014 western and Ukrainian companies and the state were raising nominal wages by about 10% overall (a general figure) and this meant that real wages had some protection</a:t>
            </a:r>
          </a:p>
          <a:p>
            <a:r>
              <a:rPr lang="en-US" sz="1700" dirty="0" smtClean="0">
                <a:solidFill>
                  <a:schemeClr val="tx1">
                    <a:lumMod val="85000"/>
                    <a:lumOff val="15000"/>
                  </a:schemeClr>
                </a:solidFill>
              </a:rPr>
              <a:t>But in 2015 we predict that nominal wages will stabilise at around 8-12% or in some cases rise to 10-18% range</a:t>
            </a:r>
          </a:p>
          <a:p>
            <a:r>
              <a:rPr lang="en-US" sz="1700" dirty="0" smtClean="0">
                <a:solidFill>
                  <a:schemeClr val="tx1">
                    <a:lumMod val="85000"/>
                    <a:lumOff val="15000"/>
                  </a:schemeClr>
                </a:solidFill>
              </a:rPr>
              <a:t>But with inflation spiking to 45.8% in March, there will be some months now when real wages will be -25% to -30%, one of the worst figures in recent global history</a:t>
            </a:r>
          </a:p>
        </p:txBody>
      </p:sp>
    </p:spTree>
    <p:extLst>
      <p:ext uri="{BB962C8B-B14F-4D97-AF65-F5344CB8AC3E}">
        <p14:creationId xmlns:p14="http://schemas.microsoft.com/office/powerpoint/2010/main" val="27753625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Economic outlook </a:t>
            </a:r>
            <a:r>
              <a:rPr lang="en-GB" dirty="0" smtClean="0"/>
              <a:t>(7) </a:t>
            </a:r>
            <a:r>
              <a:rPr lang="en-GB" dirty="0"/>
              <a:t>- wages</a:t>
            </a:r>
          </a:p>
        </p:txBody>
      </p:sp>
      <p:sp>
        <p:nvSpPr>
          <p:cNvPr id="3" name="Inhaltsplatzhalter 2"/>
          <p:cNvSpPr>
            <a:spLocks noGrp="1"/>
          </p:cNvSpPr>
          <p:nvPr>
            <p:ph idx="1"/>
          </p:nvPr>
        </p:nvSpPr>
        <p:spPr/>
        <p:txBody>
          <a:bodyPr/>
          <a:lstStyle/>
          <a:p>
            <a:r>
              <a:rPr lang="en-US" dirty="0">
                <a:solidFill>
                  <a:schemeClr val="tx1">
                    <a:lumMod val="85000"/>
                    <a:lumOff val="15000"/>
                  </a:schemeClr>
                </a:solidFill>
              </a:rPr>
              <a:t>However, we presume that inflation will decelerate later this year and the average figure for real wages may be “better” at -18% </a:t>
            </a:r>
          </a:p>
          <a:p>
            <a:r>
              <a:rPr lang="en-US" dirty="0">
                <a:solidFill>
                  <a:schemeClr val="tx1">
                    <a:lumMod val="85000"/>
                    <a:lumOff val="15000"/>
                  </a:schemeClr>
                </a:solidFill>
              </a:rPr>
              <a:t>As inflation decelerates, then real wages in 2016 will improve but still be in negative territory at minus -4.8% before turning positive by +2.0% in 2017</a:t>
            </a:r>
          </a:p>
          <a:p>
            <a:r>
              <a:rPr lang="en-US" dirty="0">
                <a:solidFill>
                  <a:schemeClr val="tx1">
                    <a:lumMod val="85000"/>
                    <a:lumOff val="15000"/>
                  </a:schemeClr>
                </a:solidFill>
              </a:rPr>
              <a:t>The swing between real wages from +14% in 2012 to minus -20% now is perhaps the biggest in the world over such a relatively brief period</a:t>
            </a:r>
          </a:p>
          <a:p>
            <a:r>
              <a:rPr lang="en-US" u="sng" dirty="0">
                <a:solidFill>
                  <a:schemeClr val="tx1">
                    <a:lumMod val="85000"/>
                    <a:lumOff val="15000"/>
                  </a:schemeClr>
                </a:solidFill>
              </a:rPr>
              <a:t>We strongly presume this will be one factor hitting consumer confidence and ensuring that retail and household expenditure will in turn drop downwards sharply</a:t>
            </a:r>
          </a:p>
          <a:p>
            <a:endParaRPr lang="en-GB" dirty="0">
              <a:solidFill>
                <a:schemeClr val="tx1">
                  <a:lumMod val="95000"/>
                  <a:lumOff val="5000"/>
                </a:schemeClr>
              </a:solidFill>
            </a:endParaRPr>
          </a:p>
          <a:p>
            <a:endParaRPr lang="en-GB" dirty="0"/>
          </a:p>
        </p:txBody>
      </p:sp>
    </p:spTree>
    <p:extLst>
      <p:ext uri="{BB962C8B-B14F-4D97-AF65-F5344CB8AC3E}">
        <p14:creationId xmlns:p14="http://schemas.microsoft.com/office/powerpoint/2010/main" val="5019787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a:t>
            </a:r>
            <a:r>
              <a:rPr lang="en-GB" dirty="0" smtClean="0"/>
              <a:t>outlook (8) – retail/consumer</a:t>
            </a:r>
            <a:endParaRPr lang="en-GB" dirty="0"/>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Retail </a:t>
            </a:r>
            <a:r>
              <a:rPr lang="en-US" sz="1700" dirty="0" smtClean="0">
                <a:solidFill>
                  <a:schemeClr val="tx1">
                    <a:lumMod val="85000"/>
                    <a:lumOff val="15000"/>
                  </a:schemeClr>
                </a:solidFill>
              </a:rPr>
              <a:t>sales growth followed </a:t>
            </a:r>
            <a:r>
              <a:rPr lang="en-US" sz="1700" dirty="0">
                <a:solidFill>
                  <a:schemeClr val="tx1">
                    <a:lumMod val="85000"/>
                    <a:lumOff val="15000"/>
                  </a:schemeClr>
                </a:solidFill>
              </a:rPr>
              <a:t>a similar pattern </a:t>
            </a:r>
            <a:r>
              <a:rPr lang="en-US" sz="1700" dirty="0" smtClean="0">
                <a:solidFill>
                  <a:schemeClr val="tx1">
                    <a:lumMod val="85000"/>
                    <a:lumOff val="15000"/>
                  </a:schemeClr>
                </a:solidFill>
              </a:rPr>
              <a:t>as wages bouncing </a:t>
            </a:r>
            <a:r>
              <a:rPr lang="en-US" sz="1700" dirty="0">
                <a:solidFill>
                  <a:schemeClr val="tx1">
                    <a:lumMod val="85000"/>
                    <a:lumOff val="15000"/>
                  </a:schemeClr>
                </a:solidFill>
              </a:rPr>
              <a:t>around at </a:t>
            </a:r>
            <a:r>
              <a:rPr lang="en-US" sz="1700" dirty="0" smtClean="0">
                <a:solidFill>
                  <a:schemeClr val="tx1">
                    <a:lumMod val="85000"/>
                    <a:lumOff val="15000"/>
                  </a:schemeClr>
                </a:solidFill>
              </a:rPr>
              <a:t>+17</a:t>
            </a:r>
            <a:r>
              <a:rPr lang="en-US" sz="1700" dirty="0">
                <a:solidFill>
                  <a:schemeClr val="tx1">
                    <a:lumMod val="85000"/>
                    <a:lumOff val="15000"/>
                  </a:schemeClr>
                </a:solidFill>
              </a:rPr>
              <a:t>% in 2012 but </a:t>
            </a:r>
            <a:r>
              <a:rPr lang="en-US" sz="1700" dirty="0" smtClean="0">
                <a:solidFill>
                  <a:schemeClr val="tx1">
                    <a:lumMod val="85000"/>
                    <a:lumOff val="15000"/>
                  </a:schemeClr>
                </a:solidFill>
              </a:rPr>
              <a:t>was already </a:t>
            </a:r>
            <a:r>
              <a:rPr lang="en-US" sz="1700" dirty="0">
                <a:solidFill>
                  <a:schemeClr val="tx1">
                    <a:lumMod val="85000"/>
                    <a:lumOff val="15000"/>
                  </a:schemeClr>
                </a:solidFill>
              </a:rPr>
              <a:t>down to 8% </a:t>
            </a:r>
            <a:r>
              <a:rPr lang="en-US" sz="1700" dirty="0" smtClean="0">
                <a:solidFill>
                  <a:schemeClr val="tx1">
                    <a:lumMod val="85000"/>
                    <a:lumOff val="15000"/>
                  </a:schemeClr>
                </a:solidFill>
              </a:rPr>
              <a:t>in 2013</a:t>
            </a:r>
            <a:endParaRPr lang="en-US" sz="1700" dirty="0">
              <a:solidFill>
                <a:schemeClr val="tx1">
                  <a:lumMod val="85000"/>
                  <a:lumOff val="15000"/>
                </a:schemeClr>
              </a:solidFill>
            </a:endParaRPr>
          </a:p>
          <a:p>
            <a:r>
              <a:rPr lang="en-US" sz="1700" dirty="0" smtClean="0">
                <a:solidFill>
                  <a:schemeClr val="tx1">
                    <a:lumMod val="85000"/>
                    <a:lumOff val="15000"/>
                  </a:schemeClr>
                </a:solidFill>
              </a:rPr>
              <a:t>Retail sales started 2014 in positive territory but were down by heavy double digits in the late autumn and averaged about -9.5% for the year (without the positive </a:t>
            </a:r>
            <a:r>
              <a:rPr lang="en-US" sz="1700" dirty="0">
                <a:solidFill>
                  <a:schemeClr val="tx1">
                    <a:lumMod val="85000"/>
                    <a:lumOff val="15000"/>
                  </a:schemeClr>
                </a:solidFill>
              </a:rPr>
              <a:t>start </a:t>
            </a:r>
            <a:r>
              <a:rPr lang="en-US" sz="1700" dirty="0" smtClean="0">
                <a:solidFill>
                  <a:schemeClr val="tx1">
                    <a:lumMod val="85000"/>
                    <a:lumOff val="15000"/>
                  </a:schemeClr>
                </a:solidFill>
              </a:rPr>
              <a:t>to the year they </a:t>
            </a:r>
            <a:r>
              <a:rPr lang="en-US" sz="1700" dirty="0">
                <a:solidFill>
                  <a:schemeClr val="tx1">
                    <a:lumMod val="85000"/>
                    <a:lumOff val="15000"/>
                  </a:schemeClr>
                </a:solidFill>
              </a:rPr>
              <a:t>could have been </a:t>
            </a:r>
            <a:r>
              <a:rPr lang="en-US" sz="1700" dirty="0" smtClean="0">
                <a:solidFill>
                  <a:schemeClr val="tx1">
                    <a:lumMod val="85000"/>
                    <a:lumOff val="15000"/>
                  </a:schemeClr>
                </a:solidFill>
              </a:rPr>
              <a:t>worse) </a:t>
            </a:r>
            <a:r>
              <a:rPr lang="en-US" sz="1700" dirty="0">
                <a:solidFill>
                  <a:schemeClr val="tx1">
                    <a:lumMod val="85000"/>
                    <a:lumOff val="15000"/>
                  </a:schemeClr>
                </a:solidFill>
              </a:rPr>
              <a:t>and </a:t>
            </a:r>
            <a:r>
              <a:rPr lang="en-US" sz="1700" dirty="0" smtClean="0">
                <a:solidFill>
                  <a:schemeClr val="tx1">
                    <a:lumMod val="85000"/>
                    <a:lumOff val="15000"/>
                  </a:schemeClr>
                </a:solidFill>
              </a:rPr>
              <a:t>given rising inflation, negative real wages, we </a:t>
            </a:r>
            <a:r>
              <a:rPr lang="en-US" sz="1700" dirty="0">
                <a:solidFill>
                  <a:schemeClr val="tx1">
                    <a:lumMod val="85000"/>
                    <a:lumOff val="15000"/>
                  </a:schemeClr>
                </a:solidFill>
              </a:rPr>
              <a:t>see </a:t>
            </a:r>
            <a:r>
              <a:rPr lang="en-US" sz="1700" dirty="0" smtClean="0">
                <a:solidFill>
                  <a:schemeClr val="tx1">
                    <a:lumMod val="85000"/>
                    <a:lumOff val="15000"/>
                  </a:schemeClr>
                </a:solidFill>
              </a:rPr>
              <a:t>no </a:t>
            </a:r>
            <a:r>
              <a:rPr lang="en-US" sz="1700" dirty="0">
                <a:solidFill>
                  <a:schemeClr val="tx1">
                    <a:lumMod val="85000"/>
                    <a:lumOff val="15000"/>
                  </a:schemeClr>
                </a:solidFill>
              </a:rPr>
              <a:t>recovery </a:t>
            </a:r>
            <a:r>
              <a:rPr lang="en-US" sz="1700" dirty="0" smtClean="0">
                <a:solidFill>
                  <a:schemeClr val="tx1">
                    <a:lumMod val="85000"/>
                    <a:lumOff val="15000"/>
                  </a:schemeClr>
                </a:solidFill>
              </a:rPr>
              <a:t>this year and in fact a deeper plunge to -17% this year with some possible upside given that consumers may still have some savings and/or black-grey sources of income</a:t>
            </a:r>
          </a:p>
          <a:p>
            <a:r>
              <a:rPr lang="en-US" sz="1700" dirty="0" smtClean="0">
                <a:solidFill>
                  <a:schemeClr val="tx1">
                    <a:lumMod val="85000"/>
                    <a:lumOff val="15000"/>
                  </a:schemeClr>
                </a:solidFill>
              </a:rPr>
              <a:t>Retail sales were down year-on-year by -22% in February</a:t>
            </a:r>
            <a:endParaRPr lang="en-US" sz="1700" dirty="0">
              <a:solidFill>
                <a:schemeClr val="tx1">
                  <a:lumMod val="85000"/>
                  <a:lumOff val="15000"/>
                </a:schemeClr>
              </a:solidFill>
            </a:endParaRPr>
          </a:p>
          <a:p>
            <a:r>
              <a:rPr lang="en-US" sz="1700" dirty="0" smtClean="0">
                <a:solidFill>
                  <a:schemeClr val="tx1">
                    <a:lumMod val="85000"/>
                    <a:lumOff val="15000"/>
                  </a:schemeClr>
                </a:solidFill>
              </a:rPr>
              <a:t>After </a:t>
            </a:r>
            <a:r>
              <a:rPr lang="en-US" sz="1700" dirty="0">
                <a:solidFill>
                  <a:schemeClr val="tx1">
                    <a:lumMod val="85000"/>
                    <a:lumOff val="15000"/>
                  </a:schemeClr>
                </a:solidFill>
              </a:rPr>
              <a:t>still managing </a:t>
            </a:r>
            <a:r>
              <a:rPr lang="en-US" sz="1700" dirty="0" smtClean="0">
                <a:solidFill>
                  <a:schemeClr val="tx1">
                    <a:lumMod val="85000"/>
                    <a:lumOff val="15000"/>
                  </a:schemeClr>
                </a:solidFill>
              </a:rPr>
              <a:t>7.8% </a:t>
            </a:r>
            <a:r>
              <a:rPr lang="en-US" sz="1700" dirty="0">
                <a:solidFill>
                  <a:schemeClr val="tx1">
                    <a:lumMod val="85000"/>
                    <a:lumOff val="15000"/>
                  </a:schemeClr>
                </a:solidFill>
              </a:rPr>
              <a:t>growth on a declining trend </a:t>
            </a:r>
            <a:r>
              <a:rPr lang="en-US" sz="1700" dirty="0" smtClean="0">
                <a:solidFill>
                  <a:schemeClr val="tx1">
                    <a:lumMod val="85000"/>
                    <a:lumOff val="15000"/>
                  </a:schemeClr>
                </a:solidFill>
              </a:rPr>
              <a:t>in 2013, </a:t>
            </a:r>
            <a:r>
              <a:rPr lang="en-US" sz="1700" dirty="0">
                <a:solidFill>
                  <a:schemeClr val="tx1">
                    <a:lumMod val="85000"/>
                    <a:lumOff val="15000"/>
                  </a:schemeClr>
                </a:solidFill>
              </a:rPr>
              <a:t>household spending </a:t>
            </a:r>
            <a:r>
              <a:rPr lang="en-US" sz="1700" dirty="0" smtClean="0">
                <a:solidFill>
                  <a:schemeClr val="tx1">
                    <a:lumMod val="85000"/>
                    <a:lumOff val="15000"/>
                  </a:schemeClr>
                </a:solidFill>
              </a:rPr>
              <a:t>turned </a:t>
            </a:r>
            <a:r>
              <a:rPr lang="en-US" sz="1700" dirty="0">
                <a:solidFill>
                  <a:schemeClr val="tx1">
                    <a:lumMod val="85000"/>
                    <a:lumOff val="15000"/>
                  </a:schemeClr>
                </a:solidFill>
              </a:rPr>
              <a:t>negative </a:t>
            </a:r>
            <a:r>
              <a:rPr lang="en-US" sz="1700" dirty="0" smtClean="0">
                <a:solidFill>
                  <a:schemeClr val="tx1">
                    <a:lumMod val="85000"/>
                    <a:lumOff val="15000"/>
                  </a:schemeClr>
                </a:solidFill>
              </a:rPr>
              <a:t>in 2014 by -5.5% and we think this will decline further by at least -7.8% this year before climbing back to +1.9% in 2016  </a:t>
            </a:r>
          </a:p>
          <a:p>
            <a:r>
              <a:rPr lang="en-US" sz="1700" dirty="0" smtClean="0">
                <a:solidFill>
                  <a:schemeClr val="tx1">
                    <a:lumMod val="85000"/>
                    <a:lumOff val="15000"/>
                  </a:schemeClr>
                </a:solidFill>
              </a:rPr>
              <a:t>Unemployment averaged 10.5% last year and we think this could tick up to 12% this year as companies make tougher decisions</a:t>
            </a:r>
          </a:p>
          <a:p>
            <a:r>
              <a:rPr lang="en-US" sz="1700" dirty="0" smtClean="0">
                <a:solidFill>
                  <a:schemeClr val="tx1">
                    <a:lumMod val="85000"/>
                    <a:lumOff val="15000"/>
                  </a:schemeClr>
                </a:solidFill>
              </a:rPr>
              <a:t>Consumer </a:t>
            </a:r>
            <a:r>
              <a:rPr lang="en-US" sz="1700" dirty="0">
                <a:solidFill>
                  <a:schemeClr val="tx1">
                    <a:lumMod val="85000"/>
                    <a:lumOff val="15000"/>
                  </a:schemeClr>
                </a:solidFill>
              </a:rPr>
              <a:t>confidence has averaged 80-82 in the last two years with a recent low of 70 in early 2010 </a:t>
            </a:r>
            <a:r>
              <a:rPr lang="en-US" sz="1700" dirty="0" smtClean="0">
                <a:solidFill>
                  <a:schemeClr val="tx1">
                    <a:lumMod val="85000"/>
                    <a:lumOff val="15000"/>
                  </a:schemeClr>
                </a:solidFill>
              </a:rPr>
              <a:t>after it had collapsed </a:t>
            </a:r>
            <a:r>
              <a:rPr lang="en-US" sz="1700" dirty="0">
                <a:solidFill>
                  <a:schemeClr val="tx1">
                    <a:lumMod val="85000"/>
                    <a:lumOff val="15000"/>
                  </a:schemeClr>
                </a:solidFill>
              </a:rPr>
              <a:t>disastrously to 40 in early 2009 for a few </a:t>
            </a:r>
            <a:r>
              <a:rPr lang="en-US" sz="1700" dirty="0" smtClean="0">
                <a:solidFill>
                  <a:schemeClr val="tx1">
                    <a:lumMod val="85000"/>
                    <a:lumOff val="15000"/>
                  </a:schemeClr>
                </a:solidFill>
              </a:rPr>
              <a:t>months</a:t>
            </a:r>
            <a:endParaRPr lang="en-US" sz="1700" dirty="0">
              <a:solidFill>
                <a:schemeClr val="tx1">
                  <a:lumMod val="85000"/>
                  <a:lumOff val="15000"/>
                </a:schemeClr>
              </a:solidFill>
            </a:endParaRPr>
          </a:p>
        </p:txBody>
      </p:sp>
    </p:spTree>
    <p:extLst>
      <p:ext uri="{BB962C8B-B14F-4D97-AF65-F5344CB8AC3E}">
        <p14:creationId xmlns:p14="http://schemas.microsoft.com/office/powerpoint/2010/main" val="38185712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Economic outlook </a:t>
            </a:r>
            <a:r>
              <a:rPr lang="en-GB" dirty="0" smtClean="0"/>
              <a:t>(9) </a:t>
            </a:r>
            <a:r>
              <a:rPr lang="en-GB" dirty="0"/>
              <a:t>– retail/consumer</a:t>
            </a:r>
          </a:p>
        </p:txBody>
      </p:sp>
      <p:sp>
        <p:nvSpPr>
          <p:cNvPr id="3" name="Inhaltsplatzhalter 2"/>
          <p:cNvSpPr>
            <a:spLocks noGrp="1"/>
          </p:cNvSpPr>
          <p:nvPr>
            <p:ph idx="1"/>
          </p:nvPr>
        </p:nvSpPr>
        <p:spPr/>
        <p:txBody>
          <a:bodyPr/>
          <a:lstStyle/>
          <a:p>
            <a:r>
              <a:rPr lang="en-US" dirty="0">
                <a:solidFill>
                  <a:schemeClr val="tx1">
                    <a:lumMod val="85000"/>
                    <a:lumOff val="15000"/>
                  </a:schemeClr>
                </a:solidFill>
              </a:rPr>
              <a:t>But consumer confidence fell to 72.5 in January 2014 which was the lowest figure for 3 years </a:t>
            </a:r>
          </a:p>
          <a:p>
            <a:r>
              <a:rPr lang="en-US" dirty="0">
                <a:solidFill>
                  <a:schemeClr val="tx1">
                    <a:lumMod val="85000"/>
                    <a:lumOff val="15000"/>
                  </a:schemeClr>
                </a:solidFill>
              </a:rPr>
              <a:t>This then averaged 64 through the spring last year but then tumbled further again to 54 in August where it remained for 4 months. Not surprisingly given the end of year developments and the currency collapse, consumer confidence is now close to all time lows at 46 in January and 41 in February</a:t>
            </a:r>
          </a:p>
          <a:p>
            <a:r>
              <a:rPr lang="en-US" dirty="0">
                <a:solidFill>
                  <a:schemeClr val="tx1">
                    <a:lumMod val="85000"/>
                    <a:lumOff val="15000"/>
                  </a:schemeClr>
                </a:solidFill>
              </a:rPr>
              <a:t>This can only add to the bleak outlook fro consumer goods companies and the economy overall</a:t>
            </a:r>
          </a:p>
          <a:p>
            <a:pPr marL="0" indent="0">
              <a:buNone/>
            </a:pPr>
            <a:r>
              <a:rPr lang="en-US" dirty="0">
                <a:solidFill>
                  <a:schemeClr val="tx1">
                    <a:lumMod val="85000"/>
                    <a:lumOff val="15000"/>
                  </a:schemeClr>
                </a:solidFill>
              </a:rPr>
              <a:t> </a:t>
            </a:r>
          </a:p>
          <a:p>
            <a:endParaRPr lang="en-GB" dirty="0">
              <a:solidFill>
                <a:srgbClr val="FF0000"/>
              </a:solidFill>
            </a:endParaRPr>
          </a:p>
          <a:p>
            <a:endParaRPr lang="en-GB" dirty="0"/>
          </a:p>
        </p:txBody>
      </p:sp>
    </p:spTree>
    <p:extLst>
      <p:ext uri="{BB962C8B-B14F-4D97-AF65-F5344CB8AC3E}">
        <p14:creationId xmlns:p14="http://schemas.microsoft.com/office/powerpoint/2010/main" val="19516861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600" dirty="0" smtClean="0"/>
              <a:t>Currency </a:t>
            </a:r>
            <a:r>
              <a:rPr lang="en-US" sz="3600" dirty="0"/>
              <a:t>and inflation issues and </a:t>
            </a:r>
            <a:r>
              <a:rPr lang="en-US" sz="3600" dirty="0" smtClean="0"/>
              <a:t>outlook (1)</a:t>
            </a:r>
            <a:r>
              <a:rPr lang="en-US" dirty="0"/>
              <a:t/>
            </a:r>
            <a:br>
              <a:rPr lang="en-US" dirty="0"/>
            </a:br>
            <a:endParaRPr lang="en-GB" dirty="0"/>
          </a:p>
        </p:txBody>
      </p:sp>
      <p:sp>
        <p:nvSpPr>
          <p:cNvPr id="3" name="Content Placeholder 2"/>
          <p:cNvSpPr>
            <a:spLocks noGrp="1"/>
          </p:cNvSpPr>
          <p:nvPr>
            <p:ph idx="1"/>
          </p:nvPr>
        </p:nvSpPr>
        <p:spPr/>
        <p:txBody>
          <a:bodyPr>
            <a:noAutofit/>
          </a:bodyPr>
          <a:lstStyle/>
          <a:p>
            <a:r>
              <a:rPr lang="en-GB" sz="1700" dirty="0" smtClean="0">
                <a:solidFill>
                  <a:schemeClr val="tx1">
                    <a:lumMod val="85000"/>
                    <a:lumOff val="15000"/>
                  </a:schemeClr>
                </a:solidFill>
              </a:rPr>
              <a:t>In the second half of 2013 the hryvnia was stable against the dollar at 7.87 and averaged 11.0 to the Euro in the first half of 2014. It then moved as follows:</a:t>
            </a:r>
          </a:p>
          <a:p>
            <a:pPr marL="2743200" lvl="6" indent="0">
              <a:buNone/>
            </a:pPr>
            <a:r>
              <a:rPr lang="en-GB" sz="1400" b="1" u="sng" dirty="0" smtClean="0">
                <a:solidFill>
                  <a:schemeClr val="tx1">
                    <a:lumMod val="85000"/>
                    <a:lumOff val="15000"/>
                  </a:schemeClr>
                </a:solidFill>
              </a:rPr>
              <a:t>Dollar		Euro</a:t>
            </a:r>
            <a:endParaRPr lang="en-GB" sz="1400" b="1" u="sng" dirty="0">
              <a:solidFill>
                <a:schemeClr val="tx1">
                  <a:lumMod val="85000"/>
                  <a:lumOff val="15000"/>
                </a:schemeClr>
              </a:solidFill>
            </a:endParaRPr>
          </a:p>
          <a:p>
            <a:pPr marL="0" indent="0">
              <a:buNone/>
            </a:pPr>
            <a:r>
              <a:rPr lang="en-GB" sz="1400" dirty="0" smtClean="0">
                <a:solidFill>
                  <a:schemeClr val="tx1">
                    <a:lumMod val="85000"/>
                    <a:lumOff val="15000"/>
                  </a:schemeClr>
                </a:solidFill>
              </a:rPr>
              <a:t>		1 Jan 2014			8.03			11.0</a:t>
            </a:r>
          </a:p>
          <a:p>
            <a:pPr marL="0" indent="0">
              <a:buNone/>
            </a:pPr>
            <a:r>
              <a:rPr lang="en-GB" sz="1400" dirty="0" smtClean="0">
                <a:solidFill>
                  <a:schemeClr val="tx1">
                    <a:lumMod val="85000"/>
                    <a:lumOff val="15000"/>
                  </a:schemeClr>
                </a:solidFill>
              </a:rPr>
              <a:t>		16 March			9.03			12.77</a:t>
            </a:r>
          </a:p>
          <a:p>
            <a:pPr marL="0" indent="0">
              <a:buNone/>
            </a:pPr>
            <a:r>
              <a:rPr lang="en-GB" sz="1400" dirty="0">
                <a:solidFill>
                  <a:schemeClr val="tx1">
                    <a:lumMod val="85000"/>
                    <a:lumOff val="15000"/>
                  </a:schemeClr>
                </a:solidFill>
              </a:rPr>
              <a:t>	</a:t>
            </a:r>
            <a:r>
              <a:rPr lang="en-GB" sz="1400" dirty="0" smtClean="0">
                <a:solidFill>
                  <a:schemeClr val="tx1">
                    <a:lumMod val="85000"/>
                    <a:lumOff val="15000"/>
                  </a:schemeClr>
                </a:solidFill>
              </a:rPr>
              <a:t>	22 June			11.4			15.91</a:t>
            </a:r>
          </a:p>
          <a:p>
            <a:pPr marL="0" indent="0">
              <a:buNone/>
            </a:pPr>
            <a:r>
              <a:rPr lang="en-GB" sz="1400" dirty="0">
                <a:solidFill>
                  <a:schemeClr val="tx1">
                    <a:lumMod val="85000"/>
                    <a:lumOff val="15000"/>
                  </a:schemeClr>
                </a:solidFill>
              </a:rPr>
              <a:t>	</a:t>
            </a:r>
            <a:r>
              <a:rPr lang="en-GB" sz="1400" dirty="0" smtClean="0">
                <a:solidFill>
                  <a:schemeClr val="tx1">
                    <a:lumMod val="85000"/>
                    <a:lumOff val="15000"/>
                  </a:schemeClr>
                </a:solidFill>
              </a:rPr>
              <a:t>	12 October			12.7			16.1</a:t>
            </a:r>
          </a:p>
          <a:p>
            <a:pPr marL="0" indent="0">
              <a:buNone/>
            </a:pPr>
            <a:r>
              <a:rPr lang="en-GB" sz="1400" dirty="0">
                <a:solidFill>
                  <a:schemeClr val="tx1">
                    <a:lumMod val="85000"/>
                    <a:lumOff val="15000"/>
                  </a:schemeClr>
                </a:solidFill>
              </a:rPr>
              <a:t>	</a:t>
            </a:r>
            <a:r>
              <a:rPr lang="en-GB" sz="1400" dirty="0" smtClean="0">
                <a:solidFill>
                  <a:schemeClr val="tx1">
                    <a:lumMod val="85000"/>
                    <a:lumOff val="15000"/>
                  </a:schemeClr>
                </a:solidFill>
              </a:rPr>
              <a:t>	1 January 2015		15.6			18.9</a:t>
            </a:r>
          </a:p>
          <a:p>
            <a:pPr marL="0" indent="0">
              <a:buNone/>
            </a:pPr>
            <a:r>
              <a:rPr lang="en-US" sz="1400" dirty="0" smtClean="0">
                <a:solidFill>
                  <a:schemeClr val="tx1">
                    <a:lumMod val="85000"/>
                    <a:lumOff val="15000"/>
                  </a:schemeClr>
                </a:solidFill>
              </a:rPr>
              <a:t>		1 February 2015		15.7			17.7</a:t>
            </a:r>
          </a:p>
          <a:p>
            <a:pPr marL="0" indent="0">
              <a:buNone/>
            </a:pPr>
            <a:r>
              <a:rPr lang="en-US" sz="1400" dirty="0" smtClean="0">
                <a:solidFill>
                  <a:schemeClr val="tx1">
                    <a:lumMod val="85000"/>
                    <a:lumOff val="15000"/>
                  </a:schemeClr>
                </a:solidFill>
              </a:rPr>
              <a:t>		1 March 2015		27.0			30.2</a:t>
            </a:r>
          </a:p>
          <a:p>
            <a:pPr marL="0" indent="0">
              <a:buNone/>
            </a:pPr>
            <a:r>
              <a:rPr lang="en-US" sz="1400" dirty="0">
                <a:solidFill>
                  <a:schemeClr val="tx1">
                    <a:lumMod val="85000"/>
                    <a:lumOff val="15000"/>
                  </a:schemeClr>
                </a:solidFill>
              </a:rPr>
              <a:t>	</a:t>
            </a:r>
            <a:r>
              <a:rPr lang="en-US" sz="1400" dirty="0" smtClean="0">
                <a:solidFill>
                  <a:schemeClr val="tx1">
                    <a:lumMod val="85000"/>
                    <a:lumOff val="15000"/>
                  </a:schemeClr>
                </a:solidFill>
              </a:rPr>
              <a:t>	1 April 2015			23.1			25.0</a:t>
            </a:r>
            <a:endParaRPr lang="en-US" sz="1400" dirty="0">
              <a:solidFill>
                <a:schemeClr val="tx1">
                  <a:lumMod val="85000"/>
                  <a:lumOff val="15000"/>
                </a:schemeClr>
              </a:solidFill>
            </a:endParaRPr>
          </a:p>
          <a:p>
            <a:pPr marL="0" indent="0">
              <a:buNone/>
            </a:pPr>
            <a:endParaRPr lang="en-GB" sz="1700" dirty="0" smtClean="0">
              <a:solidFill>
                <a:schemeClr val="tx1">
                  <a:lumMod val="85000"/>
                  <a:lumOff val="15000"/>
                </a:schemeClr>
              </a:solidFill>
            </a:endParaRPr>
          </a:p>
          <a:p>
            <a:r>
              <a:rPr lang="en-GB" sz="1700" dirty="0" smtClean="0">
                <a:solidFill>
                  <a:schemeClr val="tx1">
                    <a:lumMod val="85000"/>
                    <a:lumOff val="15000"/>
                  </a:schemeClr>
                </a:solidFill>
              </a:rPr>
              <a:t>The currency </a:t>
            </a:r>
            <a:r>
              <a:rPr lang="en-GB" sz="1700" dirty="0" smtClean="0"/>
              <a:t>virtually </a:t>
            </a:r>
            <a:r>
              <a:rPr lang="en-GB" sz="1700" dirty="0"/>
              <a:t>halved in value against the </a:t>
            </a:r>
            <a:r>
              <a:rPr lang="en-GB" sz="1700" dirty="0" smtClean="0"/>
              <a:t>dollar </a:t>
            </a:r>
            <a:r>
              <a:rPr lang="en-GB" sz="1700" dirty="0" smtClean="0">
                <a:solidFill>
                  <a:schemeClr val="tx1">
                    <a:lumMod val="85000"/>
                    <a:lumOff val="15000"/>
                  </a:schemeClr>
                </a:solidFill>
              </a:rPr>
              <a:t>and fell by 72% against the Euro; the difference is obviously explained by the strengthening of the US dollar </a:t>
            </a:r>
          </a:p>
          <a:p>
            <a:r>
              <a:rPr lang="en-US" sz="1700" dirty="0" smtClean="0">
                <a:solidFill>
                  <a:schemeClr val="tx1">
                    <a:lumMod val="85000"/>
                    <a:lumOff val="15000"/>
                  </a:schemeClr>
                </a:solidFill>
              </a:rPr>
              <a:t>The February free float caused the currency collapse and then we witnessed some moderate recovery thanks to 1) some FX controls 2) some stabilisation in eastern Ukraine and 3) and the announcement of the IMF program and proposed negotiations</a:t>
            </a:r>
          </a:p>
          <a:p>
            <a:pPr marL="0" indent="0">
              <a:buNone/>
            </a:pPr>
            <a:r>
              <a:rPr lang="en-US" sz="1700" dirty="0">
                <a:solidFill>
                  <a:schemeClr val="tx1">
                    <a:lumMod val="85000"/>
                    <a:lumOff val="15000"/>
                  </a:schemeClr>
                </a:solidFill>
              </a:rPr>
              <a:t>	</a:t>
            </a:r>
            <a:r>
              <a:rPr lang="en-US" sz="1700" dirty="0" smtClean="0">
                <a:solidFill>
                  <a:schemeClr val="tx1">
                    <a:lumMod val="85000"/>
                    <a:lumOff val="15000"/>
                  </a:schemeClr>
                </a:solidFill>
              </a:rPr>
              <a:t>			 with private creditors</a:t>
            </a:r>
            <a:endParaRPr lang="en-GB" sz="1700" dirty="0">
              <a:solidFill>
                <a:schemeClr val="tx1">
                  <a:lumMod val="85000"/>
                  <a:lumOff val="15000"/>
                </a:schemeClr>
              </a:solidFill>
            </a:endParaRPr>
          </a:p>
          <a:p>
            <a:pPr marL="0" indent="0">
              <a:buNone/>
            </a:pPr>
            <a:endParaRPr lang="en-GB" sz="1700" dirty="0">
              <a:solidFill>
                <a:schemeClr val="tx1">
                  <a:lumMod val="85000"/>
                  <a:lumOff val="15000"/>
                </a:schemeClr>
              </a:solidFill>
            </a:endParaRPr>
          </a:p>
        </p:txBody>
      </p:sp>
    </p:spTree>
    <p:extLst>
      <p:ext uri="{BB962C8B-B14F-4D97-AF65-F5344CB8AC3E}">
        <p14:creationId xmlns:p14="http://schemas.microsoft.com/office/powerpoint/2010/main" val="36615611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Currency </a:t>
            </a:r>
            <a:r>
              <a:rPr lang="en-US" sz="3600" dirty="0"/>
              <a:t>and inflation issues and outlook </a:t>
            </a:r>
            <a:r>
              <a:rPr lang="en-US" sz="3600" dirty="0" smtClean="0"/>
              <a:t>(2)</a:t>
            </a:r>
            <a:r>
              <a:rPr lang="en-US" dirty="0"/>
              <a:t/>
            </a:r>
            <a:br>
              <a:rPr lang="en-US" dirty="0"/>
            </a:br>
            <a:endParaRPr lang="en-GB" dirty="0"/>
          </a:p>
        </p:txBody>
      </p:sp>
      <p:sp>
        <p:nvSpPr>
          <p:cNvPr id="3" name="Content Placeholder 2"/>
          <p:cNvSpPr>
            <a:spLocks noGrp="1"/>
          </p:cNvSpPr>
          <p:nvPr>
            <p:ph idx="1"/>
          </p:nvPr>
        </p:nvSpPr>
        <p:spPr/>
        <p:txBody>
          <a:bodyPr>
            <a:noAutofit/>
          </a:bodyPr>
          <a:lstStyle/>
          <a:p>
            <a:r>
              <a:rPr lang="en-US" sz="1700" dirty="0" smtClean="0">
                <a:solidFill>
                  <a:schemeClr val="tx1">
                    <a:lumMod val="85000"/>
                    <a:lumOff val="15000"/>
                  </a:schemeClr>
                </a:solidFill>
              </a:rPr>
              <a:t>In a mid-case scenario the strong consensus is for the currency to stabilise close to where it is now at 24-26 to the US dollar until 2017</a:t>
            </a:r>
          </a:p>
          <a:p>
            <a:r>
              <a:rPr lang="en-US" sz="1700" dirty="0" smtClean="0">
                <a:solidFill>
                  <a:schemeClr val="tx1">
                    <a:lumMod val="85000"/>
                    <a:lumOff val="15000"/>
                  </a:schemeClr>
                </a:solidFill>
              </a:rPr>
              <a:t>But the consensus has been wrong on several occasions in recent months</a:t>
            </a:r>
          </a:p>
          <a:p>
            <a:r>
              <a:rPr lang="en-US" sz="1700" dirty="0" smtClean="0">
                <a:solidFill>
                  <a:schemeClr val="tx1">
                    <a:lumMod val="85000"/>
                    <a:lumOff val="15000"/>
                  </a:schemeClr>
                </a:solidFill>
              </a:rPr>
              <a:t>But presuming no escalation of conflict and not much positive/negative news from the debt negotiations, rises and falls in the currency could be evened out with moderate downside risk of a further depreciation of 5-15% in the next 6-12 months rather than the more upbeat view of stabilisation</a:t>
            </a:r>
          </a:p>
          <a:p>
            <a:r>
              <a:rPr lang="en-US" sz="1700" dirty="0" smtClean="0">
                <a:solidFill>
                  <a:schemeClr val="tx1">
                    <a:lumMod val="85000"/>
                    <a:lumOff val="15000"/>
                  </a:schemeClr>
                </a:solidFill>
              </a:rPr>
              <a:t>However, if the market mood changes, then a strong appreciation could set in, as we have seen with the Russian rouble recently  </a:t>
            </a:r>
          </a:p>
          <a:p>
            <a:r>
              <a:rPr lang="en-US" sz="1700" dirty="0" smtClean="0">
                <a:solidFill>
                  <a:schemeClr val="tx1">
                    <a:lumMod val="85000"/>
                    <a:lumOff val="15000"/>
                  </a:schemeClr>
                </a:solidFill>
              </a:rPr>
              <a:t>But much will depend how long the current inflation spike persists and whether the annual average for inflation settles around 33% (our central view) or is more elevated towards 40-50%</a:t>
            </a:r>
          </a:p>
          <a:p>
            <a:r>
              <a:rPr lang="en-US" sz="1700" dirty="0" smtClean="0">
                <a:solidFill>
                  <a:schemeClr val="tx1">
                    <a:lumMod val="85000"/>
                    <a:lumOff val="15000"/>
                  </a:schemeClr>
                </a:solidFill>
              </a:rPr>
              <a:t>One problem for the currency is that all emerging markets are feeling the pain from the surging dollar as oil prices fall. As US interest rates creep up during 2015, the dollar will become more attractive</a:t>
            </a:r>
          </a:p>
        </p:txBody>
      </p:sp>
    </p:spTree>
    <p:extLst>
      <p:ext uri="{BB962C8B-B14F-4D97-AF65-F5344CB8AC3E}">
        <p14:creationId xmlns:p14="http://schemas.microsoft.com/office/powerpoint/2010/main" val="29059254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Currency </a:t>
            </a:r>
            <a:r>
              <a:rPr lang="en-US" dirty="0"/>
              <a:t>and inflation issues and outlook </a:t>
            </a:r>
            <a:r>
              <a:rPr lang="en-US" dirty="0" smtClean="0"/>
              <a:t>(3)</a:t>
            </a:r>
            <a:endParaRPr lang="en-GB" dirty="0"/>
          </a:p>
        </p:txBody>
      </p:sp>
      <p:sp>
        <p:nvSpPr>
          <p:cNvPr id="3" name="Content Placeholder 2"/>
          <p:cNvSpPr>
            <a:spLocks noGrp="1"/>
          </p:cNvSpPr>
          <p:nvPr>
            <p:ph idx="1"/>
          </p:nvPr>
        </p:nvSpPr>
        <p:spPr/>
        <p:txBody>
          <a:bodyPr>
            <a:noAutofit/>
          </a:bodyPr>
          <a:lstStyle/>
          <a:p>
            <a:r>
              <a:rPr lang="en-US" sz="1700" dirty="0">
                <a:solidFill>
                  <a:schemeClr val="tx1">
                    <a:lumMod val="85000"/>
                    <a:lumOff val="15000"/>
                  </a:schemeClr>
                </a:solidFill>
              </a:rPr>
              <a:t>There ought therefore to be more pressure from the dollar than the Euro</a:t>
            </a:r>
          </a:p>
          <a:p>
            <a:r>
              <a:rPr lang="en-US" sz="1700" dirty="0">
                <a:solidFill>
                  <a:schemeClr val="tx1">
                    <a:lumMod val="85000"/>
                    <a:lumOff val="15000"/>
                  </a:schemeClr>
                </a:solidFill>
              </a:rPr>
              <a:t>Bank interest rates remain high (at 30%) as a mild prop to the currency but if inflation does weaken later this year, interest rates could be cut quickly  </a:t>
            </a:r>
          </a:p>
          <a:p>
            <a:r>
              <a:rPr lang="en-US" sz="1700" dirty="0">
                <a:solidFill>
                  <a:schemeClr val="tx1">
                    <a:lumMod val="85000"/>
                    <a:lumOff val="15000"/>
                  </a:schemeClr>
                </a:solidFill>
              </a:rPr>
              <a:t>FX reserves tumbled as the currency weakened and are now hovering at a recent all time low of $5.5bn which is well under 2 months import coverage </a:t>
            </a:r>
          </a:p>
          <a:p>
            <a:r>
              <a:rPr lang="en-US" sz="1700" dirty="0">
                <a:solidFill>
                  <a:schemeClr val="tx1">
                    <a:lumMod val="85000"/>
                    <a:lumOff val="15000"/>
                  </a:schemeClr>
                </a:solidFill>
              </a:rPr>
              <a:t>We presume for calculation purposes that the Euro/dollar will fluctuate at about 1.09  for the next 12 months but there is some risk that the dollar could rise to 1.00/1.05 range in the next 6 months </a:t>
            </a:r>
          </a:p>
          <a:p>
            <a:r>
              <a:rPr lang="en-US" sz="1700" dirty="0">
                <a:solidFill>
                  <a:schemeClr val="tx1">
                    <a:lumMod val="85000"/>
                    <a:lumOff val="15000"/>
                  </a:schemeClr>
                </a:solidFill>
              </a:rPr>
              <a:t>The recent Eurozone economic rally should support the euro at these levels</a:t>
            </a:r>
          </a:p>
          <a:p>
            <a:r>
              <a:rPr lang="en-US" sz="1700" dirty="0" smtClean="0">
                <a:solidFill>
                  <a:schemeClr val="tx1">
                    <a:lumMod val="85000"/>
                    <a:lumOff val="15000"/>
                  </a:schemeClr>
                </a:solidFill>
              </a:rPr>
              <a:t>Inflation slid negative in 2013 at -0.3% and averaged 12% last year on an upward curve at prices rose 20% last October and 25% by December</a:t>
            </a:r>
          </a:p>
          <a:p>
            <a:r>
              <a:rPr lang="en-US" sz="1700" dirty="0" smtClean="0">
                <a:solidFill>
                  <a:schemeClr val="tx1">
                    <a:lumMod val="85000"/>
                    <a:lumOff val="15000"/>
                  </a:schemeClr>
                </a:solidFill>
              </a:rPr>
              <a:t>But the flow-through effects of the crumbling currency ensured that inflation leapt to 34.5% in February and a massive 45.8% in March</a:t>
            </a:r>
          </a:p>
          <a:p>
            <a:r>
              <a:rPr lang="en-US" sz="1700" dirty="0" smtClean="0">
                <a:solidFill>
                  <a:schemeClr val="tx1">
                    <a:lumMod val="85000"/>
                    <a:lumOff val="15000"/>
                  </a:schemeClr>
                </a:solidFill>
              </a:rPr>
              <a:t>It may take another 2-3 months for the full effects of the currency crash to run through the inflation cycle</a:t>
            </a:r>
          </a:p>
        </p:txBody>
      </p:sp>
    </p:spTree>
    <p:extLst>
      <p:ext uri="{BB962C8B-B14F-4D97-AF65-F5344CB8AC3E}">
        <p14:creationId xmlns:p14="http://schemas.microsoft.com/office/powerpoint/2010/main" val="17694787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Currency and inflation issues and outlook </a:t>
            </a:r>
            <a:r>
              <a:rPr lang="en-US" dirty="0" smtClean="0"/>
              <a:t>(4)</a:t>
            </a:r>
            <a:endParaRPr lang="en-GB" dirty="0"/>
          </a:p>
        </p:txBody>
      </p:sp>
      <p:sp>
        <p:nvSpPr>
          <p:cNvPr id="3" name="Inhaltsplatzhalter 2"/>
          <p:cNvSpPr>
            <a:spLocks noGrp="1"/>
          </p:cNvSpPr>
          <p:nvPr>
            <p:ph idx="1"/>
          </p:nvPr>
        </p:nvSpPr>
        <p:spPr/>
        <p:txBody>
          <a:bodyPr/>
          <a:lstStyle/>
          <a:p>
            <a:r>
              <a:rPr lang="en-US" dirty="0">
                <a:solidFill>
                  <a:schemeClr val="tx1">
                    <a:lumMod val="85000"/>
                    <a:lumOff val="15000"/>
                  </a:schemeClr>
                </a:solidFill>
              </a:rPr>
              <a:t>Inflation was up across the board in recent months with food and utility prices all impacted as well as imported items; producer prices were also elevated as the prices for chemicals, coal and sugar soared</a:t>
            </a:r>
          </a:p>
          <a:p>
            <a:r>
              <a:rPr lang="en-US" dirty="0">
                <a:solidFill>
                  <a:schemeClr val="tx1">
                    <a:lumMod val="85000"/>
                    <a:lumOff val="15000"/>
                  </a:schemeClr>
                </a:solidFill>
              </a:rPr>
              <a:t>Falling energy prices could in the medium-term help Ukraine but gas prices with Russia have recently been fixed and retail energy prices will be surging in triple digits and this will be one major factor keeping prices up </a:t>
            </a:r>
          </a:p>
          <a:p>
            <a:r>
              <a:rPr lang="en-US" dirty="0">
                <a:solidFill>
                  <a:schemeClr val="tx1">
                    <a:lumMod val="85000"/>
                    <a:lumOff val="15000"/>
                  </a:schemeClr>
                </a:solidFill>
              </a:rPr>
              <a:t>So we see high double-digit inflation  continuing through until the at least mid-summer and the 50% level could be broken in the next couple of months and then followed by some price  </a:t>
            </a:r>
            <a:r>
              <a:rPr lang="en-US" dirty="0" err="1">
                <a:solidFill>
                  <a:schemeClr val="tx1">
                    <a:lumMod val="85000"/>
                    <a:lumOff val="15000"/>
                  </a:schemeClr>
                </a:solidFill>
              </a:rPr>
              <a:t>stabilisation</a:t>
            </a:r>
            <a:r>
              <a:rPr lang="en-US" dirty="0">
                <a:solidFill>
                  <a:schemeClr val="tx1">
                    <a:lumMod val="85000"/>
                    <a:lumOff val="15000"/>
                  </a:schemeClr>
                </a:solidFill>
              </a:rPr>
              <a:t> based on weaker demand and also given the recent recovery in the hryvnia, entailing an average 2015 inflation of about 33% on a downward trend and year-end inflation (December 2015) could reach 18-25%. Inflation is expected to average about 16% next year</a:t>
            </a:r>
          </a:p>
          <a:p>
            <a:r>
              <a:rPr lang="en-US" dirty="0">
                <a:solidFill>
                  <a:schemeClr val="tx1">
                    <a:lumMod val="85000"/>
                    <a:lumOff val="15000"/>
                  </a:schemeClr>
                </a:solidFill>
              </a:rPr>
              <a:t>With our new estimate of average inflation of 33%, risks are evenly balanced depending on external factors (eastern Ukraine, energy prices, debt negotiations) and domestic policy steps  affecting the budget deficit and the current </a:t>
            </a:r>
            <a:r>
              <a:rPr lang="en-US" dirty="0" smtClean="0">
                <a:solidFill>
                  <a:schemeClr val="tx1">
                    <a:lumMod val="85000"/>
                    <a:lumOff val="15000"/>
                  </a:schemeClr>
                </a:solidFill>
              </a:rPr>
              <a:t>account</a:t>
            </a:r>
            <a:endParaRPr lang="en-US" dirty="0">
              <a:solidFill>
                <a:schemeClr val="tx1">
                  <a:lumMod val="85000"/>
                  <a:lumOff val="15000"/>
                </a:schemeClr>
              </a:solidFill>
            </a:endParaRPr>
          </a:p>
        </p:txBody>
      </p:sp>
    </p:spTree>
    <p:extLst>
      <p:ext uri="{BB962C8B-B14F-4D97-AF65-F5344CB8AC3E}">
        <p14:creationId xmlns:p14="http://schemas.microsoft.com/office/powerpoint/2010/main" val="1305050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a:t>
            </a:r>
            <a:r>
              <a:rPr lang="en-US" dirty="0" smtClean="0"/>
              <a:t>summary (3)</a:t>
            </a:r>
            <a:endParaRPr lang="en-US" dirty="0"/>
          </a:p>
        </p:txBody>
      </p:sp>
      <p:sp>
        <p:nvSpPr>
          <p:cNvPr id="3" name="Content Placeholder 2"/>
          <p:cNvSpPr>
            <a:spLocks noGrp="1"/>
          </p:cNvSpPr>
          <p:nvPr>
            <p:ph idx="1"/>
          </p:nvPr>
        </p:nvSpPr>
        <p:spPr/>
        <p:txBody>
          <a:bodyPr>
            <a:noAutofit/>
          </a:bodyPr>
          <a:lstStyle/>
          <a:p>
            <a:r>
              <a:rPr lang="en-US" sz="1700" u="sng" dirty="0">
                <a:solidFill>
                  <a:schemeClr val="tx1">
                    <a:lumMod val="85000"/>
                    <a:lumOff val="15000"/>
                  </a:schemeClr>
                </a:solidFill>
              </a:rPr>
              <a:t>Maybe the political and military outlook is stable or better (maybe) BUT the economy is now experiencing the deeper negative impacts from the 2014 crisis year and recession is kicking in deeper now with soaring inflation</a:t>
            </a:r>
          </a:p>
          <a:p>
            <a:r>
              <a:rPr lang="en-US" sz="1700" dirty="0">
                <a:solidFill>
                  <a:schemeClr val="tx1">
                    <a:lumMod val="85000"/>
                    <a:lumOff val="15000"/>
                  </a:schemeClr>
                </a:solidFill>
              </a:rPr>
              <a:t>We predicted that the start of 2015 was going to be bleak for the Ukrainian economy (and also in Russia) and sadly this has happened</a:t>
            </a:r>
          </a:p>
          <a:p>
            <a:r>
              <a:rPr lang="en-US" sz="1700" dirty="0">
                <a:solidFill>
                  <a:schemeClr val="tx1">
                    <a:lumMod val="85000"/>
                    <a:lumOff val="15000"/>
                  </a:schemeClr>
                </a:solidFill>
              </a:rPr>
              <a:t>The short-term outlook is fixed and will be bad as the existing negatives will affect the economy and business at least for the next 4-7 months no matter what happens</a:t>
            </a:r>
          </a:p>
          <a:p>
            <a:r>
              <a:rPr lang="en-US" sz="1700" dirty="0">
                <a:solidFill>
                  <a:schemeClr val="tx1">
                    <a:lumMod val="85000"/>
                    <a:lumOff val="15000"/>
                  </a:schemeClr>
                </a:solidFill>
              </a:rPr>
              <a:t>In the middle case  scenario we see sharp negative growth this year at -7.5% (slightly worse then in 2014) but with risks to the downside</a:t>
            </a:r>
          </a:p>
          <a:p>
            <a:r>
              <a:rPr lang="en-US" sz="1700" dirty="0">
                <a:solidFill>
                  <a:schemeClr val="tx1">
                    <a:lumMod val="85000"/>
                    <a:lumOff val="15000"/>
                  </a:schemeClr>
                </a:solidFill>
              </a:rPr>
              <a:t>The Ukrainian government's best case is -5.5%, mid-case is -9% and worst case -12%</a:t>
            </a:r>
          </a:p>
          <a:p>
            <a:r>
              <a:rPr lang="en-US" sz="1700" dirty="0">
                <a:solidFill>
                  <a:schemeClr val="tx1">
                    <a:lumMod val="85000"/>
                    <a:lumOff val="15000"/>
                  </a:schemeClr>
                </a:solidFill>
              </a:rPr>
              <a:t>A very mild economic recovery ought to kick-in late autumn or year-end 2015 with positive GDP of about 1.8% in 2016</a:t>
            </a:r>
          </a:p>
          <a:p>
            <a:r>
              <a:rPr lang="en-US" sz="1700" dirty="0">
                <a:solidFill>
                  <a:schemeClr val="tx1">
                    <a:lumMod val="85000"/>
                    <a:lumOff val="15000"/>
                  </a:schemeClr>
                </a:solidFill>
              </a:rPr>
              <a:t>If politics and military situation </a:t>
            </a:r>
            <a:r>
              <a:rPr lang="en-US" sz="1700" dirty="0" err="1">
                <a:solidFill>
                  <a:schemeClr val="tx1">
                    <a:lumMod val="85000"/>
                    <a:lumOff val="15000"/>
                  </a:schemeClr>
                </a:solidFill>
              </a:rPr>
              <a:t>stabilises</a:t>
            </a:r>
            <a:r>
              <a:rPr lang="en-US" sz="1700" dirty="0">
                <a:solidFill>
                  <a:schemeClr val="tx1">
                    <a:lumMod val="85000"/>
                    <a:lumOff val="15000"/>
                  </a:schemeClr>
                </a:solidFill>
              </a:rPr>
              <a:t> and improves and if IMF/EU financing continues, then the bounce-back could be accelerated by a few months and the jump in GDP growth in 2016 could rise as much as 3-5%, but this is NOT our central forecast.  We then see GDP trending at 4% in 2017-2020 on </a:t>
            </a:r>
          </a:p>
        </p:txBody>
      </p:sp>
    </p:spTree>
    <p:extLst>
      <p:ext uri="{BB962C8B-B14F-4D97-AF65-F5344CB8AC3E}">
        <p14:creationId xmlns:p14="http://schemas.microsoft.com/office/powerpoint/2010/main" val="3048784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Arial" charset="0"/>
                <a:ea typeface="ＭＳ Ｐゴシック" charset="-128"/>
              </a:defRPr>
            </a:lvl9pPr>
          </a:lstStyle>
          <a:p>
            <a:pPr algn="ctr" eaLnBrk="1" hangingPunct="1"/>
            <a:r>
              <a:rPr lang="en-US" sz="3200" dirty="0">
                <a:solidFill>
                  <a:srgbClr val="000000"/>
                </a:solidFill>
                <a:latin typeface="Calibri" charset="0"/>
              </a:rPr>
              <a:t>Ukraine - economic outlook: statistics</a:t>
            </a:r>
          </a:p>
        </p:txBody>
      </p:sp>
      <p:graphicFrame>
        <p:nvGraphicFramePr>
          <p:cNvPr id="6" name="Table 5"/>
          <p:cNvGraphicFramePr>
            <a:graphicFrameLocks noGrp="1"/>
          </p:cNvGraphicFramePr>
          <p:nvPr>
            <p:extLst>
              <p:ext uri="{D42A27DB-BD31-4B8C-83A1-F6EECF244321}">
                <p14:modId xmlns:p14="http://schemas.microsoft.com/office/powerpoint/2010/main" val="2572041180"/>
              </p:ext>
            </p:extLst>
          </p:nvPr>
        </p:nvGraphicFramePr>
        <p:xfrm>
          <a:off x="457203" y="2060847"/>
          <a:ext cx="8003232" cy="4002405"/>
        </p:xfrm>
        <a:graphic>
          <a:graphicData uri="http://schemas.openxmlformats.org/drawingml/2006/table">
            <a:tbl>
              <a:tblPr/>
              <a:tblGrid>
                <a:gridCol w="2281775"/>
                <a:gridCol w="817351"/>
                <a:gridCol w="817351"/>
                <a:gridCol w="817351"/>
                <a:gridCol w="817351"/>
                <a:gridCol w="817351"/>
                <a:gridCol w="817351"/>
                <a:gridCol w="817351"/>
              </a:tblGrid>
              <a:tr h="137889">
                <a:tc>
                  <a:txBody>
                    <a:bodyPr/>
                    <a:lstStyle/>
                    <a:p>
                      <a:pPr algn="l" rtl="0" fontAlgn="b"/>
                      <a:r>
                        <a:rPr lang="de-AT" sz="1100" b="1" i="0" u="none" strike="noStrike" dirty="0">
                          <a:solidFill>
                            <a:srgbClr val="FFFFFF"/>
                          </a:solidFill>
                          <a:latin typeface="Calibri"/>
                        </a:rPr>
                        <a:t>   </a:t>
                      </a:r>
                    </a:p>
                  </a:txBody>
                  <a:tcPr marL="9526" marR="9526"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2012</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2013</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2014</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2015</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2016</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a:solidFill>
                            <a:srgbClr val="FFFFFF"/>
                          </a:solidFill>
                          <a:latin typeface="Calibri"/>
                        </a:rPr>
                        <a:t>2017</a:t>
                      </a: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r" rtl="0" fontAlgn="b"/>
                      <a:r>
                        <a:rPr lang="de-AT" sz="1400" b="1" i="0" u="none" strike="noStrike" dirty="0" smtClean="0">
                          <a:solidFill>
                            <a:srgbClr val="FFFFFF"/>
                          </a:solidFill>
                          <a:latin typeface="Calibri"/>
                        </a:rPr>
                        <a:t>2018</a:t>
                      </a:r>
                      <a:endParaRPr lang="de-AT" sz="1400" b="1" i="0" u="none" strike="noStrike" dirty="0">
                        <a:solidFill>
                          <a:srgbClr val="FFFFFF"/>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r>
              <a:tr h="200526">
                <a:tc>
                  <a:txBody>
                    <a:bodyPr/>
                    <a:lstStyle/>
                    <a:p>
                      <a:pPr algn="l" rtl="0" fontAlgn="b"/>
                      <a:r>
                        <a:rPr lang="de-AT" sz="1400" b="0" i="0" u="none" strike="noStrike" dirty="0">
                          <a:solidFill>
                            <a:srgbClr val="000000"/>
                          </a:solidFill>
                          <a:latin typeface="Calibri"/>
                        </a:rPr>
                        <a:t>GDP</a:t>
                      </a:r>
                    </a:p>
                  </a:txBody>
                  <a:tcPr marL="9526" marR="9526" marT="9525" marB="0" anchor="b">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0.2</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0.0</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-6.7</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-7.5</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1.8</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rgbClr val="000000"/>
                          </a:solidFill>
                          <a:latin typeface="Calibri"/>
                        </a:rPr>
                        <a:t>3.8</a:t>
                      </a:r>
                      <a:endParaRPr lang="de-AT" sz="1400" b="0" i="0" u="none" strike="noStrike" dirty="0">
                        <a:solidFill>
                          <a:srgbClr val="000000"/>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algn="r" rtl="0" fontAlgn="b"/>
                      <a:r>
                        <a:rPr lang="de-AT" sz="1400" b="0" i="0" u="none" strike="noStrike" dirty="0" smtClean="0">
                          <a:solidFill>
                            <a:schemeClr val="tx1"/>
                          </a:solidFill>
                          <a:latin typeface="Calibri"/>
                        </a:rPr>
                        <a:t>4.5</a:t>
                      </a:r>
                      <a:endParaRPr lang="de-AT" sz="1400" b="0" i="0" u="none" strike="noStrike" dirty="0">
                        <a:solidFill>
                          <a:schemeClr val="tx1"/>
                        </a:solidFill>
                        <a:latin typeface="Calibri"/>
                      </a:endParaRPr>
                    </a:p>
                  </a:txBody>
                  <a:tcPr marL="9526" marR="9526" marT="9525" marB="0" anchor="ctr">
                    <a:lnL>
                      <a:noFill/>
                    </a:lnL>
                    <a:lnR>
                      <a:noFill/>
                    </a:lnR>
                    <a:lnT w="12700" cap="flat" cmpd="sng" algn="ctr">
                      <a:solidFill>
                        <a:srgbClr val="000000"/>
                      </a:solidFill>
                      <a:prstDash val="solid"/>
                      <a:round/>
                      <a:headEnd type="none" w="med" len="med"/>
                      <a:tailEnd type="none" w="med" len="med"/>
                    </a:lnT>
                    <a:lnB>
                      <a:noFill/>
                    </a:lnB>
                    <a:solidFill>
                      <a:srgbClr val="D8D8D8"/>
                    </a:solidFill>
                  </a:tcPr>
                </a:tc>
              </a:tr>
              <a:tr h="200526">
                <a:tc>
                  <a:txBody>
                    <a:bodyPr/>
                    <a:lstStyle/>
                    <a:p>
                      <a:pPr algn="l" rtl="0" fontAlgn="b"/>
                      <a:r>
                        <a:rPr lang="de-AT" sz="1400" b="0" i="0" u="none" strike="noStrike" dirty="0">
                          <a:solidFill>
                            <a:srgbClr val="000000"/>
                          </a:solidFill>
                          <a:latin typeface="Calibri"/>
                        </a:rPr>
                        <a:t>Fixed investment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-25.0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-15.0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5.8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Industrial output</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-0.5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-4.3</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-11.0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4.8</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err="1">
                          <a:solidFill>
                            <a:srgbClr val="000000"/>
                          </a:solidFill>
                          <a:latin typeface="Calibri"/>
                        </a:rPr>
                        <a:t>Household</a:t>
                      </a:r>
                      <a:r>
                        <a:rPr lang="de-AT" sz="1400" b="0" i="0" u="none" strike="noStrike" dirty="0">
                          <a:solidFill>
                            <a:srgbClr val="000000"/>
                          </a:solidFill>
                          <a:latin typeface="Calibri"/>
                        </a:rPr>
                        <a:t> </a:t>
                      </a:r>
                      <a:r>
                        <a:rPr lang="de-AT" sz="1400" b="0" i="0" u="none" strike="noStrike" dirty="0" err="1">
                          <a:solidFill>
                            <a:srgbClr val="000000"/>
                          </a:solidFill>
                          <a:latin typeface="Calibri"/>
                        </a:rPr>
                        <a:t>spending</a:t>
                      </a:r>
                      <a:r>
                        <a:rPr lang="de-AT" sz="1400" b="0" i="0" u="none" strike="noStrike" dirty="0">
                          <a:solidFill>
                            <a:srgbClr val="000000"/>
                          </a:solidFill>
                          <a:latin typeface="Calibri"/>
                        </a:rPr>
                        <a:t>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9.1</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3.7</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Government spending</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3.6</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-5.0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0.8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1.4</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Real wages</a:t>
                      </a:r>
                    </a:p>
                  </a:txBody>
                  <a:tcPr marL="9526" marR="9526" marT="9525" marB="0" anchor="b">
                    <a:lnL>
                      <a:noFill/>
                    </a:lnL>
                    <a:lnR>
                      <a:noFill/>
                    </a:lnR>
                    <a:lnT>
                      <a:noFill/>
                    </a:lnT>
                    <a:lnB>
                      <a:noFill/>
                    </a:lnB>
                  </a:tcPr>
                </a:tc>
                <a:tc>
                  <a:txBody>
                    <a:bodyPr/>
                    <a:lstStyle/>
                    <a:p>
                      <a:pPr algn="r" rtl="0" fontAlgn="b"/>
                      <a:r>
                        <a:rPr lang="de-AT" sz="1400" b="0" i="0" u="none" strike="noStrike" dirty="0">
                          <a:solidFill>
                            <a:srgbClr val="000000"/>
                          </a:solidFill>
                          <a:latin typeface="Calibri"/>
                        </a:rPr>
                        <a:t>13.5</a:t>
                      </a: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7.9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-18.0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3.2</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Retail sales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17.4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-9.5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-17.0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4.7</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Consumer prices (average)</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-0.3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12.5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33.0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14.0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8.6</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6.7</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Budget deficit (% GDP)</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-3.8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-6.4</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-4.5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a:solidFill>
                            <a:srgbClr val="000000"/>
                          </a:solidFill>
                          <a:latin typeface="Calibri"/>
                        </a:rPr>
                        <a:t>-</a:t>
                      </a:r>
                      <a:r>
                        <a:rPr lang="de-AT" sz="1400" b="0" i="0" u="none" strike="noStrike" dirty="0" smtClean="0">
                          <a:solidFill>
                            <a:srgbClr val="000000"/>
                          </a:solidFill>
                          <a:latin typeface="Calibri"/>
                        </a:rPr>
                        <a:t>2.8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-2.8</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Current account (% GDP)</a:t>
                      </a:r>
                    </a:p>
                  </a:txBody>
                  <a:tcPr marL="9526" marR="9526" marT="9525" marB="0" anchor="b">
                    <a:lnL>
                      <a:noFill/>
                    </a:lnL>
                    <a:lnR>
                      <a:noFill/>
                    </a:lnR>
                    <a:lnT>
                      <a:noFill/>
                    </a:lnT>
                    <a:lnB>
                      <a:noFill/>
                    </a:lnB>
                  </a:tcPr>
                </a:tc>
                <a:tc>
                  <a:txBody>
                    <a:bodyPr/>
                    <a:lstStyle/>
                    <a:p>
                      <a:pPr algn="r" rtl="0" fontAlgn="b"/>
                      <a:r>
                        <a:rPr lang="de-AT" sz="1400" b="0" i="0" u="none" strike="noStrike" dirty="0">
                          <a:solidFill>
                            <a:srgbClr val="000000"/>
                          </a:solidFill>
                          <a:latin typeface="Calibri"/>
                        </a:rPr>
                        <a:t>-8.2</a:t>
                      </a: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-9.3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-3.3</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-2.7</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-4.0</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Exports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-23.0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0.0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5.0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7.2</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Imports </a:t>
                      </a: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-34.0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-4.0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5.5</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6.2</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7.8</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dirty="0">
                          <a:solidFill>
                            <a:srgbClr val="000000"/>
                          </a:solidFill>
                          <a:latin typeface="Calibri"/>
                        </a:rPr>
                        <a:t>Hryvnia/Euro </a:t>
                      </a:r>
                      <a:r>
                        <a:rPr lang="de-AT" sz="1400" b="0" i="0" u="none" strike="noStrike" dirty="0" smtClean="0">
                          <a:solidFill>
                            <a:srgbClr val="000000"/>
                          </a:solidFill>
                          <a:latin typeface="Calibri"/>
                        </a:rPr>
                        <a:t>(average)</a:t>
                      </a:r>
                      <a:endParaRPr lang="de-AT" sz="1400" b="0" i="0" u="none" strike="noStrike" dirty="0">
                        <a:solidFill>
                          <a:srgbClr val="000000"/>
                        </a:solidFill>
                        <a:latin typeface="Calibri"/>
                      </a:endParaRP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dirty="0">
                          <a:solidFill>
                            <a:srgbClr val="000000"/>
                          </a:solidFill>
                          <a:latin typeface="Calibri"/>
                        </a:rPr>
                        <a:t>10.5</a:t>
                      </a: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10.7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15.7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24.5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26.0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25.0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27.5</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00526">
                <a:tc>
                  <a:txBody>
                    <a:bodyPr/>
                    <a:lstStyle/>
                    <a:p>
                      <a:pPr algn="l" rtl="0" fontAlgn="b"/>
                      <a:r>
                        <a:rPr lang="de-AT" sz="1400" b="0" i="0" u="none" strike="noStrike" dirty="0">
                          <a:solidFill>
                            <a:srgbClr val="000000"/>
                          </a:solidFill>
                          <a:latin typeface="Calibri"/>
                        </a:rPr>
                        <a:t>Hryvnia/dollar </a:t>
                      </a:r>
                      <a:r>
                        <a:rPr lang="de-AT" sz="1400" b="0" i="0" u="none" strike="noStrike" dirty="0" smtClean="0">
                          <a:solidFill>
                            <a:srgbClr val="000000"/>
                          </a:solidFill>
                          <a:latin typeface="Calibri"/>
                        </a:rPr>
                        <a:t>(average)</a:t>
                      </a:r>
                      <a:endParaRPr lang="de-AT" sz="1400" b="0" i="0" u="none" strike="noStrike" dirty="0">
                        <a:solidFill>
                          <a:srgbClr val="000000"/>
                        </a:solidFill>
                        <a:latin typeface="Calibri"/>
                      </a:endParaRPr>
                    </a:p>
                  </a:txBody>
                  <a:tcPr marL="9526" marR="9526" marT="9525" marB="0" anchor="b">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8.08</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8.1</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11.9</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22.0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24.0</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rgbClr val="000000"/>
                          </a:solidFill>
                          <a:latin typeface="Calibri"/>
                        </a:rPr>
                        <a:t>23.4</a:t>
                      </a:r>
                      <a:endParaRPr lang="de-AT" sz="1400" b="0" i="0" u="none" strike="noStrike" dirty="0">
                        <a:solidFill>
                          <a:srgbClr val="000000"/>
                        </a:solidFill>
                        <a:latin typeface="Calibri"/>
                      </a:endParaRPr>
                    </a:p>
                  </a:txBody>
                  <a:tcPr marL="9526" marR="9526" marT="9525" marB="0" anchor="ctr">
                    <a:lnL>
                      <a:noFill/>
                    </a:lnL>
                    <a:lnR>
                      <a:noFill/>
                    </a:lnR>
                    <a:lnT>
                      <a:noFill/>
                    </a:lnT>
                    <a:lnB>
                      <a:noFill/>
                    </a:lnB>
                  </a:tcPr>
                </a:tc>
                <a:tc>
                  <a:txBody>
                    <a:bodyPr/>
                    <a:lstStyle/>
                    <a:p>
                      <a:pPr algn="r" rtl="0" fontAlgn="b"/>
                      <a:r>
                        <a:rPr lang="de-AT" sz="1400" b="0" i="0" u="none" strike="noStrike" dirty="0" smtClean="0">
                          <a:solidFill>
                            <a:schemeClr val="tx1"/>
                          </a:solidFill>
                          <a:latin typeface="Calibri"/>
                        </a:rPr>
                        <a:t>25.5</a:t>
                      </a:r>
                      <a:endParaRPr lang="de-AT" sz="1400" b="0" i="0" u="none" strike="noStrike" dirty="0">
                        <a:solidFill>
                          <a:schemeClr val="tx1"/>
                        </a:solidFill>
                        <a:latin typeface="Calibri"/>
                      </a:endParaRPr>
                    </a:p>
                  </a:txBody>
                  <a:tcPr marL="9526" marR="9526" marT="9525" marB="0" anchor="ctr">
                    <a:lnL>
                      <a:noFill/>
                    </a:lnL>
                    <a:lnR>
                      <a:noFill/>
                    </a:lnR>
                    <a:lnT>
                      <a:noFill/>
                    </a:lnT>
                    <a:lnB>
                      <a:noFill/>
                    </a:lnB>
                  </a:tcPr>
                </a:tc>
              </a:tr>
              <a:tr h="200526">
                <a:tc>
                  <a:txBody>
                    <a:bodyPr/>
                    <a:lstStyle/>
                    <a:p>
                      <a:pPr algn="l" rtl="0" fontAlgn="b"/>
                      <a:r>
                        <a:rPr lang="de-AT" sz="1400" b="0" i="0" u="none" strike="noStrike">
                          <a:solidFill>
                            <a:srgbClr val="000000"/>
                          </a:solidFill>
                          <a:latin typeface="Calibri"/>
                        </a:rPr>
                        <a:t>Unemployment (%)</a:t>
                      </a:r>
                    </a:p>
                  </a:txBody>
                  <a:tcPr marL="9526" marR="9526" marT="9525" marB="0" anchor="b">
                    <a:lnL>
                      <a:noFill/>
                    </a:lnL>
                    <a:lnR>
                      <a:noFill/>
                    </a:lnR>
                    <a:lnT>
                      <a:noFill/>
                    </a:lnT>
                    <a:lnB>
                      <a:noFill/>
                    </a:lnB>
                    <a:solidFill>
                      <a:srgbClr val="D8D8D8"/>
                    </a:solidFill>
                  </a:tcPr>
                </a:tc>
                <a:tc>
                  <a:txBody>
                    <a:bodyPr/>
                    <a:lstStyle/>
                    <a:p>
                      <a:pPr algn="r" rtl="0" fontAlgn="b"/>
                      <a:r>
                        <a:rPr lang="de-AT" sz="1400" b="0" i="0" u="none" strike="noStrike">
                          <a:solidFill>
                            <a:srgbClr val="000000"/>
                          </a:solidFill>
                          <a:latin typeface="Calibri"/>
                        </a:rPr>
                        <a:t>7.9</a:t>
                      </a: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8.7</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10.5</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12.0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11.0</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rgbClr val="000000"/>
                          </a:solidFill>
                          <a:latin typeface="Calibri"/>
                        </a:rPr>
                        <a:t>9.8</a:t>
                      </a:r>
                      <a:endParaRPr lang="de-AT" sz="1400" b="0" i="0" u="none" strike="noStrike" dirty="0">
                        <a:solidFill>
                          <a:srgbClr val="000000"/>
                        </a:solidFill>
                        <a:latin typeface="Calibri"/>
                      </a:endParaRPr>
                    </a:p>
                  </a:txBody>
                  <a:tcPr marL="9526" marR="9526" marT="9525" marB="0" anchor="ctr">
                    <a:lnL>
                      <a:noFill/>
                    </a:lnL>
                    <a:lnR>
                      <a:noFill/>
                    </a:lnR>
                    <a:lnT>
                      <a:noFill/>
                    </a:lnT>
                    <a:lnB>
                      <a:noFill/>
                    </a:lnB>
                    <a:solidFill>
                      <a:srgbClr val="D8D8D8"/>
                    </a:solidFill>
                  </a:tcPr>
                </a:tc>
                <a:tc>
                  <a:txBody>
                    <a:bodyPr/>
                    <a:lstStyle/>
                    <a:p>
                      <a:pPr algn="r" rtl="0" fontAlgn="b"/>
                      <a:r>
                        <a:rPr lang="de-AT" sz="1400" b="0" i="0" u="none" strike="noStrike" dirty="0" smtClean="0">
                          <a:solidFill>
                            <a:schemeClr val="tx1"/>
                          </a:solidFill>
                          <a:latin typeface="Calibri"/>
                        </a:rPr>
                        <a:t>8.5</a:t>
                      </a:r>
                      <a:endParaRPr lang="de-AT" sz="1400" b="0" i="0" u="none" strike="noStrike" dirty="0">
                        <a:solidFill>
                          <a:schemeClr val="tx1"/>
                        </a:solidFill>
                        <a:latin typeface="Calibri"/>
                      </a:endParaRPr>
                    </a:p>
                  </a:txBody>
                  <a:tcPr marL="9526" marR="9526" marT="9525" marB="0" anchor="ctr">
                    <a:lnL>
                      <a:noFill/>
                    </a:lnL>
                    <a:lnR>
                      <a:noFill/>
                    </a:lnR>
                    <a:lnT>
                      <a:noFill/>
                    </a:lnT>
                    <a:lnB>
                      <a:noFill/>
                    </a:lnB>
                    <a:solidFill>
                      <a:srgbClr val="D8D8D8"/>
                    </a:solidFill>
                  </a:tcPr>
                </a:tc>
              </a:tr>
              <a:tr h="210552">
                <a:tc gridSpan="7">
                  <a:txBody>
                    <a:bodyPr/>
                    <a:lstStyle/>
                    <a:p>
                      <a:pPr algn="l" rtl="0" fontAlgn="b"/>
                      <a:endParaRPr lang="en-US" sz="1400" b="0" i="0" u="none" strike="noStrike" dirty="0" smtClean="0">
                        <a:solidFill>
                          <a:srgbClr val="000000"/>
                        </a:solidFill>
                        <a:latin typeface="Calibri"/>
                      </a:endParaRPr>
                    </a:p>
                    <a:p>
                      <a:pPr algn="l" rtl="0" fontAlgn="b"/>
                      <a:r>
                        <a:rPr lang="en-US" sz="1400" b="0" i="0" u="none" strike="noStrike" dirty="0" smtClean="0">
                          <a:solidFill>
                            <a:srgbClr val="000000"/>
                          </a:solidFill>
                          <a:latin typeface="Calibri"/>
                        </a:rPr>
                        <a:t>Note</a:t>
                      </a:r>
                      <a:r>
                        <a:rPr lang="en-US" sz="1400" b="0" i="0" u="none" strike="noStrike" dirty="0">
                          <a:solidFill>
                            <a:srgbClr val="000000"/>
                          </a:solidFill>
                          <a:latin typeface="Calibri"/>
                        </a:rPr>
                        <a:t>: Real annual % change unless </a:t>
                      </a:r>
                      <a:r>
                        <a:rPr lang="en-US" sz="1400" b="0" i="0" u="none" strike="noStrike" dirty="0" smtClean="0">
                          <a:solidFill>
                            <a:srgbClr val="000000"/>
                          </a:solidFill>
                          <a:latin typeface="Calibri"/>
                        </a:rPr>
                        <a:t>stated</a:t>
                      </a:r>
                      <a:r>
                        <a:rPr lang="de-AT" sz="1400" b="0" i="0" u="none" strike="noStrike" dirty="0">
                          <a:solidFill>
                            <a:srgbClr val="000000"/>
                          </a:solidFill>
                          <a:latin typeface="Calibri"/>
                        </a:rPr>
                        <a:t> </a:t>
                      </a: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e-AT" sz="1400" b="0" i="0" u="none" strike="noStrike" dirty="0">
                        <a:solidFill>
                          <a:srgbClr val="000000"/>
                        </a:solidFill>
                        <a:latin typeface="Calibri"/>
                      </a:endParaRPr>
                    </a:p>
                  </a:txBody>
                  <a:tcPr marL="9526" marR="9526" marT="9525"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11578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128"/>
              </a:defRPr>
            </a:lvl9pPr>
          </a:lstStyle>
          <a:p>
            <a:pPr algn="ctr" eaLnBrk="1" hangingPunct="1"/>
            <a:r>
              <a:rPr lang="en-GB" sz="3200" dirty="0">
                <a:solidFill>
                  <a:srgbClr val="000000"/>
                </a:solidFill>
                <a:latin typeface="Calibri" charset="0"/>
              </a:rPr>
              <a:t> </a:t>
            </a:r>
          </a:p>
        </p:txBody>
      </p:sp>
      <p:sp>
        <p:nvSpPr>
          <p:cNvPr id="40963" name="Text Box 2"/>
          <p:cNvSpPr txBox="1">
            <a:spLocks noChangeArrowheads="1"/>
          </p:cNvSpPr>
          <p:nvPr/>
        </p:nvSpPr>
        <p:spPr bwMode="auto">
          <a:xfrm>
            <a:off x="841376" y="1615661"/>
            <a:ext cx="770572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GB" sz="1400" dirty="0">
                <a:latin typeface="Calibri" charset="0"/>
              </a:rPr>
              <a:t>© </a:t>
            </a:r>
            <a:r>
              <a:rPr lang="en-GB" sz="1400" dirty="0" smtClean="0">
                <a:latin typeface="Calibri" charset="0"/>
              </a:rPr>
              <a:t>2015 </a:t>
            </a:r>
            <a:r>
              <a:rPr lang="en-GB" sz="1400" dirty="0">
                <a:latin typeface="Calibri" charset="0"/>
              </a:rPr>
              <a:t>CEEMEA Business Group* </a:t>
            </a:r>
          </a:p>
          <a:p>
            <a:pPr eaLnBrk="1" hangingPunct="1"/>
            <a:endParaRPr lang="en-GB" sz="1100" dirty="0" smtClean="0">
              <a:latin typeface="Calibri" charset="0"/>
            </a:endParaRPr>
          </a:p>
          <a:p>
            <a:pPr eaLnBrk="1" hangingPunct="1"/>
            <a:r>
              <a:rPr lang="en-GB" sz="1100" dirty="0" smtClean="0">
                <a:latin typeface="Calibri" charset="0"/>
              </a:rPr>
              <a:t>*</a:t>
            </a:r>
            <a:r>
              <a:rPr lang="en-GB" sz="1100" dirty="0">
                <a:latin typeface="Calibri" charset="0"/>
              </a:rPr>
              <a:t>a joint venture between</a:t>
            </a:r>
            <a:endParaRPr lang="de-DE" sz="1100" dirty="0">
              <a:latin typeface="Calibri" charset="0"/>
            </a:endParaRPr>
          </a:p>
          <a:p>
            <a:pPr eaLnBrk="1" hangingPunct="1"/>
            <a:r>
              <a:rPr lang="en-US" sz="1100" dirty="0">
                <a:latin typeface="Calibri" charset="0"/>
              </a:rPr>
              <a:t>DT-Global Business Consulting GmbH, Address: Keinergasse 8/33, 1030 Vienna, Austria,</a:t>
            </a:r>
            <a:endParaRPr lang="de-DE" sz="1100" dirty="0">
              <a:latin typeface="Calibri" charset="0"/>
            </a:endParaRPr>
          </a:p>
          <a:p>
            <a:pPr eaLnBrk="1" hangingPunct="1"/>
            <a:r>
              <a:rPr lang="en-US" sz="1100" dirty="0">
                <a:latin typeface="Calibri" charset="0"/>
              </a:rPr>
              <a:t>Company registration: FN 331137t  </a:t>
            </a:r>
            <a:endParaRPr lang="de-DE" sz="1100" dirty="0">
              <a:latin typeface="Calibri" charset="0"/>
            </a:endParaRPr>
          </a:p>
          <a:p>
            <a:pPr eaLnBrk="1" hangingPunct="1"/>
            <a:r>
              <a:rPr lang="en-US" sz="1100" dirty="0">
                <a:latin typeface="Calibri" charset="0"/>
              </a:rPr>
              <a:t>and GSA Global Success Advisors GmbH, Hoffeldstraße 5, 2522 Oberwaltersdorf, Austria</a:t>
            </a:r>
            <a:endParaRPr lang="de-DE" sz="1100" dirty="0">
              <a:latin typeface="Calibri" charset="0"/>
            </a:endParaRPr>
          </a:p>
          <a:p>
            <a:pPr eaLnBrk="1" hangingPunct="1"/>
            <a:r>
              <a:rPr lang="en-US" sz="1100" dirty="0">
                <a:latin typeface="Calibri" charset="0"/>
              </a:rPr>
              <a:t>Company registration: FN 331082k</a:t>
            </a:r>
            <a:endParaRPr lang="de-DE" sz="1100" dirty="0">
              <a:latin typeface="Calibri" charset="0"/>
            </a:endParaRPr>
          </a:p>
          <a:p>
            <a:pPr eaLnBrk="1" hangingPunct="1"/>
            <a:r>
              <a:rPr lang="en-US" sz="1400" dirty="0">
                <a:latin typeface="Calibri" charset="0"/>
              </a:rPr>
              <a:t> </a:t>
            </a:r>
          </a:p>
          <a:p>
            <a:pPr eaLnBrk="1" hangingPunct="1"/>
            <a:r>
              <a:rPr lang="de-AT" sz="1400" dirty="0">
                <a:latin typeface="Calibri" charset="0"/>
              </a:rPr>
              <a:t>Source: DT-Global Business Consulting GmbH and CEEMEA Business Group research</a:t>
            </a:r>
          </a:p>
          <a:p>
            <a:pPr eaLnBrk="1" hangingPunct="1"/>
            <a:r>
              <a:rPr lang="de-AT" sz="1400" dirty="0">
                <a:latin typeface="Calibri" charset="0"/>
              </a:rPr>
              <a:t>Basic data sources come from central banks, own intelligence network, CEEMEA Business Group corporate survey, governments and other public sources. Interpretation, views, forecasts, business quotes and business outlooks by DT-Global Business Consulting GmbH and CEEMEA Business Group. </a:t>
            </a:r>
          </a:p>
          <a:p>
            <a:pPr eaLnBrk="1" hangingPunct="1"/>
            <a:endParaRPr lang="de-DE" sz="1400" dirty="0">
              <a:latin typeface="Calibri" charset="0"/>
            </a:endParaRPr>
          </a:p>
          <a:p>
            <a:pPr eaLnBrk="1" hangingPunct="1"/>
            <a:r>
              <a:rPr lang="en-GB" sz="1400" dirty="0">
                <a:latin typeface="Calibri" charset="0"/>
              </a:rPr>
              <a:t>This material is provided for information purposes only. It is not a recommendation or advice of any investment or commercial activity whatsoever. The CEEMEA Business Group accepts no liability for any commercial losses incurred by any party acting on information in these materials.</a:t>
            </a:r>
            <a:r>
              <a:rPr lang="en-US" sz="1400" dirty="0">
                <a:latin typeface="Calibri" charset="0"/>
              </a:rPr>
              <a:t> </a:t>
            </a:r>
          </a:p>
          <a:p>
            <a:pPr eaLnBrk="1" hangingPunct="1"/>
            <a:r>
              <a:rPr lang="de-AT" sz="1400" dirty="0">
                <a:latin typeface="Calibri" charset="0"/>
              </a:rPr>
              <a:t/>
            </a:r>
            <a:br>
              <a:rPr lang="de-AT" sz="1400" dirty="0">
                <a:latin typeface="Calibri" charset="0"/>
              </a:rPr>
            </a:br>
            <a:r>
              <a:rPr lang="de-AT" sz="1400" dirty="0">
                <a:latin typeface="Calibri" charset="0"/>
              </a:rPr>
              <a:t>Contact: Dr Daniel Thorniley, President, DT-Global Business Consulting GmbH</a:t>
            </a:r>
          </a:p>
          <a:p>
            <a:pPr eaLnBrk="1" hangingPunct="1"/>
            <a:r>
              <a:rPr lang="de-AT" sz="1400" dirty="0">
                <a:latin typeface="Calibri" charset="0"/>
              </a:rPr>
              <a:t>M: +43 676 534 6852 / E: </a:t>
            </a:r>
            <a:r>
              <a:rPr lang="de-AT" sz="1400" dirty="0">
                <a:latin typeface="Calibri" charset="0"/>
                <a:hlinkClick r:id="rId3"/>
              </a:rPr>
              <a:t>danielthorniley@dt-gbc.com</a:t>
            </a:r>
            <a:r>
              <a:rPr lang="de-AT" sz="1400" dirty="0">
                <a:latin typeface="Calibri" charset="0"/>
              </a:rPr>
              <a:t> / W: </a:t>
            </a:r>
            <a:r>
              <a:rPr lang="en-US" sz="1400" dirty="0">
                <a:latin typeface="Calibri" charset="0"/>
                <a:hlinkClick r:id="rId4"/>
              </a:rPr>
              <a:t>www.ceemeabusinessgroup.com</a:t>
            </a:r>
            <a:endParaRPr lang="de-DE" sz="1400" dirty="0">
              <a:latin typeface="Calibri" charset="0"/>
            </a:endParaRPr>
          </a:p>
        </p:txBody>
      </p:sp>
    </p:spTree>
    <p:extLst>
      <p:ext uri="{BB962C8B-B14F-4D97-AF65-F5344CB8AC3E}">
        <p14:creationId xmlns:p14="http://schemas.microsoft.com/office/powerpoint/2010/main" val="19329553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Executive summary </a:t>
            </a:r>
            <a:r>
              <a:rPr lang="en-US" dirty="0" smtClean="0"/>
              <a:t>(4)</a:t>
            </a:r>
            <a:endParaRPr lang="en-GB" dirty="0"/>
          </a:p>
        </p:txBody>
      </p:sp>
      <p:sp>
        <p:nvSpPr>
          <p:cNvPr id="3" name="Inhaltsplatzhalter 2"/>
          <p:cNvSpPr>
            <a:spLocks noGrp="1"/>
          </p:cNvSpPr>
          <p:nvPr>
            <p:ph idx="1"/>
          </p:nvPr>
        </p:nvSpPr>
        <p:spPr/>
        <p:txBody>
          <a:bodyPr>
            <a:noAutofit/>
          </a:bodyPr>
          <a:lstStyle/>
          <a:p>
            <a:r>
              <a:rPr lang="en-US" sz="1700" dirty="0">
                <a:solidFill>
                  <a:schemeClr val="tx1">
                    <a:lumMod val="85000"/>
                    <a:lumOff val="15000"/>
                  </a:schemeClr>
                </a:solidFill>
              </a:rPr>
              <a:t>The gas transfer deal agreed last October and that was at least one positive step forward in Ukrainian-Russia relations with brokerage of the deal by the EU. The agreed price structure was very close to what we predicted in the early autumn—there were few surprises actually</a:t>
            </a:r>
          </a:p>
          <a:p>
            <a:r>
              <a:rPr lang="en-US" sz="1700" dirty="0">
                <a:solidFill>
                  <a:schemeClr val="tx1">
                    <a:lumMod val="85000"/>
                    <a:lumOff val="15000"/>
                  </a:schemeClr>
                </a:solidFill>
              </a:rPr>
              <a:t>Escalating “mini’ trade wars/sanctions will again just harm both markets and economies depending on the scale of such trade conflicts: executives report these trade problems in both directions and anecdotally more from Russia to Ukraine </a:t>
            </a:r>
          </a:p>
          <a:p>
            <a:r>
              <a:rPr lang="en-US" sz="1700" dirty="0">
                <a:solidFill>
                  <a:schemeClr val="tx1">
                    <a:lumMod val="85000"/>
                    <a:lumOff val="15000"/>
                  </a:schemeClr>
                </a:solidFill>
              </a:rPr>
              <a:t>It is important to note that executives in our Surveys do not expect or budget for any strong bounce back in 2015</a:t>
            </a:r>
          </a:p>
          <a:p>
            <a:r>
              <a:rPr lang="en-US" sz="1700" dirty="0">
                <a:solidFill>
                  <a:schemeClr val="tx1">
                    <a:lumMod val="85000"/>
                    <a:lumOff val="15000"/>
                  </a:schemeClr>
                </a:solidFill>
              </a:rPr>
              <a:t>Ukraine will be the worst performing market in the CEE and CEEMEA region for sales and profits in 2015 and one of the worst in 2016 although the second half of 2016 ought to see business recovery  </a:t>
            </a:r>
          </a:p>
          <a:p>
            <a:r>
              <a:rPr lang="en-US" sz="1700" dirty="0">
                <a:solidFill>
                  <a:schemeClr val="tx1">
                    <a:lumMod val="85000"/>
                    <a:lumOff val="15000"/>
                  </a:schemeClr>
                </a:solidFill>
              </a:rPr>
              <a:t>Plans and forecasts are rightly very conservative</a:t>
            </a:r>
            <a:r>
              <a:rPr lang="en-US" sz="1700" u="sng" dirty="0">
                <a:solidFill>
                  <a:schemeClr val="tx1">
                    <a:lumMod val="85000"/>
                    <a:lumOff val="15000"/>
                  </a:schemeClr>
                </a:solidFill>
              </a:rPr>
              <a:t>. One should plan for an economic and business recovery starting very slowly in autumn 2015 (at best) and only picking up through </a:t>
            </a:r>
            <a:r>
              <a:rPr lang="en-US" sz="1700" u="sng" dirty="0" smtClean="0">
                <a:solidFill>
                  <a:schemeClr val="tx1">
                    <a:lumMod val="85000"/>
                    <a:lumOff val="15000"/>
                  </a:schemeClr>
                </a:solidFill>
              </a:rPr>
              <a:t>2016</a:t>
            </a:r>
            <a:endParaRPr lang="en-US" sz="1700" u="sng" dirty="0">
              <a:solidFill>
                <a:schemeClr val="tx1">
                  <a:lumMod val="85000"/>
                  <a:lumOff val="15000"/>
                </a:schemeClr>
              </a:solidFill>
            </a:endParaRPr>
          </a:p>
        </p:txBody>
      </p:sp>
    </p:spTree>
    <p:extLst>
      <p:ext uri="{BB962C8B-B14F-4D97-AF65-F5344CB8AC3E}">
        <p14:creationId xmlns:p14="http://schemas.microsoft.com/office/powerpoint/2010/main" val="2079138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Executive summary </a:t>
            </a:r>
            <a:r>
              <a:rPr lang="en-US" dirty="0" smtClean="0"/>
              <a:t>(5)</a:t>
            </a:r>
            <a:endParaRPr lang="en-GB" dirty="0"/>
          </a:p>
        </p:txBody>
      </p:sp>
      <p:sp>
        <p:nvSpPr>
          <p:cNvPr id="3" name="Inhaltsplatzhalter 2"/>
          <p:cNvSpPr>
            <a:spLocks noGrp="1"/>
          </p:cNvSpPr>
          <p:nvPr>
            <p:ph idx="1"/>
          </p:nvPr>
        </p:nvSpPr>
        <p:spPr/>
        <p:txBody>
          <a:bodyPr/>
          <a:lstStyle/>
          <a:p>
            <a:r>
              <a:rPr lang="en-US" dirty="0">
                <a:solidFill>
                  <a:schemeClr val="tx1">
                    <a:lumMod val="85000"/>
                    <a:lumOff val="15000"/>
                  </a:schemeClr>
                </a:solidFill>
              </a:rPr>
              <a:t>As we predicted, average inflation in 2014 was relatively “low” at 13.0% because of the very slow start in the first quarter of 2014 but the trend was/is sharply negative with inflation spiking from 24.8% in December to 45.8% in March </a:t>
            </a:r>
          </a:p>
          <a:p>
            <a:r>
              <a:rPr lang="en-US" dirty="0">
                <a:solidFill>
                  <a:schemeClr val="tx1">
                    <a:lumMod val="85000"/>
                    <a:lumOff val="15000"/>
                  </a:schemeClr>
                </a:solidFill>
              </a:rPr>
              <a:t>We see inflation starting very high this year at 25-50% as the run-through from the hryvnia continues and FX reserves are </a:t>
            </a:r>
            <a:r>
              <a:rPr lang="en-US" dirty="0" err="1">
                <a:solidFill>
                  <a:schemeClr val="tx1">
                    <a:lumMod val="85000"/>
                    <a:lumOff val="15000"/>
                  </a:schemeClr>
                </a:solidFill>
              </a:rPr>
              <a:t>pressurised</a:t>
            </a:r>
            <a:r>
              <a:rPr lang="en-US" dirty="0">
                <a:solidFill>
                  <a:schemeClr val="tx1">
                    <a:lumMod val="85000"/>
                    <a:lumOff val="15000"/>
                  </a:schemeClr>
                </a:solidFill>
              </a:rPr>
              <a:t> and talk of debt default/restructuring increases</a:t>
            </a:r>
          </a:p>
          <a:p>
            <a:r>
              <a:rPr lang="en-US" dirty="0">
                <a:solidFill>
                  <a:schemeClr val="tx1">
                    <a:lumMod val="85000"/>
                    <a:lumOff val="15000"/>
                  </a:schemeClr>
                </a:solidFill>
              </a:rPr>
              <a:t>But prices ought to start falling from the late spring but the average for 2015 inflation will be a hefty 33%    </a:t>
            </a:r>
          </a:p>
          <a:p>
            <a:r>
              <a:rPr lang="en-US" dirty="0">
                <a:solidFill>
                  <a:schemeClr val="tx1">
                    <a:lumMod val="85000"/>
                    <a:lumOff val="15000"/>
                  </a:schemeClr>
                </a:solidFill>
              </a:rPr>
              <a:t>Much of the business outlook will depend on the FX rate and there are still two possible outcomes: </a:t>
            </a:r>
            <a:r>
              <a:rPr lang="en-US" dirty="0" err="1">
                <a:solidFill>
                  <a:schemeClr val="tx1">
                    <a:lumMod val="85000"/>
                    <a:lumOff val="15000"/>
                  </a:schemeClr>
                </a:solidFill>
              </a:rPr>
              <a:t>stabilisation</a:t>
            </a:r>
            <a:r>
              <a:rPr lang="en-US" dirty="0">
                <a:solidFill>
                  <a:schemeClr val="tx1">
                    <a:lumMod val="85000"/>
                    <a:lumOff val="15000"/>
                  </a:schemeClr>
                </a:solidFill>
              </a:rPr>
              <a:t> for the next 18 months </a:t>
            </a:r>
            <a:r>
              <a:rPr lang="en-US" u="sng" dirty="0">
                <a:solidFill>
                  <a:schemeClr val="tx1">
                    <a:lumMod val="85000"/>
                    <a:lumOff val="15000"/>
                  </a:schemeClr>
                </a:solidFill>
              </a:rPr>
              <a:t>on average </a:t>
            </a:r>
            <a:r>
              <a:rPr lang="en-US" dirty="0">
                <a:solidFill>
                  <a:schemeClr val="tx1">
                    <a:lumMod val="85000"/>
                    <a:lumOff val="15000"/>
                  </a:schemeClr>
                </a:solidFill>
              </a:rPr>
              <a:t>at the very weak levels we witness now (25-28 to the Euro and 23-27 to the US dollar) or a further depreciation of 25-30% over the next 9-15 months</a:t>
            </a:r>
          </a:p>
          <a:p>
            <a:r>
              <a:rPr lang="en-US" dirty="0">
                <a:solidFill>
                  <a:schemeClr val="tx1">
                    <a:lumMod val="85000"/>
                    <a:lumOff val="15000"/>
                  </a:schemeClr>
                </a:solidFill>
              </a:rPr>
              <a:t>This worse case would stem from deteriorating situation in eastern Ukraine and miss-steps by the IMF in its miserly financial support</a:t>
            </a:r>
          </a:p>
          <a:p>
            <a:endParaRPr lang="en-GB" dirty="0"/>
          </a:p>
          <a:p>
            <a:endParaRPr lang="en-GB" dirty="0"/>
          </a:p>
        </p:txBody>
      </p:sp>
    </p:spTree>
    <p:extLst>
      <p:ext uri="{BB962C8B-B14F-4D97-AF65-F5344CB8AC3E}">
        <p14:creationId xmlns:p14="http://schemas.microsoft.com/office/powerpoint/2010/main" val="2776670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two senior executives see things (1)</a:t>
            </a:r>
            <a:endParaRPr lang="en-GB" dirty="0"/>
          </a:p>
        </p:txBody>
      </p:sp>
      <p:sp>
        <p:nvSpPr>
          <p:cNvPr id="3" name="Content Placeholder 2"/>
          <p:cNvSpPr>
            <a:spLocks noGrp="1"/>
          </p:cNvSpPr>
          <p:nvPr>
            <p:ph idx="1"/>
          </p:nvPr>
        </p:nvSpPr>
        <p:spPr/>
        <p:txBody>
          <a:bodyPr>
            <a:normAutofit fontScale="92500"/>
          </a:bodyPr>
          <a:lstStyle/>
          <a:p>
            <a:r>
              <a:rPr lang="en-US" dirty="0" smtClean="0">
                <a:solidFill>
                  <a:schemeClr val="tx1">
                    <a:lumMod val="85000"/>
                    <a:lumOff val="15000"/>
                  </a:schemeClr>
                </a:solidFill>
              </a:rPr>
              <a:t>Two highly experienced managing directors of a major consumer goods company and an international conglomerate shared these opinions with me in recent weeks: </a:t>
            </a:r>
          </a:p>
          <a:p>
            <a:r>
              <a:rPr lang="en-US" dirty="0" smtClean="0">
                <a:solidFill>
                  <a:schemeClr val="tx1">
                    <a:lumMod val="85000"/>
                    <a:lumOff val="15000"/>
                  </a:schemeClr>
                </a:solidFill>
              </a:rPr>
              <a:t>“We are expecting now a further 50% drop in the Euro top-line and it could be worse than that”</a:t>
            </a:r>
          </a:p>
          <a:p>
            <a:r>
              <a:rPr lang="en-US" dirty="0" smtClean="0">
                <a:solidFill>
                  <a:schemeClr val="tx1">
                    <a:lumMod val="85000"/>
                    <a:lumOff val="15000"/>
                  </a:schemeClr>
                </a:solidFill>
              </a:rPr>
              <a:t>“We could see top-line sales fall by 10-25% this year and any consumer resilience could collapse this year compared with some relative support in 2014. I am also seeing the start of a collapse in premium products (which is not surprising) but the speed of the move to value and discounts is extreme now. We and other companies are losing share now to the discounters as the Ukrainian consumers move en masse to the bottom. We also do not see any mild recovery taking shape this year and only perhaps in spring 2016”</a:t>
            </a:r>
          </a:p>
          <a:p>
            <a:r>
              <a:rPr lang="en-US" dirty="0" smtClean="0">
                <a:solidFill>
                  <a:schemeClr val="tx1">
                    <a:lumMod val="85000"/>
                    <a:lumOff val="15000"/>
                  </a:schemeClr>
                </a:solidFill>
              </a:rPr>
              <a:t>“We are obliged to take more severe steps regarding costs and we will be slashing most operational costs and cutting deep into the corporate structure. We were able to save on some of these steps last year but the turn of the year and the first months of 2015 have been bleak. We will have to cut salaries deeper and engage in much more staff cuts than before and larger ones than I anticipated in the last quarter”</a:t>
            </a:r>
            <a:endParaRPr lang="en-GB" dirty="0">
              <a:solidFill>
                <a:schemeClr val="tx1">
                  <a:lumMod val="85000"/>
                  <a:lumOff val="15000"/>
                </a:schemeClr>
              </a:solidFill>
            </a:endParaRPr>
          </a:p>
        </p:txBody>
      </p:sp>
    </p:spTree>
    <p:extLst>
      <p:ext uri="{BB962C8B-B14F-4D97-AF65-F5344CB8AC3E}">
        <p14:creationId xmlns:p14="http://schemas.microsoft.com/office/powerpoint/2010/main" val="2287256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two </a:t>
            </a:r>
            <a:r>
              <a:rPr lang="en-US" dirty="0" smtClean="0"/>
              <a:t>senior executives </a:t>
            </a:r>
            <a:r>
              <a:rPr lang="en-US" dirty="0"/>
              <a:t>see things </a:t>
            </a:r>
            <a:r>
              <a:rPr lang="en-US" dirty="0" smtClean="0"/>
              <a:t>(2)</a:t>
            </a:r>
            <a:endParaRPr lang="en-GB" dirty="0"/>
          </a:p>
        </p:txBody>
      </p:sp>
      <p:sp>
        <p:nvSpPr>
          <p:cNvPr id="3" name="Content Placeholder 2"/>
          <p:cNvSpPr>
            <a:spLocks noGrp="1"/>
          </p:cNvSpPr>
          <p:nvPr>
            <p:ph idx="1"/>
          </p:nvPr>
        </p:nvSpPr>
        <p:spPr/>
        <p:txBody>
          <a:bodyPr>
            <a:noAutofit/>
          </a:bodyPr>
          <a:lstStyle/>
          <a:p>
            <a:r>
              <a:rPr lang="en-US" sz="1600" dirty="0" smtClean="0">
                <a:solidFill>
                  <a:schemeClr val="tx1">
                    <a:lumMod val="85000"/>
                    <a:lumOff val="15000"/>
                  </a:schemeClr>
                </a:solidFill>
              </a:rPr>
              <a:t>“Given the cold bath that we and other companies took last year on profits, cost management is now “Scrooge-lie” and we are expected to stay in the black this year. To achieve this we will probably exacerbate our worsening market share position”</a:t>
            </a:r>
          </a:p>
          <a:p>
            <a:r>
              <a:rPr lang="en-US" sz="1600" dirty="0" smtClean="0">
                <a:solidFill>
                  <a:schemeClr val="tx1">
                    <a:lumMod val="85000"/>
                    <a:lumOff val="15000"/>
                  </a:schemeClr>
                </a:solidFill>
              </a:rPr>
              <a:t>Comment: we are seeing similar concerns being raised in Russia where other managing directors fear that an over-obsession with profit management will threaten to damage market share the long-term perspectives of the business</a:t>
            </a:r>
          </a:p>
          <a:p>
            <a:r>
              <a:rPr lang="en-US" sz="1600" dirty="0" smtClean="0">
                <a:solidFill>
                  <a:schemeClr val="tx1">
                    <a:lumMod val="85000"/>
                    <a:lumOff val="15000"/>
                  </a:schemeClr>
                </a:solidFill>
              </a:rPr>
              <a:t>These executives were also concerned about the obvious short-term negative impacts of legislation promoted by the IMF package. As one put it: “My biggest concern is that legislative changes are adding a tax burden and this cannot help when the country is almost bankrupt and corporate debt faults are rising quickly”</a:t>
            </a:r>
          </a:p>
          <a:p>
            <a:r>
              <a:rPr lang="en-US" sz="1600" dirty="0" smtClean="0">
                <a:solidFill>
                  <a:schemeClr val="tx1">
                    <a:lumMod val="85000"/>
                    <a:lumOff val="15000"/>
                  </a:schemeClr>
                </a:solidFill>
              </a:rPr>
              <a:t>One of the executives commented on a well known feature regarding exchange rates: “The average and spot rates bear no resemblance to the actual FX rates we can attain assuming the purchase applications are approved in the first place”. Liquidity is very scarce for Euros and a little better for dollars and the actual rate is 10-15% weaker than the published, official rates. The National Bank rates are not achievable which depresses our profitability and cash- flows further and means we have to explain these details to European-based corporate finance colleagues who ask rationally “What’s going on with your FX rates?” </a:t>
            </a:r>
          </a:p>
          <a:p>
            <a:r>
              <a:rPr lang="en-US" sz="1600" dirty="0" smtClean="0">
                <a:solidFill>
                  <a:schemeClr val="tx1">
                    <a:lumMod val="85000"/>
                    <a:lumOff val="15000"/>
                  </a:schemeClr>
                </a:solidFill>
              </a:rPr>
              <a:t>In the circumstances executives have to be careful that rational explanations don’t sound like 				excuses</a:t>
            </a:r>
            <a:endParaRPr lang="en-GB" sz="1600" dirty="0">
              <a:solidFill>
                <a:schemeClr val="tx1">
                  <a:lumMod val="85000"/>
                  <a:lumOff val="15000"/>
                </a:schemeClr>
              </a:solidFill>
            </a:endParaRPr>
          </a:p>
        </p:txBody>
      </p:sp>
    </p:spTree>
    <p:extLst>
      <p:ext uri="{BB962C8B-B14F-4D97-AF65-F5344CB8AC3E}">
        <p14:creationId xmlns:p14="http://schemas.microsoft.com/office/powerpoint/2010/main" val="191799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8493</Words>
  <Application>Microsoft Office PowerPoint</Application>
  <PresentationFormat>Bildschirmpräsentation (4:3)</PresentationFormat>
  <Paragraphs>485</Paragraphs>
  <Slides>51</Slides>
  <Notes>2</Notes>
  <HiddenSlides>0</HiddenSlides>
  <MMClips>0</MMClips>
  <ScaleCrop>false</ScaleCrop>
  <HeadingPairs>
    <vt:vector size="4" baseType="variant">
      <vt:variant>
        <vt:lpstr>Design</vt:lpstr>
      </vt:variant>
      <vt:variant>
        <vt:i4>1</vt:i4>
      </vt:variant>
      <vt:variant>
        <vt:lpstr>Folientitel</vt:lpstr>
      </vt:variant>
      <vt:variant>
        <vt:i4>51</vt:i4>
      </vt:variant>
    </vt:vector>
  </HeadingPairs>
  <TitlesOfParts>
    <vt:vector size="52" baseType="lpstr">
      <vt:lpstr>Office Theme</vt:lpstr>
      <vt:lpstr>Ukraine Business outlook 2015-18</vt:lpstr>
      <vt:lpstr>Content </vt:lpstr>
      <vt:lpstr>Executive summary (1)</vt:lpstr>
      <vt:lpstr>Executive summary (2)</vt:lpstr>
      <vt:lpstr>Executive summary (3)</vt:lpstr>
      <vt:lpstr>Executive summary (4)</vt:lpstr>
      <vt:lpstr>Executive summary (5)</vt:lpstr>
      <vt:lpstr>How two senior executives see things (1)</vt:lpstr>
      <vt:lpstr>How two senior executives see things (2)</vt:lpstr>
      <vt:lpstr> Some assumptions (1) </vt:lpstr>
      <vt:lpstr> Some assumptions (2) </vt:lpstr>
      <vt:lpstr> Some assumptions (3) </vt:lpstr>
      <vt:lpstr>What’s the better case scenario? (1)</vt:lpstr>
      <vt:lpstr>What’s the better case scenario? (2)</vt:lpstr>
      <vt:lpstr>Key factors</vt:lpstr>
      <vt:lpstr>Business outlook (1)</vt:lpstr>
      <vt:lpstr>Business outlook (2)</vt:lpstr>
      <vt:lpstr>Business outlook (3)</vt:lpstr>
      <vt:lpstr>Business outlook (4) – 2015 sales projections </vt:lpstr>
      <vt:lpstr>Business outlook (5) – sales by sector </vt:lpstr>
      <vt:lpstr>Business outlook (6) – sales by sector </vt:lpstr>
      <vt:lpstr>Business outlook (7) – sales by sector </vt:lpstr>
      <vt:lpstr>What are companies thinking and doing? </vt:lpstr>
      <vt:lpstr>What are companies thinking and doing? </vt:lpstr>
      <vt:lpstr>What are Ukrainian companies saying?</vt:lpstr>
      <vt:lpstr>What are Ukrainian companies saying?</vt:lpstr>
      <vt:lpstr>Business features (1)</vt:lpstr>
      <vt:lpstr>Business features (2)</vt:lpstr>
      <vt:lpstr>Human resources and salaries </vt:lpstr>
      <vt:lpstr>Human resources and salaries </vt:lpstr>
      <vt:lpstr>Bad blood?</vt:lpstr>
      <vt:lpstr>Where do you put Ukraine in your structure? (1)</vt:lpstr>
      <vt:lpstr>Where do you put Ukraine in your structure? (2)</vt:lpstr>
      <vt:lpstr>The latest IMF deal and debt restructuring (1)</vt:lpstr>
      <vt:lpstr>The latest IMF deal and debt restructuring (2)</vt:lpstr>
      <vt:lpstr>The latest IMF deal and debt restructuring (3)</vt:lpstr>
      <vt:lpstr>Economic outlook (1) - GDP</vt:lpstr>
      <vt:lpstr>Economic outlook (2) - GDP</vt:lpstr>
      <vt:lpstr>Economic outlook (3) - GDP</vt:lpstr>
      <vt:lpstr>Economic outlook (4) - GDP</vt:lpstr>
      <vt:lpstr>Economic outlook (5) - GDP</vt:lpstr>
      <vt:lpstr>Economic outlook (6) - wages</vt:lpstr>
      <vt:lpstr>Economic outlook (7) - wages</vt:lpstr>
      <vt:lpstr>Economic outlook (8) – retail/consumer</vt:lpstr>
      <vt:lpstr>Economic outlook (9) – retail/consumer</vt:lpstr>
      <vt:lpstr> Currency and inflation issues and outlook (1) </vt:lpstr>
      <vt:lpstr> Currency and inflation issues and outlook (2) </vt:lpstr>
      <vt:lpstr>Currency and inflation issues and outlook (3)</vt:lpstr>
      <vt:lpstr>Currency and inflation issues and outlook (4)</vt:lpstr>
      <vt:lpstr>PowerPoint-Präsentation</vt:lpstr>
      <vt:lpstr>PowerPoint-Präsentation</vt:lpstr>
    </vt:vector>
  </TitlesOfParts>
  <Company>WU-Wien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Title HERE</dc:title>
  <dc:creator>Mike Moser</dc:creator>
  <cp:lastModifiedBy>Christian Deimel</cp:lastModifiedBy>
  <cp:revision>154</cp:revision>
  <cp:lastPrinted>2015-04-08T05:50:04Z</cp:lastPrinted>
  <dcterms:created xsi:type="dcterms:W3CDTF">2010-10-29T16:14:33Z</dcterms:created>
  <dcterms:modified xsi:type="dcterms:W3CDTF">2015-04-10T10:34:23Z</dcterms:modified>
</cp:coreProperties>
</file>