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sldIdLst>
    <p:sldId id="256" r:id="rId2"/>
    <p:sldId id="258" r:id="rId3"/>
    <p:sldId id="259" r:id="rId4"/>
    <p:sldId id="260" r:id="rId5"/>
    <p:sldId id="261" r:id="rId6"/>
    <p:sldId id="299" r:id="rId7"/>
    <p:sldId id="300" r:id="rId8"/>
    <p:sldId id="262" r:id="rId9"/>
    <p:sldId id="292" r:id="rId10"/>
    <p:sldId id="301" r:id="rId11"/>
    <p:sldId id="290" r:id="rId12"/>
    <p:sldId id="291" r:id="rId13"/>
    <p:sldId id="265" r:id="rId14"/>
    <p:sldId id="267" r:id="rId15"/>
    <p:sldId id="302" r:id="rId16"/>
    <p:sldId id="295" r:id="rId17"/>
    <p:sldId id="293" r:id="rId18"/>
    <p:sldId id="294" r:id="rId19"/>
    <p:sldId id="269" r:id="rId20"/>
    <p:sldId id="270" r:id="rId21"/>
    <p:sldId id="271" r:id="rId22"/>
    <p:sldId id="272" r:id="rId23"/>
    <p:sldId id="273" r:id="rId24"/>
    <p:sldId id="303" r:id="rId25"/>
    <p:sldId id="274" r:id="rId26"/>
    <p:sldId id="304" r:id="rId27"/>
    <p:sldId id="276" r:id="rId28"/>
    <p:sldId id="277" r:id="rId29"/>
    <p:sldId id="305" r:id="rId30"/>
    <p:sldId id="278" r:id="rId31"/>
    <p:sldId id="279" r:id="rId32"/>
    <p:sldId id="296" r:id="rId33"/>
    <p:sldId id="306" r:id="rId34"/>
    <p:sldId id="280" r:id="rId35"/>
    <p:sldId id="307" r:id="rId36"/>
    <p:sldId id="281" r:id="rId37"/>
    <p:sldId id="308" r:id="rId38"/>
    <p:sldId id="282" r:id="rId39"/>
    <p:sldId id="298" r:id="rId40"/>
    <p:sldId id="284" r:id="rId41"/>
    <p:sldId id="285" r:id="rId42"/>
    <p:sldId id="286" r:id="rId43"/>
    <p:sldId id="297" r:id="rId44"/>
    <p:sldId id="309" r:id="rId45"/>
    <p:sldId id="310" r:id="rId46"/>
    <p:sldId id="311" r:id="rId47"/>
    <p:sldId id="287" r:id="rId48"/>
    <p:sldId id="288" r:id="rId49"/>
  </p:sldIdLst>
  <p:sldSz cx="9144000" cy="6858000" type="screen4x3"/>
  <p:notesSz cx="6797675" cy="9928225"/>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654A1EF-3667-4AC4-8FF3-27F680124166}" type="datetimeFigureOut">
              <a:rPr lang="de-AT" smtClean="0"/>
              <a:pPr/>
              <a:t>12.01.2015</a:t>
            </a:fld>
            <a:endParaRPr lang="de-A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120F26-A368-49EC-B8E1-3855BAB06E1B}" type="slidenum">
              <a:rPr lang="de-AT" smtClean="0"/>
              <a:pPr/>
              <a:t>‹Nr.›</a:t>
            </a:fld>
            <a:endParaRPr lang="de-AT"/>
          </a:p>
        </p:txBody>
      </p:sp>
    </p:spTree>
    <p:extLst>
      <p:ext uri="{BB962C8B-B14F-4D97-AF65-F5344CB8AC3E}">
        <p14:creationId xmlns:p14="http://schemas.microsoft.com/office/powerpoint/2010/main" val="1569735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bwMode="auto">
          <a:xfrm>
            <a:off x="917575" y="755650"/>
            <a:ext cx="4962525" cy="3722688"/>
          </a:xfrm>
          <a:solidFill>
            <a:srgbClr val="FFFFFF"/>
          </a:solidFill>
          <a:ln>
            <a:solidFill>
              <a:srgbClr val="000000"/>
            </a:solidFill>
            <a:miter lim="800000"/>
            <a:headEnd/>
            <a:tailEnd/>
          </a:ln>
        </p:spPr>
      </p:sp>
      <p:sp>
        <p:nvSpPr>
          <p:cNvPr id="44035"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dirty="0" smtClean="0">
              <a:latin typeface="Times New Roman" charset="0"/>
            </a:endParaRPr>
          </a:p>
        </p:txBody>
      </p:sp>
    </p:spTree>
    <p:extLst>
      <p:ext uri="{BB962C8B-B14F-4D97-AF65-F5344CB8AC3E}">
        <p14:creationId xmlns:p14="http://schemas.microsoft.com/office/powerpoint/2010/main" val="391884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124274" y="754959"/>
            <a:ext cx="2549128" cy="3723084"/>
          </a:xfrm>
          <a:prstGeom prst="rect">
            <a:avLst/>
          </a:prstGeom>
          <a:solidFill>
            <a:srgbClr val="FFFFFF"/>
          </a:solidFill>
          <a:ln w="9525">
            <a:solidFill>
              <a:srgbClr val="000000"/>
            </a:solidFill>
            <a:miter lim="800000"/>
            <a:headEnd/>
            <a:tailEnd/>
          </a:ln>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sz="1800" dirty="0">
              <a:latin typeface="Calibri" charset="0"/>
            </a:endParaRPr>
          </a:p>
        </p:txBody>
      </p:sp>
      <p:sp>
        <p:nvSpPr>
          <p:cNvPr id="45059" name="Rectangle 2"/>
          <p:cNvSpPr>
            <a:spLocks noGrp="1" noChangeArrowheads="1"/>
          </p:cNvSpPr>
          <p:nvPr>
            <p:ph type="body"/>
          </p:nvPr>
        </p:nvSpPr>
        <p:spPr bwMode="auto">
          <a:xfrm>
            <a:off x="679768" y="4715907"/>
            <a:ext cx="5436567" cy="44677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dirty="0" smtClean="0">
              <a:latin typeface="Times New Roman" charset="0"/>
            </a:endParaRPr>
          </a:p>
        </p:txBody>
      </p:sp>
    </p:spTree>
    <p:extLst>
      <p:ext uri="{BB962C8B-B14F-4D97-AF65-F5344CB8AC3E}">
        <p14:creationId xmlns:p14="http://schemas.microsoft.com/office/powerpoint/2010/main" val="341245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a:lvl1pPr>
          </a:lstStyle>
          <a:p>
            <a:r>
              <a:rPr lang="de-DE" dirty="0" smtClean="0"/>
              <a:t>Click to edit Master title style</a:t>
            </a:r>
            <a:endParaRPr lang="de-DE"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Click to edit Master subtitle style</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AT"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de-AT" dirty="0" smtClean="0"/>
              <a:t>Click to edit Master title style</a:t>
            </a:r>
            <a:endParaRPr lang="de-DE" dirty="0"/>
          </a:p>
        </p:txBody>
      </p:sp>
      <p:sp>
        <p:nvSpPr>
          <p:cNvPr id="3" name="Content Placeholder 2"/>
          <p:cNvSpPr>
            <a:spLocks noGrp="1"/>
          </p:cNvSpPr>
          <p:nvPr>
            <p:ph idx="1"/>
          </p:nvPr>
        </p:nvSpPr>
        <p:spPr/>
        <p:txBody>
          <a:bodyPr/>
          <a:lstStyle>
            <a:lvl1pPr>
              <a:defRPr sz="1800"/>
            </a:lvl1pPr>
            <a:lvl2pPr>
              <a:defRPr sz="1800"/>
            </a:lvl2pPr>
            <a:lvl3pPr>
              <a:defRPr sz="1600"/>
            </a:lvl3pPr>
            <a:lvl4pPr>
              <a:defRPr sz="1600"/>
            </a:lvl4pPr>
            <a:lvl5pPr>
              <a:defRPr sz="1600"/>
            </a:lvl5pPr>
          </a:lstStyle>
          <a:p>
            <a:pPr lvl="0"/>
            <a:r>
              <a:rPr lang="de-AT" dirty="0" smtClean="0"/>
              <a:t>Click to edit Master text styles</a:t>
            </a:r>
          </a:p>
          <a:p>
            <a:pPr lvl="1"/>
            <a:r>
              <a:rPr lang="de-AT" dirty="0" smtClean="0"/>
              <a:t>Second level</a:t>
            </a:r>
          </a:p>
          <a:p>
            <a:pPr lvl="2"/>
            <a:r>
              <a:rPr lang="de-AT" dirty="0" smtClean="0"/>
              <a:t>Third level</a:t>
            </a:r>
          </a:p>
          <a:p>
            <a:pPr lvl="3"/>
            <a:r>
              <a:rPr lang="de-AT" dirty="0" smtClean="0"/>
              <a:t>Fourth level</a:t>
            </a:r>
          </a:p>
          <a:p>
            <a:pPr lvl="4"/>
            <a:r>
              <a:rPr lang="de-AT" dirty="0" smtClean="0"/>
              <a:t>Fifth level</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AT"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Click to edit Master text styles</a:t>
            </a:r>
          </a:p>
        </p:txBody>
      </p:sp>
      <p:sp>
        <p:nvSpPr>
          <p:cNvPr id="4" name="Date Placeholder 3"/>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Date Placeholder 4"/>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AT"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7" name="Date Placeholder 6"/>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Date Placeholder 2"/>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AT"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AT"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12.01.2015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03A40-A135-734A-B0D2-1243E03CE0F1}" type="datetimeFigureOut">
              <a:rPr lang="de-DE" smtClean="0"/>
              <a:pPr/>
              <a:t>12.01.2015</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DC61-52C3-F646-84DC-45E85CDDD53D}"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slide" Target="slide40.xml"/><Relationship Id="rId3" Type="http://schemas.openxmlformats.org/officeDocument/2006/relationships/slide" Target="slide8.xml"/><Relationship Id="rId7" Type="http://schemas.openxmlformats.org/officeDocument/2006/relationships/slide" Target="slide21.xml"/><Relationship Id="rId12" Type="http://schemas.openxmlformats.org/officeDocument/2006/relationships/slide" Target="slide30.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9.xml"/><Relationship Id="rId11" Type="http://schemas.openxmlformats.org/officeDocument/2006/relationships/slide" Target="slide28.xml"/><Relationship Id="rId5" Type="http://schemas.openxmlformats.org/officeDocument/2006/relationships/slide" Target="slide14.xml"/><Relationship Id="rId15" Type="http://schemas.openxmlformats.org/officeDocument/2006/relationships/slide" Target="slide47.xml"/><Relationship Id="rId10" Type="http://schemas.openxmlformats.org/officeDocument/2006/relationships/slide" Target="slide27.xml"/><Relationship Id="rId4" Type="http://schemas.openxmlformats.org/officeDocument/2006/relationships/slide" Target="slide13.xml"/><Relationship Id="rId9" Type="http://schemas.openxmlformats.org/officeDocument/2006/relationships/slide" Target="slide25.xml"/><Relationship Id="rId14" Type="http://schemas.openxmlformats.org/officeDocument/2006/relationships/slide" Target="slide4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mailto:danielthorniley@dt-gbc.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ceemeabusinessgroup.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solidFill>
                  <a:srgbClr val="000000"/>
                </a:solidFill>
              </a:rPr>
              <a:t>Ukraine</a:t>
            </a:r>
            <a:br>
              <a:rPr lang="en-GB" dirty="0" smtClean="0">
                <a:solidFill>
                  <a:srgbClr val="000000"/>
                </a:solidFill>
              </a:rPr>
            </a:br>
            <a:r>
              <a:rPr lang="en-GB" dirty="0" smtClean="0">
                <a:solidFill>
                  <a:srgbClr val="000000"/>
                </a:solidFill>
              </a:rPr>
              <a:t>Business outlook 2014-18</a:t>
            </a:r>
            <a:endParaRPr lang="de-DE" sz="4000" dirty="0"/>
          </a:p>
        </p:txBody>
      </p:sp>
      <p:sp>
        <p:nvSpPr>
          <p:cNvPr id="3" name="Subtitle 2"/>
          <p:cNvSpPr>
            <a:spLocks noGrp="1"/>
          </p:cNvSpPr>
          <p:nvPr>
            <p:ph type="subTitle" idx="1"/>
          </p:nvPr>
        </p:nvSpPr>
        <p:spPr/>
        <p:txBody>
          <a:bodyPr>
            <a:normAutofit/>
          </a:bodyPr>
          <a:lstStyle/>
          <a:p>
            <a:pPr>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898989"/>
                </a:solidFill>
              </a:rPr>
              <a:t>Quarterly update –  January 2015</a:t>
            </a:r>
          </a:p>
          <a:p>
            <a:pPr>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solidFill>
                  <a:srgbClr val="898989"/>
                </a:solidFill>
              </a:rPr>
              <a:t>by Dr Daniel Thorniley</a:t>
            </a:r>
            <a:endParaRPr lang="de-DE" dirty="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b="1" dirty="0">
                <a:solidFill>
                  <a:prstClr val="black"/>
                </a:solidFill>
              </a:rPr>
              <a:t/>
            </a:r>
            <a:br>
              <a:rPr lang="en-US" b="1" dirty="0">
                <a:solidFill>
                  <a:prstClr val="black"/>
                </a:solidFill>
              </a:rPr>
            </a:br>
            <a:r>
              <a:rPr lang="en-US" sz="3600" dirty="0">
                <a:solidFill>
                  <a:prstClr val="black"/>
                </a:solidFill>
              </a:rPr>
              <a:t>Some assumptions </a:t>
            </a:r>
            <a:r>
              <a:rPr lang="en-US" sz="3600" dirty="0" smtClean="0">
                <a:solidFill>
                  <a:prstClr val="black"/>
                </a:solidFill>
              </a:rPr>
              <a:t>(3)</a:t>
            </a:r>
            <a:r>
              <a:rPr lang="en-US" sz="3600" dirty="0">
                <a:solidFill>
                  <a:prstClr val="black"/>
                </a:solidFill>
              </a:rPr>
              <a:t/>
            </a:r>
            <a:br>
              <a:rPr lang="en-US" sz="3600" dirty="0">
                <a:solidFill>
                  <a:prstClr val="black"/>
                </a:solidFill>
              </a:rPr>
            </a:br>
            <a:endParaRPr lang="en-GB" sz="3600" dirty="0"/>
          </a:p>
        </p:txBody>
      </p:sp>
      <p:sp>
        <p:nvSpPr>
          <p:cNvPr id="3" name="Inhaltsplatzhalter 2"/>
          <p:cNvSpPr>
            <a:spLocks noGrp="1"/>
          </p:cNvSpPr>
          <p:nvPr>
            <p:ph idx="1"/>
          </p:nvPr>
        </p:nvSpPr>
        <p:spPr/>
        <p:txBody>
          <a:bodyPr/>
          <a:lstStyle/>
          <a:p>
            <a:r>
              <a:rPr lang="en-US" sz="1700" dirty="0">
                <a:solidFill>
                  <a:schemeClr val="tx1">
                    <a:lumMod val="95000"/>
                    <a:lumOff val="5000"/>
                  </a:schemeClr>
                </a:solidFill>
              </a:rPr>
              <a:t>Our economic assumptions for 2015 include:</a:t>
            </a:r>
          </a:p>
          <a:p>
            <a:pPr lvl="1"/>
            <a:r>
              <a:rPr lang="en-US" sz="1700" dirty="0">
                <a:solidFill>
                  <a:schemeClr val="tx1">
                    <a:lumMod val="95000"/>
                    <a:lumOff val="5000"/>
                  </a:schemeClr>
                </a:solidFill>
              </a:rPr>
              <a:t>GDP shrinks by 2.6%</a:t>
            </a:r>
          </a:p>
          <a:p>
            <a:pPr lvl="1"/>
            <a:r>
              <a:rPr lang="en-US" sz="1700" dirty="0">
                <a:solidFill>
                  <a:schemeClr val="tx1">
                    <a:lumMod val="95000"/>
                    <a:lumOff val="5000"/>
                  </a:schemeClr>
                </a:solidFill>
              </a:rPr>
              <a:t>Consumer prices rise by 16% on average but will reach higher levels (20-30%) at start of year</a:t>
            </a:r>
          </a:p>
          <a:p>
            <a:pPr lvl="1"/>
            <a:r>
              <a:rPr lang="en-US" sz="1700" dirty="0">
                <a:solidFill>
                  <a:schemeClr val="tx1">
                    <a:lumMod val="95000"/>
                    <a:lumOff val="5000"/>
                  </a:schemeClr>
                </a:solidFill>
              </a:rPr>
              <a:t>High inflation will crush real wages by -8% this year</a:t>
            </a:r>
          </a:p>
          <a:p>
            <a:pPr lvl="1"/>
            <a:r>
              <a:rPr lang="en-US" sz="1700" dirty="0">
                <a:solidFill>
                  <a:schemeClr val="tx1">
                    <a:lumMod val="95000"/>
                    <a:lumOff val="5000"/>
                  </a:schemeClr>
                </a:solidFill>
              </a:rPr>
              <a:t>Consumer spending will decline by -4.8%</a:t>
            </a:r>
          </a:p>
          <a:p>
            <a:pPr lvl="1"/>
            <a:r>
              <a:rPr lang="en-US" sz="1700" dirty="0">
                <a:solidFill>
                  <a:schemeClr val="tx1">
                    <a:lumMod val="95000"/>
                    <a:lumOff val="5000"/>
                  </a:schemeClr>
                </a:solidFill>
              </a:rPr>
              <a:t>Investment will decline by -5.2 and is currently down minus 25-30% </a:t>
            </a:r>
          </a:p>
          <a:p>
            <a:pPr lvl="1"/>
            <a:r>
              <a:rPr lang="en-US" sz="1700" dirty="0">
                <a:solidFill>
                  <a:schemeClr val="tx1">
                    <a:lumMod val="95000"/>
                    <a:lumOff val="5000"/>
                  </a:schemeClr>
                </a:solidFill>
              </a:rPr>
              <a:t>The currency is following the path we predicated i.e. deep crash and with IMF support some </a:t>
            </a:r>
            <a:r>
              <a:rPr lang="en-US" sz="1700" dirty="0" err="1">
                <a:solidFill>
                  <a:schemeClr val="tx1">
                    <a:lumMod val="95000"/>
                    <a:lumOff val="5000"/>
                  </a:schemeClr>
                </a:solidFill>
              </a:rPr>
              <a:t>stabilisation</a:t>
            </a:r>
            <a:r>
              <a:rPr lang="en-US" sz="1700" dirty="0">
                <a:solidFill>
                  <a:schemeClr val="tx1">
                    <a:lumMod val="95000"/>
                    <a:lumOff val="5000"/>
                  </a:schemeClr>
                </a:solidFill>
              </a:rPr>
              <a:t>. It is just possible that the very worst may be over on the currency front but this is not a naive presumption</a:t>
            </a:r>
          </a:p>
          <a:p>
            <a:endParaRPr lang="en-US" sz="1700" dirty="0"/>
          </a:p>
          <a:p>
            <a:endParaRPr lang="en-GB" dirty="0"/>
          </a:p>
        </p:txBody>
      </p:sp>
    </p:spTree>
    <p:extLst>
      <p:ext uri="{BB962C8B-B14F-4D97-AF65-F5344CB8AC3E}">
        <p14:creationId xmlns:p14="http://schemas.microsoft.com/office/powerpoint/2010/main" val="1426481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better case scenario? (1)</a:t>
            </a:r>
            <a:endParaRPr lang="en-US" dirty="0"/>
          </a:p>
        </p:txBody>
      </p:sp>
      <p:sp>
        <p:nvSpPr>
          <p:cNvPr id="3" name="Content Placeholder 2"/>
          <p:cNvSpPr>
            <a:spLocks noGrp="1"/>
          </p:cNvSpPr>
          <p:nvPr>
            <p:ph idx="1"/>
          </p:nvPr>
        </p:nvSpPr>
        <p:spPr/>
        <p:txBody>
          <a:bodyPr>
            <a:normAutofit/>
          </a:bodyPr>
          <a:lstStyle/>
          <a:p>
            <a:r>
              <a:rPr lang="en-US" sz="1700" dirty="0" smtClean="0">
                <a:solidFill>
                  <a:schemeClr val="tx1">
                    <a:lumMod val="95000"/>
                    <a:lumOff val="5000"/>
                  </a:schemeClr>
                </a:solidFill>
              </a:rPr>
              <a:t>Given these assumptions and given that there is possibility that the increasing Russian economic crash will encourage the Russian authorities to aim for more compromise, we presume no further escalation and perhaps even some improvement in the political and military situation in eastern Ukraine. But no one is naïve about this. </a:t>
            </a:r>
          </a:p>
          <a:p>
            <a:r>
              <a:rPr lang="en-US" sz="1700" dirty="0" smtClean="0">
                <a:solidFill>
                  <a:schemeClr val="tx1">
                    <a:lumMod val="95000"/>
                    <a:lumOff val="5000"/>
                  </a:schemeClr>
                </a:solidFill>
              </a:rPr>
              <a:t>But such scenario could have quite positive impacts on the economy and business outlook, but even with a positive denouement in the coming months, this would come too late to save Ukraine from the effects of the </a:t>
            </a:r>
            <a:r>
              <a:rPr lang="en-US" sz="1700" u="sng" dirty="0" smtClean="0">
                <a:solidFill>
                  <a:schemeClr val="tx1">
                    <a:lumMod val="95000"/>
                    <a:lumOff val="5000"/>
                  </a:schemeClr>
                </a:solidFill>
              </a:rPr>
              <a:t>on-going </a:t>
            </a:r>
            <a:r>
              <a:rPr lang="en-US" sz="1700" dirty="0" smtClean="0">
                <a:solidFill>
                  <a:schemeClr val="tx1">
                    <a:lumMod val="95000"/>
                    <a:lumOff val="5000"/>
                  </a:schemeClr>
                </a:solidFill>
              </a:rPr>
              <a:t>crisis</a:t>
            </a:r>
          </a:p>
          <a:p>
            <a:r>
              <a:rPr lang="en-US" sz="1700" dirty="0" smtClean="0">
                <a:solidFill>
                  <a:schemeClr val="tx1">
                    <a:lumMod val="95000"/>
                    <a:lumOff val="5000"/>
                  </a:schemeClr>
                </a:solidFill>
              </a:rPr>
              <a:t>However, it could of course “take some of the sting out” of the negative features and entail that the economic recovery would start sooner</a:t>
            </a:r>
          </a:p>
          <a:p>
            <a:r>
              <a:rPr lang="en-US" sz="1700" dirty="0" smtClean="0">
                <a:solidFill>
                  <a:schemeClr val="tx1">
                    <a:lumMod val="95000"/>
                    <a:lumOff val="5000"/>
                  </a:schemeClr>
                </a:solidFill>
              </a:rPr>
              <a:t>Political stabilisation would also ensure further stabilisation for the currency </a:t>
            </a:r>
          </a:p>
          <a:p>
            <a:r>
              <a:rPr lang="en-US" sz="1700" dirty="0" smtClean="0">
                <a:solidFill>
                  <a:schemeClr val="tx1">
                    <a:lumMod val="95000"/>
                    <a:lumOff val="5000"/>
                  </a:schemeClr>
                </a:solidFill>
              </a:rPr>
              <a:t>As in the case of business in Russia, any current stabilisation or indeed appreciation would have a significant and quick positive impact on business results</a:t>
            </a:r>
            <a:endParaRPr lang="en-US" sz="1700" dirty="0">
              <a:solidFill>
                <a:schemeClr val="tx1">
                  <a:lumMod val="95000"/>
                  <a:lumOff val="5000"/>
                </a:schemeClr>
              </a:solidFill>
            </a:endParaRPr>
          </a:p>
          <a:p>
            <a:endParaRPr lang="en-US" sz="1700" dirty="0">
              <a:solidFill>
                <a:schemeClr val="tx1">
                  <a:lumMod val="95000"/>
                  <a:lumOff val="5000"/>
                </a:schemeClr>
              </a:solidFill>
            </a:endParaRPr>
          </a:p>
        </p:txBody>
      </p:sp>
    </p:spTree>
    <p:extLst>
      <p:ext uri="{BB962C8B-B14F-4D97-AF65-F5344CB8AC3E}">
        <p14:creationId xmlns:p14="http://schemas.microsoft.com/office/powerpoint/2010/main" val="3237477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better case scenario? </a:t>
            </a:r>
            <a:r>
              <a:rPr lang="en-US" dirty="0" smtClean="0"/>
              <a:t>(2)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tx1">
                    <a:lumMod val="95000"/>
                    <a:lumOff val="5000"/>
                  </a:schemeClr>
                </a:solidFill>
              </a:rPr>
              <a:t>Currently 30% of executives predict flat sales in hryvnia in 2015 and 25% look to single-digit sales growth</a:t>
            </a:r>
          </a:p>
          <a:p>
            <a:r>
              <a:rPr lang="en-US" dirty="0" smtClean="0">
                <a:solidFill>
                  <a:schemeClr val="tx1">
                    <a:lumMod val="95000"/>
                    <a:lumOff val="5000"/>
                  </a:schemeClr>
                </a:solidFill>
              </a:rPr>
              <a:t>If the hryvnia is falling further this year, then of course even such “sales growth” is poor in FX terms </a:t>
            </a:r>
          </a:p>
          <a:p>
            <a:r>
              <a:rPr lang="en-US" dirty="0" smtClean="0">
                <a:solidFill>
                  <a:schemeClr val="tx1">
                    <a:lumMod val="95000"/>
                    <a:lumOff val="5000"/>
                  </a:schemeClr>
                </a:solidFill>
              </a:rPr>
              <a:t>But there is a possible positive scenario: some companies could be seeing their hryvnia sales rising this year and if there is </a:t>
            </a:r>
            <a:r>
              <a:rPr lang="en-US" dirty="0" err="1" smtClean="0">
                <a:solidFill>
                  <a:schemeClr val="tx1">
                    <a:lumMod val="95000"/>
                    <a:lumOff val="5000"/>
                  </a:schemeClr>
                </a:solidFill>
              </a:rPr>
              <a:t>stabilisation</a:t>
            </a:r>
            <a:r>
              <a:rPr lang="en-US" dirty="0" smtClean="0">
                <a:solidFill>
                  <a:schemeClr val="tx1">
                    <a:lumMod val="95000"/>
                    <a:lumOff val="5000"/>
                  </a:schemeClr>
                </a:solidFill>
              </a:rPr>
              <a:t> or mild appreciation of the currency, then sales in FX could start to look at least acceptable </a:t>
            </a:r>
          </a:p>
          <a:p>
            <a:r>
              <a:rPr lang="en-US" dirty="0" smtClean="0">
                <a:solidFill>
                  <a:schemeClr val="tx1">
                    <a:lumMod val="95000"/>
                    <a:lumOff val="5000"/>
                  </a:schemeClr>
                </a:solidFill>
              </a:rPr>
              <a:t>That’s the good news </a:t>
            </a:r>
          </a:p>
          <a:p>
            <a:r>
              <a:rPr lang="en-US" dirty="0" smtClean="0">
                <a:solidFill>
                  <a:schemeClr val="tx1">
                    <a:lumMod val="95000"/>
                    <a:lumOff val="5000"/>
                  </a:schemeClr>
                </a:solidFill>
              </a:rPr>
              <a:t>But many executives (almost 50%) forecast negative sales in hryvnia this year and it would require steady </a:t>
            </a:r>
            <a:r>
              <a:rPr lang="en-US" dirty="0" err="1" smtClean="0">
                <a:solidFill>
                  <a:schemeClr val="tx1">
                    <a:lumMod val="95000"/>
                    <a:lumOff val="5000"/>
                  </a:schemeClr>
                </a:solidFill>
              </a:rPr>
              <a:t>hryvnia</a:t>
            </a:r>
            <a:r>
              <a:rPr lang="en-US" dirty="0" smtClean="0">
                <a:solidFill>
                  <a:schemeClr val="tx1">
                    <a:lumMod val="95000"/>
                    <a:lumOff val="5000"/>
                  </a:schemeClr>
                </a:solidFill>
              </a:rPr>
              <a:t> </a:t>
            </a:r>
            <a:r>
              <a:rPr lang="en-US" u="sng" dirty="0" smtClean="0">
                <a:solidFill>
                  <a:schemeClr val="tx1">
                    <a:lumMod val="95000"/>
                    <a:lumOff val="5000"/>
                  </a:schemeClr>
                </a:solidFill>
              </a:rPr>
              <a:t>strengthening</a:t>
            </a:r>
            <a:r>
              <a:rPr lang="en-US" dirty="0" smtClean="0">
                <a:solidFill>
                  <a:schemeClr val="tx1">
                    <a:lumMod val="95000"/>
                    <a:lumOff val="5000"/>
                  </a:schemeClr>
                </a:solidFill>
              </a:rPr>
              <a:t> (not just stabilisation) this year for such firms to get to flat or low sales growth in FX</a:t>
            </a:r>
          </a:p>
          <a:p>
            <a:r>
              <a:rPr lang="en-US" dirty="0" smtClean="0">
                <a:solidFill>
                  <a:schemeClr val="tx1">
                    <a:lumMod val="95000"/>
                    <a:lumOff val="5000"/>
                  </a:schemeClr>
                </a:solidFill>
              </a:rPr>
              <a:t>Summary: there is some possible upside (35%) from the political and military situation this year </a:t>
            </a:r>
          </a:p>
          <a:p>
            <a:r>
              <a:rPr lang="en-US" dirty="0" smtClean="0">
                <a:solidFill>
                  <a:schemeClr val="tx1">
                    <a:lumMod val="95000"/>
                    <a:lumOff val="5000"/>
                  </a:schemeClr>
                </a:solidFill>
              </a:rPr>
              <a:t>This would help shorten the length of the economic crisis but would not prevent it</a:t>
            </a:r>
          </a:p>
          <a:p>
            <a:r>
              <a:rPr lang="en-US" dirty="0" smtClean="0">
                <a:solidFill>
                  <a:schemeClr val="tx1">
                    <a:lumMod val="95000"/>
                    <a:lumOff val="5000"/>
                  </a:schemeClr>
                </a:solidFill>
              </a:rPr>
              <a:t>From this there is some chance that hryvnia sales levels could translate into equivalent FX levels with currency stabilisation or even something better if the currency strengthened</a:t>
            </a:r>
            <a:endParaRPr lang="en-US" dirty="0">
              <a:solidFill>
                <a:schemeClr val="tx1">
                  <a:lumMod val="95000"/>
                  <a:lumOff val="5000"/>
                </a:schemeClr>
              </a:solidFill>
            </a:endParaRPr>
          </a:p>
        </p:txBody>
      </p:sp>
    </p:spTree>
    <p:extLst>
      <p:ext uri="{BB962C8B-B14F-4D97-AF65-F5344CB8AC3E}">
        <p14:creationId xmlns:p14="http://schemas.microsoft.com/office/powerpoint/2010/main" val="2884073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factors</a:t>
            </a:r>
            <a:endParaRPr lang="en-GB" dirty="0"/>
          </a:p>
        </p:txBody>
      </p:sp>
      <p:sp>
        <p:nvSpPr>
          <p:cNvPr id="3" name="Content Placeholder 2"/>
          <p:cNvSpPr>
            <a:spLocks noGrp="1"/>
          </p:cNvSpPr>
          <p:nvPr>
            <p:ph idx="1"/>
          </p:nvPr>
        </p:nvSpPr>
        <p:spPr/>
        <p:txBody>
          <a:bodyPr>
            <a:noAutofit/>
          </a:bodyPr>
          <a:lstStyle/>
          <a:p>
            <a:r>
              <a:rPr lang="en-US" sz="1600" dirty="0">
                <a:solidFill>
                  <a:schemeClr val="tx1">
                    <a:lumMod val="95000"/>
                    <a:lumOff val="5000"/>
                  </a:schemeClr>
                </a:solidFill>
              </a:rPr>
              <a:t>The Ukrainian economy and business was coming under downward pressure in any case prior to the demonstrations on Maidan and prior to events in early March </a:t>
            </a:r>
          </a:p>
          <a:p>
            <a:r>
              <a:rPr lang="en-US" sz="1600" dirty="0" smtClean="0">
                <a:solidFill>
                  <a:schemeClr val="tx1">
                    <a:lumMod val="95000"/>
                    <a:lumOff val="5000"/>
                  </a:schemeClr>
                </a:solidFill>
              </a:rPr>
              <a:t>The </a:t>
            </a:r>
            <a:r>
              <a:rPr lang="en-US" sz="1600" dirty="0">
                <a:solidFill>
                  <a:schemeClr val="tx1">
                    <a:lumMod val="95000"/>
                    <a:lumOff val="5000"/>
                  </a:schemeClr>
                </a:solidFill>
              </a:rPr>
              <a:t>economy was steadily deflating from a massive economic bubble </a:t>
            </a:r>
          </a:p>
          <a:p>
            <a:r>
              <a:rPr lang="en-US" sz="1600" dirty="0" smtClean="0">
                <a:solidFill>
                  <a:schemeClr val="tx1">
                    <a:lumMod val="95000"/>
                    <a:lumOff val="5000"/>
                  </a:schemeClr>
                </a:solidFill>
              </a:rPr>
              <a:t>At </a:t>
            </a:r>
            <a:r>
              <a:rPr lang="en-US" sz="1600" dirty="0">
                <a:solidFill>
                  <a:schemeClr val="tx1">
                    <a:lumMod val="95000"/>
                    <a:lumOff val="5000"/>
                  </a:schemeClr>
                </a:solidFill>
              </a:rPr>
              <a:t>the turn of 2012-2013, Ukraine was reporting some of the highest retail sales and highest real wages in the world in some cases surpassing figures in China</a:t>
            </a:r>
          </a:p>
          <a:p>
            <a:r>
              <a:rPr lang="en-US" sz="1600" dirty="0" smtClean="0">
                <a:solidFill>
                  <a:schemeClr val="tx1">
                    <a:lumMod val="95000"/>
                    <a:lumOff val="5000"/>
                  </a:schemeClr>
                </a:solidFill>
              </a:rPr>
              <a:t>This </a:t>
            </a:r>
            <a:r>
              <a:rPr lang="en-US" sz="1600" dirty="0">
                <a:solidFill>
                  <a:schemeClr val="tx1">
                    <a:lumMod val="95000"/>
                    <a:lumOff val="5000"/>
                  </a:schemeClr>
                </a:solidFill>
              </a:rPr>
              <a:t>was clearly unsustainable and while the average numbers for these indicators held up moderately well in 2013, the year-end figure (and the real trend) showed </a:t>
            </a:r>
            <a:r>
              <a:rPr lang="en-US" sz="1600" dirty="0" smtClean="0">
                <a:solidFill>
                  <a:schemeClr val="tx1">
                    <a:lumMod val="95000"/>
                    <a:lumOff val="5000"/>
                  </a:schemeClr>
                </a:solidFill>
              </a:rPr>
              <a:t>a negative </a:t>
            </a:r>
            <a:r>
              <a:rPr lang="en-US" sz="1600" dirty="0">
                <a:solidFill>
                  <a:schemeClr val="tx1">
                    <a:lumMod val="95000"/>
                    <a:lumOff val="5000"/>
                  </a:schemeClr>
                </a:solidFill>
              </a:rPr>
              <a:t>picture</a:t>
            </a:r>
          </a:p>
          <a:p>
            <a:r>
              <a:rPr lang="en-US" sz="1600" dirty="0" smtClean="0">
                <a:solidFill>
                  <a:schemeClr val="tx1">
                    <a:lumMod val="95000"/>
                    <a:lumOff val="5000"/>
                  </a:schemeClr>
                </a:solidFill>
              </a:rPr>
              <a:t>Surprisingly </a:t>
            </a:r>
            <a:r>
              <a:rPr lang="en-US" sz="1600" dirty="0">
                <a:solidFill>
                  <a:schemeClr val="tx1">
                    <a:lumMod val="95000"/>
                    <a:lumOff val="5000"/>
                  </a:schemeClr>
                </a:solidFill>
              </a:rPr>
              <a:t>some companies have reported their business holding up reasonably well into </a:t>
            </a:r>
            <a:r>
              <a:rPr lang="en-US" sz="1600" dirty="0" smtClean="0">
                <a:solidFill>
                  <a:schemeClr val="tx1">
                    <a:lumMod val="95000"/>
                    <a:lumOff val="5000"/>
                  </a:schemeClr>
                </a:solidFill>
              </a:rPr>
              <a:t>June-September this year </a:t>
            </a:r>
            <a:endParaRPr lang="en-US" sz="1600" dirty="0">
              <a:solidFill>
                <a:schemeClr val="tx1">
                  <a:lumMod val="95000"/>
                  <a:lumOff val="5000"/>
                </a:schemeClr>
              </a:solidFill>
            </a:endParaRPr>
          </a:p>
          <a:p>
            <a:r>
              <a:rPr lang="en-US" sz="1600" dirty="0" smtClean="0">
                <a:solidFill>
                  <a:schemeClr val="tx1">
                    <a:lumMod val="95000"/>
                    <a:lumOff val="5000"/>
                  </a:schemeClr>
                </a:solidFill>
              </a:rPr>
              <a:t>This </a:t>
            </a:r>
            <a:r>
              <a:rPr lang="en-US" sz="1600" dirty="0">
                <a:solidFill>
                  <a:schemeClr val="tx1">
                    <a:lumMod val="95000"/>
                    <a:lumOff val="5000"/>
                  </a:schemeClr>
                </a:solidFill>
              </a:rPr>
              <a:t>can be attributable to consumers buying up products in December and the first months of 2014 fearing an economic collapse and a spike in prices. Such buying makes logical sense</a:t>
            </a:r>
          </a:p>
          <a:p>
            <a:r>
              <a:rPr lang="en-US" sz="1600" dirty="0" smtClean="0">
                <a:solidFill>
                  <a:schemeClr val="tx1">
                    <a:lumMod val="95000"/>
                    <a:lumOff val="5000"/>
                  </a:schemeClr>
                </a:solidFill>
              </a:rPr>
              <a:t>We </a:t>
            </a:r>
            <a:r>
              <a:rPr lang="en-US" sz="1600" dirty="0">
                <a:solidFill>
                  <a:schemeClr val="tx1">
                    <a:lumMod val="95000"/>
                    <a:lumOff val="5000"/>
                  </a:schemeClr>
                </a:solidFill>
              </a:rPr>
              <a:t>should always be aware that especially in </a:t>
            </a:r>
            <a:r>
              <a:rPr lang="en-US" sz="1600" dirty="0" smtClean="0">
                <a:solidFill>
                  <a:schemeClr val="tx1">
                    <a:lumMod val="95000"/>
                    <a:lumOff val="5000"/>
                  </a:schemeClr>
                </a:solidFill>
              </a:rPr>
              <a:t>the Ukraine </a:t>
            </a:r>
            <a:r>
              <a:rPr lang="en-US" sz="1600" dirty="0">
                <a:solidFill>
                  <a:schemeClr val="tx1">
                    <a:lumMod val="95000"/>
                    <a:lumOff val="5000"/>
                  </a:schemeClr>
                </a:solidFill>
              </a:rPr>
              <a:t>the real sales of companies can belie official figures</a:t>
            </a:r>
          </a:p>
          <a:p>
            <a:r>
              <a:rPr lang="en-US" sz="1600" dirty="0" smtClean="0">
                <a:solidFill>
                  <a:schemeClr val="tx1">
                    <a:lumMod val="95000"/>
                    <a:lumOff val="5000"/>
                  </a:schemeClr>
                </a:solidFill>
              </a:rPr>
              <a:t>This </a:t>
            </a:r>
            <a:r>
              <a:rPr lang="en-US" sz="1600" dirty="0">
                <a:solidFill>
                  <a:schemeClr val="tx1">
                    <a:lumMod val="95000"/>
                    <a:lumOff val="5000"/>
                  </a:schemeClr>
                </a:solidFill>
              </a:rPr>
              <a:t>is because so much economic activity takes place in the grey and black economies</a:t>
            </a:r>
          </a:p>
          <a:p>
            <a:r>
              <a:rPr lang="en-US" sz="1600" u="sng" dirty="0" smtClean="0">
                <a:solidFill>
                  <a:schemeClr val="tx1">
                    <a:lumMod val="95000"/>
                    <a:lumOff val="5000"/>
                  </a:schemeClr>
                </a:solidFill>
              </a:rPr>
              <a:t>That </a:t>
            </a:r>
            <a:r>
              <a:rPr lang="en-US" sz="1600" u="sng" dirty="0">
                <a:solidFill>
                  <a:schemeClr val="tx1">
                    <a:lumMod val="95000"/>
                    <a:lumOff val="5000"/>
                  </a:schemeClr>
                </a:solidFill>
              </a:rPr>
              <a:t>said, the economy and business outlook </a:t>
            </a:r>
            <a:r>
              <a:rPr lang="en-US" sz="1600" u="sng" dirty="0" smtClean="0">
                <a:solidFill>
                  <a:schemeClr val="tx1">
                    <a:lumMod val="95000"/>
                    <a:lumOff val="5000"/>
                  </a:schemeClr>
                </a:solidFill>
              </a:rPr>
              <a:t>is </a:t>
            </a:r>
            <a:r>
              <a:rPr lang="en-US" sz="1600" u="sng" dirty="0">
                <a:solidFill>
                  <a:schemeClr val="tx1">
                    <a:lumMod val="95000"/>
                    <a:lumOff val="5000"/>
                  </a:schemeClr>
                </a:solidFill>
              </a:rPr>
              <a:t>for a very cold shower for the next 6-9 months and even revenue in the black economy will not provide sufficient </a:t>
            </a:r>
            <a:r>
              <a:rPr lang="en-US" sz="1600" u="sng" dirty="0" smtClean="0">
                <a:solidFill>
                  <a:schemeClr val="tx1">
                    <a:lumMod val="95000"/>
                    <a:lumOff val="5000"/>
                  </a:schemeClr>
                </a:solidFill>
              </a:rPr>
              <a:t>compensation</a:t>
            </a:r>
            <a:endParaRPr lang="en-US" sz="1600" u="sng" dirty="0">
              <a:solidFill>
                <a:schemeClr val="tx1">
                  <a:lumMod val="95000"/>
                  <a:lumOff val="5000"/>
                </a:schemeClr>
              </a:solidFill>
            </a:endParaRPr>
          </a:p>
          <a:p>
            <a:endParaRPr lang="en-GB" sz="1600" dirty="0">
              <a:solidFill>
                <a:schemeClr val="tx1">
                  <a:lumMod val="95000"/>
                  <a:lumOff val="5000"/>
                </a:schemeClr>
              </a:solidFill>
            </a:endParaRPr>
          </a:p>
        </p:txBody>
      </p:sp>
    </p:spTree>
    <p:extLst>
      <p:ext uri="{BB962C8B-B14F-4D97-AF65-F5344CB8AC3E}">
        <p14:creationId xmlns:p14="http://schemas.microsoft.com/office/powerpoint/2010/main" val="2222880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a:t>
            </a:r>
            <a:r>
              <a:rPr lang="en-US" dirty="0" smtClean="0"/>
              <a:t>outlook (1)</a:t>
            </a:r>
            <a:endParaRPr lang="en-US" dirty="0"/>
          </a:p>
        </p:txBody>
      </p:sp>
      <p:sp>
        <p:nvSpPr>
          <p:cNvPr id="3" name="Content Placeholder 2"/>
          <p:cNvSpPr>
            <a:spLocks noGrp="1"/>
          </p:cNvSpPr>
          <p:nvPr>
            <p:ph idx="1"/>
          </p:nvPr>
        </p:nvSpPr>
        <p:spPr/>
        <p:txBody>
          <a:bodyPr>
            <a:noAutofit/>
          </a:bodyPr>
          <a:lstStyle/>
          <a:p>
            <a:r>
              <a:rPr lang="en-US" sz="1700" dirty="0" smtClean="0">
                <a:solidFill>
                  <a:schemeClr val="tx1">
                    <a:lumMod val="95000"/>
                    <a:lumOff val="5000"/>
                  </a:schemeClr>
                </a:solidFill>
              </a:rPr>
              <a:t>Sales </a:t>
            </a:r>
            <a:r>
              <a:rPr lang="en-US" sz="1700" dirty="0">
                <a:solidFill>
                  <a:schemeClr val="tx1">
                    <a:lumMod val="95000"/>
                    <a:lumOff val="5000"/>
                  </a:schemeClr>
                </a:solidFill>
              </a:rPr>
              <a:t>for many companies held up remarkably well in the first 3-5 months of the year</a:t>
            </a:r>
          </a:p>
          <a:p>
            <a:r>
              <a:rPr lang="en-US" sz="1700" dirty="0">
                <a:solidFill>
                  <a:schemeClr val="tx1">
                    <a:lumMod val="95000"/>
                    <a:lumOff val="5000"/>
                  </a:schemeClr>
                </a:solidFill>
              </a:rPr>
              <a:t>Consumers were stocking up, “buying against future inflation” and “investing in products” rather than holding on to cash and these were wise measures </a:t>
            </a:r>
          </a:p>
          <a:p>
            <a:r>
              <a:rPr lang="en-US" sz="1700" dirty="0">
                <a:solidFill>
                  <a:schemeClr val="tx1">
                    <a:lumMod val="95000"/>
                    <a:lumOff val="5000"/>
                  </a:schemeClr>
                </a:solidFill>
              </a:rPr>
              <a:t>One famous apparel brand saw sales growth of +60% through into early July </a:t>
            </a:r>
          </a:p>
          <a:p>
            <a:r>
              <a:rPr lang="en-US" sz="1700" dirty="0">
                <a:solidFill>
                  <a:schemeClr val="tx1">
                    <a:lumMod val="95000"/>
                    <a:lumOff val="5000"/>
                  </a:schemeClr>
                </a:solidFill>
              </a:rPr>
              <a:t>The </a:t>
            </a:r>
            <a:r>
              <a:rPr lang="en-US" sz="1700" dirty="0" smtClean="0">
                <a:solidFill>
                  <a:schemeClr val="tx1">
                    <a:lumMod val="95000"/>
                    <a:lumOff val="5000"/>
                  </a:schemeClr>
                </a:solidFill>
              </a:rPr>
              <a:t>trend </a:t>
            </a:r>
            <a:r>
              <a:rPr lang="en-US" sz="1700" dirty="0">
                <a:solidFill>
                  <a:schemeClr val="tx1">
                    <a:lumMod val="95000"/>
                    <a:lumOff val="5000"/>
                  </a:schemeClr>
                </a:solidFill>
              </a:rPr>
              <a:t>actually </a:t>
            </a:r>
            <a:r>
              <a:rPr lang="en-US" sz="1700" dirty="0" smtClean="0">
                <a:solidFill>
                  <a:schemeClr val="tx1">
                    <a:lumMod val="95000"/>
                    <a:lumOff val="5000"/>
                  </a:schemeClr>
                </a:solidFill>
              </a:rPr>
              <a:t>continued through </a:t>
            </a:r>
            <a:r>
              <a:rPr lang="en-US" sz="1700" dirty="0">
                <a:solidFill>
                  <a:schemeClr val="tx1">
                    <a:lumMod val="95000"/>
                    <a:lumOff val="5000"/>
                  </a:schemeClr>
                </a:solidFill>
              </a:rPr>
              <a:t>the summer and even autumn BUT for </a:t>
            </a:r>
            <a:r>
              <a:rPr lang="en-US" sz="1700" dirty="0" smtClean="0">
                <a:solidFill>
                  <a:schemeClr val="tx1">
                    <a:lumMod val="95000"/>
                    <a:lumOff val="5000"/>
                  </a:schemeClr>
                </a:solidFill>
              </a:rPr>
              <a:t>a diminishing </a:t>
            </a:r>
            <a:r>
              <a:rPr lang="en-US" sz="1700" dirty="0">
                <a:solidFill>
                  <a:schemeClr val="tx1">
                    <a:lumMod val="95000"/>
                    <a:lumOff val="5000"/>
                  </a:schemeClr>
                </a:solidFill>
              </a:rPr>
              <a:t>number of companies as the </a:t>
            </a:r>
            <a:r>
              <a:rPr lang="en-US" sz="1700" dirty="0" smtClean="0">
                <a:solidFill>
                  <a:schemeClr val="tx1">
                    <a:lumMod val="95000"/>
                    <a:lumOff val="5000"/>
                  </a:schemeClr>
                </a:solidFill>
              </a:rPr>
              <a:t>economic collapse intensified </a:t>
            </a:r>
            <a:endParaRPr lang="en-US" sz="1700" dirty="0">
              <a:solidFill>
                <a:schemeClr val="tx1">
                  <a:lumMod val="95000"/>
                  <a:lumOff val="5000"/>
                </a:schemeClr>
              </a:solidFill>
            </a:endParaRPr>
          </a:p>
          <a:p>
            <a:r>
              <a:rPr lang="en-US" sz="1700" dirty="0">
                <a:solidFill>
                  <a:schemeClr val="tx1">
                    <a:lumMod val="95000"/>
                    <a:lumOff val="5000"/>
                  </a:schemeClr>
                </a:solidFill>
              </a:rPr>
              <a:t>By September/October harsh </a:t>
            </a:r>
            <a:r>
              <a:rPr lang="en-US" sz="1700" dirty="0" smtClean="0">
                <a:solidFill>
                  <a:schemeClr val="tx1">
                    <a:lumMod val="95000"/>
                    <a:lumOff val="5000"/>
                  </a:schemeClr>
                </a:solidFill>
              </a:rPr>
              <a:t>reality had </a:t>
            </a:r>
            <a:r>
              <a:rPr lang="en-US" sz="1700" dirty="0">
                <a:solidFill>
                  <a:schemeClr val="tx1">
                    <a:lumMod val="95000"/>
                    <a:lumOff val="5000"/>
                  </a:schemeClr>
                </a:solidFill>
              </a:rPr>
              <a:t>sunk in for the huge majority of </a:t>
            </a:r>
            <a:r>
              <a:rPr lang="en-US" sz="1700" dirty="0" smtClean="0">
                <a:solidFill>
                  <a:schemeClr val="tx1">
                    <a:lumMod val="95000"/>
                    <a:lumOff val="5000"/>
                  </a:schemeClr>
                </a:solidFill>
              </a:rPr>
              <a:t>companies</a:t>
            </a:r>
            <a:endParaRPr lang="en-US" sz="1700" dirty="0">
              <a:solidFill>
                <a:schemeClr val="tx1">
                  <a:lumMod val="95000"/>
                  <a:lumOff val="5000"/>
                </a:schemeClr>
              </a:solidFill>
            </a:endParaRPr>
          </a:p>
          <a:p>
            <a:r>
              <a:rPr lang="en-US" sz="1700" dirty="0">
                <a:solidFill>
                  <a:schemeClr val="tx1">
                    <a:lumMod val="95000"/>
                    <a:lumOff val="5000"/>
                  </a:schemeClr>
                </a:solidFill>
              </a:rPr>
              <a:t>As we noted above: </a:t>
            </a:r>
            <a:r>
              <a:rPr lang="en-US" sz="1700" dirty="0" smtClean="0">
                <a:solidFill>
                  <a:schemeClr val="tx1">
                    <a:lumMod val="95000"/>
                    <a:lumOff val="5000"/>
                  </a:schemeClr>
                </a:solidFill>
              </a:rPr>
              <a:t>perceptions </a:t>
            </a:r>
            <a:r>
              <a:rPr lang="en-US" sz="1700" dirty="0">
                <a:solidFill>
                  <a:schemeClr val="tx1">
                    <a:lumMod val="95000"/>
                    <a:lumOff val="5000"/>
                  </a:schemeClr>
                </a:solidFill>
              </a:rPr>
              <a:t>for the 2015 business </a:t>
            </a:r>
            <a:r>
              <a:rPr lang="en-US" sz="1700" dirty="0" smtClean="0">
                <a:solidFill>
                  <a:schemeClr val="tx1">
                    <a:lumMod val="95000"/>
                    <a:lumOff val="5000"/>
                  </a:schemeClr>
                </a:solidFill>
              </a:rPr>
              <a:t>outlook deteriorated </a:t>
            </a:r>
            <a:r>
              <a:rPr lang="en-US" sz="1700" dirty="0">
                <a:solidFill>
                  <a:schemeClr val="tx1">
                    <a:lumMod val="95000"/>
                    <a:lumOff val="5000"/>
                  </a:schemeClr>
                </a:solidFill>
              </a:rPr>
              <a:t>through the second half of </a:t>
            </a:r>
            <a:r>
              <a:rPr lang="en-US" sz="1700" dirty="0" smtClean="0">
                <a:solidFill>
                  <a:schemeClr val="tx1">
                    <a:lumMod val="95000"/>
                    <a:lumOff val="5000"/>
                  </a:schemeClr>
                </a:solidFill>
              </a:rPr>
              <a:t>2014</a:t>
            </a:r>
          </a:p>
        </p:txBody>
      </p:sp>
    </p:spTree>
    <p:extLst>
      <p:ext uri="{BB962C8B-B14F-4D97-AF65-F5344CB8AC3E}">
        <p14:creationId xmlns:p14="http://schemas.microsoft.com/office/powerpoint/2010/main" val="2023766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solidFill>
                  <a:prstClr val="black"/>
                </a:solidFill>
              </a:rPr>
              <a:t>Business outlook </a:t>
            </a:r>
            <a:r>
              <a:rPr lang="en-US" dirty="0" smtClean="0">
                <a:solidFill>
                  <a:prstClr val="black"/>
                </a:solidFill>
              </a:rPr>
              <a:t>(2)</a:t>
            </a:r>
            <a:endParaRPr lang="en-GB" dirty="0"/>
          </a:p>
        </p:txBody>
      </p:sp>
      <p:sp>
        <p:nvSpPr>
          <p:cNvPr id="3" name="Inhaltsplatzhalter 2"/>
          <p:cNvSpPr>
            <a:spLocks noGrp="1"/>
          </p:cNvSpPr>
          <p:nvPr>
            <p:ph idx="1"/>
          </p:nvPr>
        </p:nvSpPr>
        <p:spPr/>
        <p:txBody>
          <a:bodyPr>
            <a:normAutofit/>
          </a:bodyPr>
          <a:lstStyle/>
          <a:p>
            <a:pPr marL="0" indent="0">
              <a:buNone/>
            </a:pPr>
            <a:r>
              <a:rPr lang="en-US" dirty="0">
                <a:solidFill>
                  <a:schemeClr val="tx1">
                    <a:lumMod val="95000"/>
                    <a:lumOff val="5000"/>
                  </a:schemeClr>
                </a:solidFill>
              </a:rPr>
              <a:t>There are some key points:</a:t>
            </a:r>
          </a:p>
          <a:p>
            <a:pPr lvl="1">
              <a:buFont typeface="+mj-lt"/>
              <a:buAutoNum type="arabicPeriod"/>
            </a:pPr>
            <a:r>
              <a:rPr lang="en-US" dirty="0" smtClean="0">
                <a:solidFill>
                  <a:schemeClr val="tx1">
                    <a:lumMod val="95000"/>
                    <a:lumOff val="5000"/>
                  </a:schemeClr>
                </a:solidFill>
              </a:rPr>
              <a:t>Ukraine </a:t>
            </a:r>
            <a:r>
              <a:rPr lang="en-US" dirty="0">
                <a:solidFill>
                  <a:schemeClr val="tx1">
                    <a:lumMod val="95000"/>
                    <a:lumOff val="5000"/>
                  </a:schemeClr>
                </a:solidFill>
              </a:rPr>
              <a:t>will be the worst performing market in the </a:t>
            </a:r>
            <a:r>
              <a:rPr lang="en-US" dirty="0" err="1">
                <a:solidFill>
                  <a:schemeClr val="tx1">
                    <a:lumMod val="95000"/>
                    <a:lumOff val="5000"/>
                  </a:schemeClr>
                </a:solidFill>
              </a:rPr>
              <a:t>Ceemea</a:t>
            </a:r>
            <a:r>
              <a:rPr lang="en-US" dirty="0">
                <a:solidFill>
                  <a:schemeClr val="tx1">
                    <a:lumMod val="95000"/>
                    <a:lumOff val="5000"/>
                  </a:schemeClr>
                </a:solidFill>
              </a:rPr>
              <a:t> region excluding only </a:t>
            </a:r>
            <a:r>
              <a:rPr lang="en-US" dirty="0" smtClean="0">
                <a:solidFill>
                  <a:schemeClr val="tx1">
                    <a:lumMod val="95000"/>
                    <a:lumOff val="5000"/>
                  </a:schemeClr>
                </a:solidFill>
              </a:rPr>
              <a:t>Syria</a:t>
            </a:r>
          </a:p>
          <a:p>
            <a:pPr lvl="1">
              <a:buFont typeface="+mj-lt"/>
              <a:buAutoNum type="arabicPeriod"/>
            </a:pPr>
            <a:r>
              <a:rPr lang="en-US" dirty="0" smtClean="0">
                <a:solidFill>
                  <a:schemeClr val="tx1">
                    <a:lumMod val="95000"/>
                    <a:lumOff val="5000"/>
                  </a:schemeClr>
                </a:solidFill>
              </a:rPr>
              <a:t>Business </a:t>
            </a:r>
            <a:r>
              <a:rPr lang="en-US" dirty="0">
                <a:solidFill>
                  <a:schemeClr val="tx1">
                    <a:lumMod val="95000"/>
                    <a:lumOff val="5000"/>
                  </a:schemeClr>
                </a:solidFill>
              </a:rPr>
              <a:t>results will depend on the FX rate and that will depend in part on inflation and the sovereign </a:t>
            </a:r>
            <a:r>
              <a:rPr lang="en-US" dirty="0" smtClean="0">
                <a:solidFill>
                  <a:schemeClr val="tx1">
                    <a:lumMod val="95000"/>
                    <a:lumOff val="5000"/>
                  </a:schemeClr>
                </a:solidFill>
              </a:rPr>
              <a:t>debt </a:t>
            </a:r>
            <a:r>
              <a:rPr lang="en-US" dirty="0">
                <a:solidFill>
                  <a:schemeClr val="tx1">
                    <a:lumMod val="95000"/>
                    <a:lumOff val="5000"/>
                  </a:schemeClr>
                </a:solidFill>
              </a:rPr>
              <a:t>outlook and the extent of EU/IMF support</a:t>
            </a:r>
          </a:p>
          <a:p>
            <a:pPr lvl="1">
              <a:buFont typeface="+mj-lt"/>
              <a:buAutoNum type="arabicPeriod"/>
            </a:pPr>
            <a:r>
              <a:rPr lang="en-US" dirty="0" smtClean="0">
                <a:solidFill>
                  <a:schemeClr val="tx1">
                    <a:lumMod val="95000"/>
                    <a:lumOff val="5000"/>
                  </a:schemeClr>
                </a:solidFill>
              </a:rPr>
              <a:t>Executives </a:t>
            </a:r>
            <a:r>
              <a:rPr lang="en-US" dirty="0">
                <a:solidFill>
                  <a:schemeClr val="tx1">
                    <a:lumMod val="95000"/>
                    <a:lumOff val="5000"/>
                  </a:schemeClr>
                </a:solidFill>
              </a:rPr>
              <a:t>turned marginally but noticeably more pessimistic about the 2015 business </a:t>
            </a:r>
            <a:r>
              <a:rPr lang="en-US" dirty="0" smtClean="0">
                <a:solidFill>
                  <a:schemeClr val="tx1">
                    <a:lumMod val="95000"/>
                    <a:lumOff val="5000"/>
                  </a:schemeClr>
                </a:solidFill>
              </a:rPr>
              <a:t>outlook </a:t>
            </a:r>
            <a:r>
              <a:rPr lang="en-US" dirty="0">
                <a:solidFill>
                  <a:schemeClr val="tx1">
                    <a:lumMod val="95000"/>
                    <a:lumOff val="5000"/>
                  </a:schemeClr>
                </a:solidFill>
              </a:rPr>
              <a:t>during the autumn 2014 and at the end of last year as inflation started to soar</a:t>
            </a:r>
          </a:p>
          <a:p>
            <a:pPr lvl="1">
              <a:buFont typeface="+mj-lt"/>
              <a:buAutoNum type="arabicPeriod"/>
            </a:pPr>
            <a:r>
              <a:rPr lang="en-US" dirty="0" smtClean="0">
                <a:solidFill>
                  <a:schemeClr val="tx1">
                    <a:lumMod val="95000"/>
                    <a:lumOff val="5000"/>
                  </a:schemeClr>
                </a:solidFill>
              </a:rPr>
              <a:t>the </a:t>
            </a:r>
            <a:r>
              <a:rPr lang="en-US" dirty="0">
                <a:solidFill>
                  <a:schemeClr val="tx1">
                    <a:lumMod val="95000"/>
                    <a:lumOff val="5000"/>
                  </a:schemeClr>
                </a:solidFill>
              </a:rPr>
              <a:t>currency does stabilise (and this is not really our central scenario), then western </a:t>
            </a:r>
            <a:r>
              <a:rPr lang="en-US" dirty="0" smtClean="0">
                <a:solidFill>
                  <a:schemeClr val="tx1">
                    <a:lumMod val="95000"/>
                    <a:lumOff val="5000"/>
                  </a:schemeClr>
                </a:solidFill>
              </a:rPr>
              <a:t>business </a:t>
            </a:r>
            <a:r>
              <a:rPr lang="en-US" dirty="0">
                <a:solidFill>
                  <a:schemeClr val="tx1">
                    <a:lumMod val="95000"/>
                    <a:lumOff val="5000"/>
                  </a:schemeClr>
                </a:solidFill>
              </a:rPr>
              <a:t>results, while very challenged, would look a lot better from the FX perspective. This is the </a:t>
            </a:r>
            <a:r>
              <a:rPr lang="en-US" dirty="0" smtClean="0">
                <a:solidFill>
                  <a:schemeClr val="tx1">
                    <a:lumMod val="95000"/>
                    <a:lumOff val="5000"/>
                  </a:schemeClr>
                </a:solidFill>
              </a:rPr>
              <a:t>main </a:t>
            </a:r>
            <a:r>
              <a:rPr lang="en-US" dirty="0">
                <a:solidFill>
                  <a:schemeClr val="tx1">
                    <a:lumMod val="95000"/>
                    <a:lumOff val="5000"/>
                  </a:schemeClr>
                </a:solidFill>
              </a:rPr>
              <a:t>upside of any business outlook (but current inflation trends argue against this for </a:t>
            </a:r>
            <a:r>
              <a:rPr lang="en-US" dirty="0" smtClean="0">
                <a:solidFill>
                  <a:schemeClr val="tx1">
                    <a:lumMod val="95000"/>
                    <a:lumOff val="5000"/>
                  </a:schemeClr>
                </a:solidFill>
              </a:rPr>
              <a:t>now</a:t>
            </a:r>
            <a:r>
              <a:rPr lang="en-US" dirty="0">
                <a:solidFill>
                  <a:schemeClr val="tx1">
                    <a:lumMod val="95000"/>
                    <a:lumOff val="5000"/>
                  </a:schemeClr>
                </a:solidFill>
              </a:rPr>
              <a:t>)</a:t>
            </a:r>
          </a:p>
          <a:p>
            <a:pPr lvl="1">
              <a:buFont typeface="+mj-lt"/>
              <a:buAutoNum type="arabicPeriod"/>
            </a:pPr>
            <a:r>
              <a:rPr lang="en-US" dirty="0" smtClean="0">
                <a:solidFill>
                  <a:schemeClr val="tx1">
                    <a:lumMod val="95000"/>
                    <a:lumOff val="5000"/>
                  </a:schemeClr>
                </a:solidFill>
              </a:rPr>
              <a:t>There </a:t>
            </a:r>
            <a:r>
              <a:rPr lang="en-US" dirty="0">
                <a:solidFill>
                  <a:schemeClr val="tx1">
                    <a:lumMod val="95000"/>
                    <a:lumOff val="5000"/>
                  </a:schemeClr>
                </a:solidFill>
              </a:rPr>
              <a:t>is a growing East-West division in sales with more companies reporting better sales in Kiev </a:t>
            </a:r>
            <a:r>
              <a:rPr lang="en-US" dirty="0" smtClean="0">
                <a:solidFill>
                  <a:schemeClr val="tx1">
                    <a:lumMod val="95000"/>
                    <a:lumOff val="5000"/>
                  </a:schemeClr>
                </a:solidFill>
              </a:rPr>
              <a:t>and </a:t>
            </a:r>
            <a:r>
              <a:rPr lang="en-US" dirty="0">
                <a:solidFill>
                  <a:schemeClr val="tx1">
                    <a:lumMod val="95000"/>
                    <a:lumOff val="5000"/>
                  </a:schemeClr>
                </a:solidFill>
              </a:rPr>
              <a:t>the western regions compared with weak current and future sales outlook in the East and South of </a:t>
            </a:r>
            <a:r>
              <a:rPr lang="en-US" dirty="0" smtClean="0">
                <a:solidFill>
                  <a:schemeClr val="tx1">
                    <a:lumMod val="95000"/>
                    <a:lumOff val="5000"/>
                  </a:schemeClr>
                </a:solidFill>
              </a:rPr>
              <a:t>the </a:t>
            </a:r>
            <a:r>
              <a:rPr lang="en-US" dirty="0">
                <a:solidFill>
                  <a:schemeClr val="tx1">
                    <a:lumMod val="95000"/>
                    <a:lumOff val="5000"/>
                  </a:schemeClr>
                </a:solidFill>
              </a:rPr>
              <a:t>country</a:t>
            </a:r>
          </a:p>
          <a:p>
            <a:endParaRPr lang="en-US" dirty="0">
              <a:solidFill>
                <a:srgbClr val="FF0000"/>
              </a:solidFill>
            </a:endParaRPr>
          </a:p>
          <a:p>
            <a:endParaRPr lang="en-GB" dirty="0"/>
          </a:p>
        </p:txBody>
      </p:sp>
    </p:spTree>
    <p:extLst>
      <p:ext uri="{BB962C8B-B14F-4D97-AF65-F5344CB8AC3E}">
        <p14:creationId xmlns:p14="http://schemas.microsoft.com/office/powerpoint/2010/main" val="1028276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(3)</a:t>
            </a:r>
            <a:endParaRPr lang="en-US" dirty="0"/>
          </a:p>
        </p:txBody>
      </p:sp>
      <p:sp>
        <p:nvSpPr>
          <p:cNvPr id="3" name="Content Placeholder 2"/>
          <p:cNvSpPr>
            <a:spLocks noGrp="1"/>
          </p:cNvSpPr>
          <p:nvPr>
            <p:ph idx="1"/>
          </p:nvPr>
        </p:nvSpPr>
        <p:spPr/>
        <p:txBody>
          <a:bodyPr>
            <a:normAutofit/>
          </a:bodyPr>
          <a:lstStyle/>
          <a:p>
            <a:r>
              <a:rPr lang="en-US" sz="1700" dirty="0">
                <a:solidFill>
                  <a:schemeClr val="tx1">
                    <a:lumMod val="95000"/>
                    <a:lumOff val="5000"/>
                  </a:schemeClr>
                </a:solidFill>
              </a:rPr>
              <a:t>Despite their </a:t>
            </a:r>
            <a:r>
              <a:rPr lang="en-US" sz="1700" dirty="0" smtClean="0">
                <a:solidFill>
                  <a:schemeClr val="tx1">
                    <a:lumMod val="95000"/>
                    <a:lumOff val="5000"/>
                  </a:schemeClr>
                </a:solidFill>
              </a:rPr>
              <a:t>downward recalculation </a:t>
            </a:r>
            <a:r>
              <a:rPr lang="en-US" sz="1700" dirty="0">
                <a:solidFill>
                  <a:schemeClr val="tx1">
                    <a:lumMod val="95000"/>
                    <a:lumOff val="5000"/>
                  </a:schemeClr>
                </a:solidFill>
              </a:rPr>
              <a:t>of 2015 forecasts, </a:t>
            </a:r>
            <a:r>
              <a:rPr lang="en-US" sz="1700" dirty="0" smtClean="0">
                <a:solidFill>
                  <a:schemeClr val="tx1">
                    <a:lumMod val="95000"/>
                    <a:lumOff val="5000"/>
                  </a:schemeClr>
                </a:solidFill>
              </a:rPr>
              <a:t>executives </a:t>
            </a:r>
            <a:r>
              <a:rPr lang="en-US" sz="1700" dirty="0">
                <a:solidFill>
                  <a:schemeClr val="tx1">
                    <a:lumMod val="95000"/>
                    <a:lumOff val="5000"/>
                  </a:schemeClr>
                </a:solidFill>
              </a:rPr>
              <a:t>are still </a:t>
            </a:r>
            <a:r>
              <a:rPr lang="en-US" sz="1700" dirty="0" smtClean="0">
                <a:solidFill>
                  <a:schemeClr val="tx1">
                    <a:lumMod val="95000"/>
                    <a:lumOff val="5000"/>
                  </a:schemeClr>
                </a:solidFill>
              </a:rPr>
              <a:t>predicting </a:t>
            </a:r>
            <a:r>
              <a:rPr lang="en-US" sz="1700" dirty="0">
                <a:solidFill>
                  <a:schemeClr val="tx1">
                    <a:lumMod val="95000"/>
                    <a:lumOff val="5000"/>
                  </a:schemeClr>
                </a:solidFill>
              </a:rPr>
              <a:t>a mild </a:t>
            </a:r>
            <a:r>
              <a:rPr lang="en-US" sz="1700" dirty="0" smtClean="0">
                <a:solidFill>
                  <a:schemeClr val="tx1">
                    <a:lumMod val="95000"/>
                    <a:lumOff val="5000"/>
                  </a:schemeClr>
                </a:solidFill>
              </a:rPr>
              <a:t>business recovery compared </a:t>
            </a:r>
            <a:r>
              <a:rPr lang="en-US" sz="1700" dirty="0">
                <a:solidFill>
                  <a:schemeClr val="tx1">
                    <a:lumMod val="95000"/>
                    <a:lumOff val="5000"/>
                  </a:schemeClr>
                </a:solidFill>
              </a:rPr>
              <a:t>with 2014 but this </a:t>
            </a:r>
            <a:r>
              <a:rPr lang="en-US" sz="1700" dirty="0" smtClean="0">
                <a:solidFill>
                  <a:schemeClr val="tx1">
                    <a:lumMod val="95000"/>
                    <a:lumOff val="5000"/>
                  </a:schemeClr>
                </a:solidFill>
              </a:rPr>
              <a:t>is relative</a:t>
            </a:r>
            <a:endParaRPr lang="en-US" sz="1700" dirty="0">
              <a:solidFill>
                <a:schemeClr val="tx1">
                  <a:lumMod val="95000"/>
                  <a:lumOff val="5000"/>
                </a:schemeClr>
              </a:solidFill>
            </a:endParaRPr>
          </a:p>
          <a:p>
            <a:r>
              <a:rPr lang="en-US" sz="1700" dirty="0">
                <a:solidFill>
                  <a:schemeClr val="tx1">
                    <a:lumMod val="95000"/>
                    <a:lumOff val="5000"/>
                  </a:schemeClr>
                </a:solidFill>
              </a:rPr>
              <a:t>Companies expect to see some sales rally in local currency: for 2014 </a:t>
            </a:r>
            <a:r>
              <a:rPr lang="en-US" sz="1700" dirty="0" smtClean="0">
                <a:solidFill>
                  <a:schemeClr val="tx1">
                    <a:lumMod val="95000"/>
                    <a:lumOff val="5000"/>
                  </a:schemeClr>
                </a:solidFill>
              </a:rPr>
              <a:t>some 78</a:t>
            </a:r>
            <a:r>
              <a:rPr lang="en-US" sz="1700" dirty="0">
                <a:solidFill>
                  <a:schemeClr val="tx1">
                    <a:lumMod val="95000"/>
                    <a:lumOff val="5000"/>
                  </a:schemeClr>
                </a:solidFill>
              </a:rPr>
              <a:t>% of companies were </a:t>
            </a:r>
            <a:r>
              <a:rPr lang="en-US" sz="1700" dirty="0" smtClean="0">
                <a:solidFill>
                  <a:schemeClr val="tx1">
                    <a:lumMod val="95000"/>
                    <a:lumOff val="5000"/>
                  </a:schemeClr>
                </a:solidFill>
              </a:rPr>
              <a:t>forecasting </a:t>
            </a:r>
            <a:r>
              <a:rPr lang="en-US" sz="1700" dirty="0">
                <a:solidFill>
                  <a:schemeClr val="tx1">
                    <a:lumMod val="95000"/>
                    <a:lumOff val="5000"/>
                  </a:schemeClr>
                </a:solidFill>
              </a:rPr>
              <a:t>flat or </a:t>
            </a:r>
            <a:r>
              <a:rPr lang="en-US" sz="1700" dirty="0" smtClean="0">
                <a:solidFill>
                  <a:schemeClr val="tx1">
                    <a:lumMod val="95000"/>
                    <a:lumOff val="5000"/>
                  </a:schemeClr>
                </a:solidFill>
              </a:rPr>
              <a:t>negative </a:t>
            </a:r>
            <a:r>
              <a:rPr lang="en-US" sz="1700" dirty="0">
                <a:solidFill>
                  <a:schemeClr val="tx1">
                    <a:lumMod val="95000"/>
                    <a:lumOff val="5000"/>
                  </a:schemeClr>
                </a:solidFill>
              </a:rPr>
              <a:t>sales while this has </a:t>
            </a:r>
            <a:r>
              <a:rPr lang="en-US" sz="1700" dirty="0" smtClean="0">
                <a:solidFill>
                  <a:schemeClr val="tx1">
                    <a:lumMod val="95000"/>
                    <a:lumOff val="5000"/>
                  </a:schemeClr>
                </a:solidFill>
              </a:rPr>
              <a:t>improved </a:t>
            </a:r>
            <a:r>
              <a:rPr lang="en-US" sz="1700" dirty="0">
                <a:solidFill>
                  <a:schemeClr val="tx1">
                    <a:lumMod val="95000"/>
                    <a:lumOff val="5000"/>
                  </a:schemeClr>
                </a:solidFill>
              </a:rPr>
              <a:t>to 61% for 2015</a:t>
            </a:r>
          </a:p>
          <a:p>
            <a:r>
              <a:rPr lang="en-US" sz="1700" dirty="0">
                <a:solidFill>
                  <a:schemeClr val="tx1">
                    <a:lumMod val="95000"/>
                    <a:lumOff val="5000"/>
                  </a:schemeClr>
                </a:solidFill>
              </a:rPr>
              <a:t>Executives are rightly wary of 2015 and not generally budgeting for a clear, sustainable strong bounce-back: this is simply not feasible or rational</a:t>
            </a:r>
          </a:p>
          <a:p>
            <a:r>
              <a:rPr lang="en-US" sz="1700" dirty="0">
                <a:solidFill>
                  <a:schemeClr val="tx1">
                    <a:lumMod val="95000"/>
                    <a:lumOff val="5000"/>
                  </a:schemeClr>
                </a:solidFill>
              </a:rPr>
              <a:t>But we do expect the start of an economic and business rally from the late autumn 2015 running through 2016 when GDP growth in the latter year could rise to 3-4% range and bring business along with it </a:t>
            </a:r>
          </a:p>
          <a:p>
            <a:r>
              <a:rPr lang="en-US" sz="1700" dirty="0">
                <a:solidFill>
                  <a:schemeClr val="tx1">
                    <a:lumMod val="95000"/>
                    <a:lumOff val="5000"/>
                  </a:schemeClr>
                </a:solidFill>
              </a:rPr>
              <a:t>Our Business Survey conducted in November-December may not </a:t>
            </a:r>
            <a:r>
              <a:rPr lang="en-US" sz="1700" dirty="0" smtClean="0">
                <a:solidFill>
                  <a:schemeClr val="tx1">
                    <a:lumMod val="95000"/>
                    <a:lumOff val="5000"/>
                  </a:schemeClr>
                </a:solidFill>
              </a:rPr>
              <a:t>reflect </a:t>
            </a:r>
            <a:r>
              <a:rPr lang="en-US" sz="1700" dirty="0">
                <a:solidFill>
                  <a:schemeClr val="tx1">
                    <a:lumMod val="95000"/>
                    <a:lumOff val="5000"/>
                  </a:schemeClr>
                </a:solidFill>
              </a:rPr>
              <a:t>all the more </a:t>
            </a:r>
            <a:r>
              <a:rPr lang="en-US" sz="1700" dirty="0" smtClean="0">
                <a:solidFill>
                  <a:schemeClr val="tx1">
                    <a:lumMod val="95000"/>
                    <a:lumOff val="5000"/>
                  </a:schemeClr>
                </a:solidFill>
              </a:rPr>
              <a:t>recent negatives </a:t>
            </a:r>
            <a:r>
              <a:rPr lang="en-US" sz="1700" dirty="0">
                <a:solidFill>
                  <a:schemeClr val="tx1">
                    <a:lumMod val="95000"/>
                    <a:lumOff val="5000"/>
                  </a:schemeClr>
                </a:solidFill>
              </a:rPr>
              <a:t>in the </a:t>
            </a:r>
            <a:r>
              <a:rPr lang="en-US" sz="1700" dirty="0" smtClean="0">
                <a:solidFill>
                  <a:schemeClr val="tx1">
                    <a:lumMod val="95000"/>
                    <a:lumOff val="5000"/>
                  </a:schemeClr>
                </a:solidFill>
              </a:rPr>
              <a:t>economy </a:t>
            </a:r>
            <a:r>
              <a:rPr lang="en-US" sz="1700" dirty="0">
                <a:solidFill>
                  <a:schemeClr val="tx1">
                    <a:lumMod val="95000"/>
                    <a:lumOff val="5000"/>
                  </a:schemeClr>
                </a:solidFill>
              </a:rPr>
              <a:t>and </a:t>
            </a:r>
            <a:r>
              <a:rPr lang="en-US" sz="1700" dirty="0" smtClean="0">
                <a:solidFill>
                  <a:schemeClr val="tx1">
                    <a:lumMod val="95000"/>
                    <a:lumOff val="5000"/>
                  </a:schemeClr>
                </a:solidFill>
              </a:rPr>
              <a:t>their </a:t>
            </a:r>
            <a:r>
              <a:rPr lang="en-US" sz="1700" dirty="0">
                <a:solidFill>
                  <a:schemeClr val="tx1">
                    <a:lumMod val="95000"/>
                    <a:lumOff val="5000"/>
                  </a:schemeClr>
                </a:solidFill>
              </a:rPr>
              <a:t>impact on </a:t>
            </a:r>
            <a:r>
              <a:rPr lang="en-US" sz="1700" dirty="0" smtClean="0">
                <a:solidFill>
                  <a:schemeClr val="tx1">
                    <a:lumMod val="95000"/>
                    <a:lumOff val="5000"/>
                  </a:schemeClr>
                </a:solidFill>
              </a:rPr>
              <a:t>corporate </a:t>
            </a:r>
            <a:r>
              <a:rPr lang="en-US" sz="1700" dirty="0">
                <a:solidFill>
                  <a:schemeClr val="tx1">
                    <a:lumMod val="95000"/>
                    <a:lumOff val="5000"/>
                  </a:schemeClr>
                </a:solidFill>
              </a:rPr>
              <a:t>thinking but we think </a:t>
            </a:r>
            <a:r>
              <a:rPr lang="en-US" sz="1700" dirty="0" smtClean="0">
                <a:solidFill>
                  <a:schemeClr val="tx1">
                    <a:lumMod val="95000"/>
                    <a:lumOff val="5000"/>
                  </a:schemeClr>
                </a:solidFill>
              </a:rPr>
              <a:t>executives </a:t>
            </a:r>
            <a:r>
              <a:rPr lang="en-US" sz="1700" dirty="0">
                <a:solidFill>
                  <a:schemeClr val="tx1">
                    <a:lumMod val="95000"/>
                    <a:lumOff val="5000"/>
                  </a:schemeClr>
                </a:solidFill>
              </a:rPr>
              <a:t>were already </a:t>
            </a:r>
            <a:r>
              <a:rPr lang="en-US" sz="1700" dirty="0" smtClean="0">
                <a:solidFill>
                  <a:schemeClr val="tx1">
                    <a:lumMod val="95000"/>
                    <a:lumOff val="5000"/>
                  </a:schemeClr>
                </a:solidFill>
              </a:rPr>
              <a:t>revising </a:t>
            </a:r>
            <a:r>
              <a:rPr lang="en-US" sz="1700" dirty="0">
                <a:solidFill>
                  <a:schemeClr val="tx1">
                    <a:lumMod val="95000"/>
                    <a:lumOff val="5000"/>
                  </a:schemeClr>
                </a:solidFill>
              </a:rPr>
              <a:t>their </a:t>
            </a:r>
            <a:r>
              <a:rPr lang="en-US" sz="1700" dirty="0" smtClean="0">
                <a:solidFill>
                  <a:schemeClr val="tx1">
                    <a:lumMod val="95000"/>
                    <a:lumOff val="5000"/>
                  </a:schemeClr>
                </a:solidFill>
              </a:rPr>
              <a:t>plans downwards </a:t>
            </a:r>
            <a:r>
              <a:rPr lang="en-US" sz="1700" dirty="0">
                <a:solidFill>
                  <a:schemeClr val="tx1">
                    <a:lumMod val="95000"/>
                    <a:lumOff val="5000"/>
                  </a:schemeClr>
                </a:solidFill>
              </a:rPr>
              <a:t>when the Survey was conducted and is thus a good refection of the business outlook</a:t>
            </a:r>
          </a:p>
          <a:p>
            <a:endParaRPr lang="en-US" sz="1700" dirty="0"/>
          </a:p>
        </p:txBody>
      </p:sp>
    </p:spTree>
    <p:extLst>
      <p:ext uri="{BB962C8B-B14F-4D97-AF65-F5344CB8AC3E}">
        <p14:creationId xmlns:p14="http://schemas.microsoft.com/office/powerpoint/2010/main" val="1807808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(4)</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lumMod val="95000"/>
                    <a:lumOff val="5000"/>
                  </a:schemeClr>
                </a:solidFill>
              </a:rPr>
              <a:t>Of all companies forecasting for 2015, 34% predict negative sales with another 28% looking for flat sales</a:t>
            </a:r>
          </a:p>
          <a:p>
            <a:r>
              <a:rPr lang="en-US" dirty="0" smtClean="0">
                <a:solidFill>
                  <a:schemeClr val="tx1">
                    <a:lumMod val="95000"/>
                    <a:lumOff val="5000"/>
                  </a:schemeClr>
                </a:solidFill>
              </a:rPr>
              <a:t>This is an improvement on predictions for 2014 but is a downward revision for 2015 compared with earlier forecasts for this year made in summer 2014</a:t>
            </a:r>
          </a:p>
          <a:p>
            <a:r>
              <a:rPr lang="en-US" dirty="0" smtClean="0">
                <a:solidFill>
                  <a:schemeClr val="tx1">
                    <a:lumMod val="95000"/>
                    <a:lumOff val="5000"/>
                  </a:schemeClr>
                </a:solidFill>
              </a:rPr>
              <a:t>Some 23% of firms plan for single-digit sales growth this year with 15% looking for double-digit sales</a:t>
            </a:r>
          </a:p>
          <a:p>
            <a:r>
              <a:rPr lang="en-US" dirty="0" smtClean="0">
                <a:solidFill>
                  <a:schemeClr val="tx1">
                    <a:lumMod val="95000"/>
                    <a:lumOff val="5000"/>
                  </a:schemeClr>
                </a:solidFill>
              </a:rPr>
              <a:t>Overall pharmaceutical and health is performing best and followed by food and beverages and then consumer products while B2B and the IT sectors bring up the rear</a:t>
            </a:r>
          </a:p>
          <a:p>
            <a:r>
              <a:rPr lang="en-US" dirty="0" smtClean="0">
                <a:solidFill>
                  <a:schemeClr val="tx1">
                    <a:lumMod val="95000"/>
                    <a:lumOff val="5000"/>
                  </a:schemeClr>
                </a:solidFill>
              </a:rPr>
              <a:t>In terms of profit outlook, companies believe that their cost reduction programs will benefit them: last year 50% of companies expected negative profit trends while in 2015 no company surveyed foresees negative profits. However, the number predicting flat profits has leapt to 50% of respondents. So, no negative profits but pretty flat </a:t>
            </a:r>
            <a:endParaRPr lang="en-US" dirty="0">
              <a:solidFill>
                <a:schemeClr val="tx1">
                  <a:lumMod val="95000"/>
                  <a:lumOff val="5000"/>
                </a:schemeClr>
              </a:solidFill>
            </a:endParaRPr>
          </a:p>
        </p:txBody>
      </p:sp>
    </p:spTree>
    <p:extLst>
      <p:ext uri="{BB962C8B-B14F-4D97-AF65-F5344CB8AC3E}">
        <p14:creationId xmlns:p14="http://schemas.microsoft.com/office/powerpoint/2010/main" val="862498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(5)</a:t>
            </a:r>
            <a:endParaRPr lang="en-US" dirty="0"/>
          </a:p>
        </p:txBody>
      </p:sp>
      <p:sp>
        <p:nvSpPr>
          <p:cNvPr id="3" name="Content Placeholder 2"/>
          <p:cNvSpPr>
            <a:spLocks noGrp="1"/>
          </p:cNvSpPr>
          <p:nvPr>
            <p:ph idx="1"/>
          </p:nvPr>
        </p:nvSpPr>
        <p:spPr/>
        <p:txBody>
          <a:bodyPr>
            <a:noAutofit/>
          </a:bodyPr>
          <a:lstStyle/>
          <a:p>
            <a:r>
              <a:rPr lang="en-US" sz="1600" dirty="0" smtClean="0">
                <a:solidFill>
                  <a:schemeClr val="tx1">
                    <a:lumMod val="95000"/>
                    <a:lumOff val="5000"/>
                  </a:schemeClr>
                </a:solidFill>
              </a:rPr>
              <a:t>Some 13% of consumer goods companies this year look to negative sales with 25% clustered around flat sales but then 63% predict single-digit growth and none look to double digit sales expansion. This may stem from “natural” bounce back because inflation and real wages are going to do few favours this year</a:t>
            </a:r>
          </a:p>
          <a:p>
            <a:r>
              <a:rPr lang="en-US" sz="1600" dirty="0" smtClean="0">
                <a:solidFill>
                  <a:schemeClr val="tx1">
                    <a:lumMod val="95000"/>
                    <a:lumOff val="5000"/>
                  </a:schemeClr>
                </a:solidFill>
              </a:rPr>
              <a:t>B2B is relatively worse with 50% predicting negative sales and 17% flat growth</a:t>
            </a:r>
          </a:p>
          <a:p>
            <a:r>
              <a:rPr lang="en-US" sz="1600" dirty="0" smtClean="0">
                <a:solidFill>
                  <a:schemeClr val="tx1">
                    <a:lumMod val="95000"/>
                    <a:lumOff val="5000"/>
                  </a:schemeClr>
                </a:solidFill>
              </a:rPr>
              <a:t>However, in B2B 12% forecast single-digit sales growth and just over 20% forecast double- digit sales. This recovery of sorts  stems from a deep recession in 2014 but will depend on inflows of financing and local bank restructuring </a:t>
            </a:r>
          </a:p>
          <a:p>
            <a:r>
              <a:rPr lang="en-US" sz="1600" dirty="0" smtClean="0">
                <a:solidFill>
                  <a:schemeClr val="tx1">
                    <a:lumMod val="95000"/>
                    <a:lumOff val="5000"/>
                  </a:schemeClr>
                </a:solidFill>
              </a:rPr>
              <a:t>Some B2B firms report that they are able to make some sales to companies that still have “grey financing” or are able to export their products. B2B sales are also tending to perform better in Kiev and the West of the country compared with weaker sales in the East</a:t>
            </a:r>
          </a:p>
          <a:p>
            <a:r>
              <a:rPr lang="en-US" sz="1600" dirty="0">
                <a:solidFill>
                  <a:schemeClr val="tx1">
                    <a:lumMod val="95000"/>
                    <a:lumOff val="5000"/>
                  </a:schemeClr>
                </a:solidFill>
              </a:rPr>
              <a:t>If further reconstruction starts to take place thanks to an effective cease-fire and fully-fledged peace, then of course this could and will one day change for the better in the East</a:t>
            </a:r>
          </a:p>
          <a:p>
            <a:r>
              <a:rPr lang="en-US" sz="1600" dirty="0">
                <a:solidFill>
                  <a:schemeClr val="tx1">
                    <a:lumMod val="95000"/>
                    <a:lumOff val="5000"/>
                  </a:schemeClr>
                </a:solidFill>
              </a:rPr>
              <a:t>Pharmaceuticals and health appear best with negative sales outlook forecast by “only” 17% of companies but with fully half of respondents looking to flat growth; still this means that 40% budget for single-digit growth</a:t>
            </a:r>
          </a:p>
          <a:p>
            <a:r>
              <a:rPr lang="en-US" sz="1600" dirty="0">
                <a:solidFill>
                  <a:schemeClr val="tx1">
                    <a:lumMod val="95000"/>
                    <a:lumOff val="5000"/>
                  </a:schemeClr>
                </a:solidFill>
              </a:rPr>
              <a:t>This is a also the sector where perceptions remained most stable for 2015 budgets over the last 3-6 months </a:t>
            </a:r>
          </a:p>
          <a:p>
            <a:endParaRPr lang="en-US" sz="1600" dirty="0">
              <a:solidFill>
                <a:srgbClr val="FF0000"/>
              </a:solidFill>
            </a:endParaRPr>
          </a:p>
          <a:p>
            <a:endParaRPr lang="en-US" sz="1600" dirty="0">
              <a:solidFill>
                <a:srgbClr val="FF0000"/>
              </a:solidFill>
            </a:endParaRPr>
          </a:p>
        </p:txBody>
      </p:sp>
    </p:spTree>
    <p:extLst>
      <p:ext uri="{BB962C8B-B14F-4D97-AF65-F5344CB8AC3E}">
        <p14:creationId xmlns:p14="http://schemas.microsoft.com/office/powerpoint/2010/main" val="655162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t>
            </a:r>
            <a:r>
              <a:rPr lang="en-US" dirty="0"/>
              <a:t>are companies thinking and doing? (</a:t>
            </a:r>
            <a:r>
              <a:rPr lang="en-US" dirty="0" smtClean="0"/>
              <a:t>1)</a:t>
            </a: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95000"/>
                    <a:lumOff val="5000"/>
                  </a:schemeClr>
                </a:solidFill>
              </a:rPr>
              <a:t>Executives had already planned sober figures for this year but nearly all sectors jiggled numbers down further: this was least the case in the pharmaceutical sector </a:t>
            </a:r>
          </a:p>
          <a:p>
            <a:r>
              <a:rPr lang="en-US" sz="1700" dirty="0" smtClean="0">
                <a:solidFill>
                  <a:schemeClr val="tx1">
                    <a:lumMod val="95000"/>
                    <a:lumOff val="5000"/>
                  </a:schemeClr>
                </a:solidFill>
              </a:rPr>
              <a:t>Several other executives talked in a similar vein especially in the consumer product sector whereas B2B sales are under more pressure because of the lack of financing and we fear that this sector and IT will take a huge hit in the coming months and our </a:t>
            </a:r>
            <a:r>
              <a:rPr lang="en-US" sz="1700" dirty="0">
                <a:solidFill>
                  <a:schemeClr val="tx1">
                    <a:lumMod val="95000"/>
                    <a:lumOff val="5000"/>
                  </a:schemeClr>
                </a:solidFill>
              </a:rPr>
              <a:t>s</a:t>
            </a:r>
            <a:r>
              <a:rPr lang="en-US" sz="1700" dirty="0" smtClean="0">
                <a:solidFill>
                  <a:schemeClr val="tx1">
                    <a:lumMod val="95000"/>
                    <a:lumOff val="5000"/>
                  </a:schemeClr>
                </a:solidFill>
              </a:rPr>
              <a:t>urvey results have substantiated this</a:t>
            </a:r>
            <a:r>
              <a:rPr lang="en-US" sz="1700" dirty="0">
                <a:solidFill>
                  <a:schemeClr val="tx1">
                    <a:lumMod val="95000"/>
                    <a:lumOff val="5000"/>
                  </a:schemeClr>
                </a:solidFill>
              </a:rPr>
              <a:t> </a:t>
            </a:r>
            <a:endParaRPr lang="en-US" sz="1700" dirty="0" smtClean="0">
              <a:solidFill>
                <a:schemeClr val="tx1">
                  <a:lumMod val="95000"/>
                  <a:lumOff val="5000"/>
                </a:schemeClr>
              </a:solidFill>
            </a:endParaRPr>
          </a:p>
          <a:p>
            <a:r>
              <a:rPr lang="en-US" sz="1700" dirty="0" smtClean="0">
                <a:solidFill>
                  <a:schemeClr val="tx1">
                    <a:lumMod val="95000"/>
                    <a:lumOff val="5000"/>
                  </a:schemeClr>
                </a:solidFill>
              </a:rPr>
              <a:t>We </a:t>
            </a:r>
            <a:r>
              <a:rPr lang="en-US" sz="1700" dirty="0">
                <a:solidFill>
                  <a:schemeClr val="tx1">
                    <a:lumMod val="95000"/>
                    <a:lumOff val="5000"/>
                  </a:schemeClr>
                </a:solidFill>
              </a:rPr>
              <a:t>see this in </a:t>
            </a:r>
            <a:r>
              <a:rPr lang="en-US" sz="1700" dirty="0" smtClean="0">
                <a:solidFill>
                  <a:schemeClr val="tx1">
                    <a:lumMod val="95000"/>
                    <a:lumOff val="5000"/>
                  </a:schemeClr>
                </a:solidFill>
              </a:rPr>
              <a:t>reports </a:t>
            </a:r>
            <a:r>
              <a:rPr lang="en-US" sz="1700" dirty="0">
                <a:solidFill>
                  <a:schemeClr val="tx1">
                    <a:lumMod val="95000"/>
                    <a:lumOff val="5000"/>
                  </a:schemeClr>
                </a:solidFill>
              </a:rPr>
              <a:t>from </a:t>
            </a:r>
            <a:r>
              <a:rPr lang="en-US" sz="1700" dirty="0" smtClean="0">
                <a:solidFill>
                  <a:schemeClr val="tx1">
                    <a:lumMod val="95000"/>
                    <a:lumOff val="5000"/>
                  </a:schemeClr>
                </a:solidFill>
              </a:rPr>
              <a:t>senior </a:t>
            </a:r>
            <a:r>
              <a:rPr lang="en-US" sz="1700" dirty="0">
                <a:solidFill>
                  <a:schemeClr val="tx1">
                    <a:lumMod val="95000"/>
                    <a:lumOff val="5000"/>
                  </a:schemeClr>
                </a:solidFill>
              </a:rPr>
              <a:t>executives in these </a:t>
            </a:r>
            <a:r>
              <a:rPr lang="en-US" sz="1700" dirty="0" smtClean="0">
                <a:solidFill>
                  <a:schemeClr val="tx1">
                    <a:lumMod val="95000"/>
                    <a:lumOff val="5000"/>
                  </a:schemeClr>
                </a:solidFill>
              </a:rPr>
              <a:t>sectors:</a:t>
            </a:r>
            <a:endParaRPr lang="en-US" sz="1700" dirty="0">
              <a:solidFill>
                <a:schemeClr val="tx1">
                  <a:lumMod val="95000"/>
                  <a:lumOff val="5000"/>
                </a:schemeClr>
              </a:solidFill>
            </a:endParaRPr>
          </a:p>
          <a:p>
            <a:r>
              <a:rPr lang="en-US" sz="1700" dirty="0">
                <a:solidFill>
                  <a:schemeClr val="tx1">
                    <a:lumMod val="95000"/>
                    <a:lumOff val="5000"/>
                  </a:schemeClr>
                </a:solidFill>
              </a:rPr>
              <a:t>The regional manager of one major US IT company commented, “The Ukraine market for us is completely dead. 100% dead in B2B and government sales and 99% dead in consumer products. The business was slowing rapidly through the last 6 months of 2013 and now we are in crisis management mode. We will cut back on costs and operations and regrettably have to cut down on staff although the team out there is not </a:t>
            </a:r>
            <a:r>
              <a:rPr lang="en-US" sz="1700" dirty="0" smtClean="0">
                <a:solidFill>
                  <a:schemeClr val="tx1">
                    <a:lumMod val="95000"/>
                    <a:lumOff val="5000"/>
                  </a:schemeClr>
                </a:solidFill>
              </a:rPr>
              <a:t>huge. The one positive I can say is that we are planning for a soft recovery to start in late 2015”.</a:t>
            </a:r>
            <a:endParaRPr lang="en-US" sz="1700" dirty="0">
              <a:solidFill>
                <a:schemeClr val="tx1">
                  <a:lumMod val="95000"/>
                  <a:lumOff val="5000"/>
                </a:schemeClr>
              </a:solidFill>
            </a:endParaRPr>
          </a:p>
          <a:p>
            <a:r>
              <a:rPr lang="en-US" sz="1700" dirty="0">
                <a:solidFill>
                  <a:schemeClr val="tx1">
                    <a:lumMod val="95000"/>
                    <a:lumOff val="5000"/>
                  </a:schemeClr>
                </a:solidFill>
              </a:rPr>
              <a:t>The regional director of a German B2B conglomerate said last month in London that, “Financing sales in Ukraine is now virtually impossible. Most business is frozen and we have bad debts mounting. We are hunkering down”. </a:t>
            </a:r>
          </a:p>
          <a:p>
            <a:endParaRPr lang="en-US" sz="1700" dirty="0">
              <a:solidFill>
                <a:schemeClr val="tx1">
                  <a:lumMod val="95000"/>
                  <a:lumOff val="5000"/>
                </a:schemeClr>
              </a:solidFill>
            </a:endParaRPr>
          </a:p>
          <a:p>
            <a:endParaRPr lang="en-GB" sz="1700" dirty="0">
              <a:solidFill>
                <a:schemeClr val="tx1">
                  <a:lumMod val="95000"/>
                  <a:lumOff val="5000"/>
                </a:schemeClr>
              </a:solidFill>
            </a:endParaRPr>
          </a:p>
        </p:txBody>
      </p:sp>
    </p:spTree>
    <p:extLst>
      <p:ext uri="{BB962C8B-B14F-4D97-AF65-F5344CB8AC3E}">
        <p14:creationId xmlns:p14="http://schemas.microsoft.com/office/powerpoint/2010/main" val="419146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 </a:t>
            </a:r>
            <a:endParaRPr lang="en-GB" dirty="0"/>
          </a:p>
        </p:txBody>
      </p:sp>
      <p:sp>
        <p:nvSpPr>
          <p:cNvPr id="3" name="Content Placeholder 2"/>
          <p:cNvSpPr>
            <a:spLocks noGrp="1"/>
          </p:cNvSpPr>
          <p:nvPr>
            <p:ph idx="1"/>
          </p:nvPr>
        </p:nvSpPr>
        <p:spPr/>
        <p:txBody>
          <a:bodyPr>
            <a:normAutofit lnSpcReduction="10000"/>
          </a:bodyPr>
          <a:lstStyle/>
          <a:p>
            <a:r>
              <a:rPr lang="en-US" u="sng" dirty="0" smtClean="0">
                <a:solidFill>
                  <a:srgbClr val="0070C0"/>
                </a:solidFill>
                <a:hlinkClick r:id="rId2" action="ppaction://hlinksldjump"/>
              </a:rPr>
              <a:t>Executive summary</a:t>
            </a:r>
            <a:endParaRPr lang="en-US" u="sng" dirty="0" smtClean="0">
              <a:solidFill>
                <a:srgbClr val="0070C0"/>
              </a:solidFill>
              <a:hlinkClick r:id="rId3" action="ppaction://hlinksldjump"/>
            </a:endParaRPr>
          </a:p>
          <a:p>
            <a:r>
              <a:rPr lang="en-US" u="sng" dirty="0" smtClean="0">
                <a:solidFill>
                  <a:srgbClr val="0070C0"/>
                </a:solidFill>
                <a:hlinkClick r:id="rId3" action="ppaction://hlinksldjump"/>
              </a:rPr>
              <a:t>Some assumptions</a:t>
            </a:r>
            <a:endParaRPr lang="en-US" u="sng" dirty="0" smtClean="0">
              <a:solidFill>
                <a:srgbClr val="0070C0"/>
              </a:solidFill>
            </a:endParaRPr>
          </a:p>
          <a:p>
            <a:r>
              <a:rPr lang="en-GB" u="sng" dirty="0" smtClean="0">
                <a:solidFill>
                  <a:srgbClr val="0070C0"/>
                </a:solidFill>
                <a:hlinkClick r:id="rId4" action="ppaction://hlinksldjump"/>
              </a:rPr>
              <a:t>Key factors</a:t>
            </a:r>
            <a:endParaRPr lang="en-GB" u="sng" dirty="0" smtClean="0">
              <a:solidFill>
                <a:srgbClr val="0070C0"/>
              </a:solidFill>
            </a:endParaRPr>
          </a:p>
          <a:p>
            <a:r>
              <a:rPr lang="en-GB" u="sng" dirty="0" smtClean="0">
                <a:solidFill>
                  <a:srgbClr val="0070C0"/>
                </a:solidFill>
                <a:hlinkClick r:id="rId5" action="ppaction://hlinksldjump"/>
              </a:rPr>
              <a:t>Business outlook</a:t>
            </a:r>
            <a:endParaRPr lang="en-GB" u="sng" dirty="0" smtClean="0">
              <a:solidFill>
                <a:srgbClr val="0070C0"/>
              </a:solidFill>
            </a:endParaRPr>
          </a:p>
          <a:p>
            <a:r>
              <a:rPr lang="en-US" u="sng" dirty="0">
                <a:solidFill>
                  <a:srgbClr val="0070C0"/>
                </a:solidFill>
                <a:hlinkClick r:id="rId6" action="ppaction://hlinksldjump"/>
              </a:rPr>
              <a:t>What are companies thinking and </a:t>
            </a:r>
            <a:r>
              <a:rPr lang="en-US" u="sng" dirty="0" smtClean="0">
                <a:solidFill>
                  <a:srgbClr val="0070C0"/>
                </a:solidFill>
                <a:hlinkClick r:id="rId6" action="ppaction://hlinksldjump"/>
              </a:rPr>
              <a:t>doing?</a:t>
            </a:r>
          </a:p>
          <a:p>
            <a:r>
              <a:rPr lang="en-US" u="sng" dirty="0" smtClean="0">
                <a:solidFill>
                  <a:srgbClr val="0070C0"/>
                </a:solidFill>
                <a:hlinkClick r:id="rId7" action="ppaction://hlinksldjump"/>
              </a:rPr>
              <a:t>What are Ukrainian companies saying?</a:t>
            </a:r>
            <a:endParaRPr lang="en-US" u="sng" dirty="0" smtClean="0">
              <a:solidFill>
                <a:srgbClr val="0070C0"/>
              </a:solidFill>
              <a:hlinkClick r:id="rId6" action="ppaction://hlinksldjump"/>
            </a:endParaRPr>
          </a:p>
          <a:p>
            <a:r>
              <a:rPr lang="en-US" u="sng" dirty="0" smtClean="0">
                <a:solidFill>
                  <a:srgbClr val="0070C0"/>
                </a:solidFill>
                <a:hlinkClick r:id="rId8" action="ppaction://hlinksldjump"/>
              </a:rPr>
              <a:t>Business features</a:t>
            </a:r>
            <a:endParaRPr lang="en-US" u="sng" dirty="0" smtClean="0">
              <a:solidFill>
                <a:srgbClr val="0070C0"/>
              </a:solidFill>
            </a:endParaRPr>
          </a:p>
          <a:p>
            <a:r>
              <a:rPr lang="en-US" u="sng" dirty="0" smtClean="0">
                <a:solidFill>
                  <a:srgbClr val="0070C0"/>
                </a:solidFill>
                <a:hlinkClick r:id="rId9" action="ppaction://hlinksldjump"/>
              </a:rPr>
              <a:t>Human resources and salaries</a:t>
            </a:r>
            <a:endParaRPr lang="en-US" u="sng" dirty="0" smtClean="0">
              <a:solidFill>
                <a:srgbClr val="0070C0"/>
              </a:solidFill>
            </a:endParaRPr>
          </a:p>
          <a:p>
            <a:r>
              <a:rPr lang="en-US" u="sng" dirty="0" smtClean="0">
                <a:solidFill>
                  <a:srgbClr val="0070C0"/>
                </a:solidFill>
                <a:hlinkClick r:id="rId10" action="ppaction://hlinksldjump"/>
              </a:rPr>
              <a:t>Bad blood?</a:t>
            </a:r>
            <a:endParaRPr lang="en-US" u="sng" dirty="0" smtClean="0">
              <a:solidFill>
                <a:srgbClr val="0070C0"/>
              </a:solidFill>
            </a:endParaRPr>
          </a:p>
          <a:p>
            <a:r>
              <a:rPr lang="en-US" u="sng" dirty="0" smtClean="0">
                <a:solidFill>
                  <a:srgbClr val="0070C0"/>
                </a:solidFill>
                <a:hlinkClick r:id="rId11" action="ppaction://hlinksldjump"/>
              </a:rPr>
              <a:t>Where do you put Ukraine in your structure?</a:t>
            </a:r>
            <a:endParaRPr lang="en-US" u="sng" dirty="0" smtClean="0">
              <a:solidFill>
                <a:srgbClr val="0070C0"/>
              </a:solidFill>
            </a:endParaRPr>
          </a:p>
          <a:p>
            <a:r>
              <a:rPr lang="en-GB" u="sng" dirty="0" smtClean="0">
                <a:solidFill>
                  <a:srgbClr val="0070C0"/>
                </a:solidFill>
                <a:hlinkClick r:id="rId12" action="ppaction://hlinksldjump"/>
              </a:rPr>
              <a:t>Economic </a:t>
            </a:r>
            <a:r>
              <a:rPr lang="en-GB" u="sng" dirty="0">
                <a:solidFill>
                  <a:srgbClr val="0070C0"/>
                </a:solidFill>
                <a:hlinkClick r:id="rId12" action="ppaction://hlinksldjump"/>
              </a:rPr>
              <a:t>o</a:t>
            </a:r>
            <a:r>
              <a:rPr lang="en-GB" u="sng" dirty="0" smtClean="0">
                <a:solidFill>
                  <a:srgbClr val="0070C0"/>
                </a:solidFill>
                <a:hlinkClick r:id="rId12" action="ppaction://hlinksldjump"/>
              </a:rPr>
              <a:t>utlook</a:t>
            </a:r>
            <a:endParaRPr lang="en-GB" u="sng" dirty="0" smtClean="0">
              <a:solidFill>
                <a:srgbClr val="0070C0"/>
              </a:solidFill>
            </a:endParaRPr>
          </a:p>
          <a:p>
            <a:r>
              <a:rPr lang="en-US" u="sng" dirty="0">
                <a:solidFill>
                  <a:srgbClr val="0070C0"/>
                </a:solidFill>
                <a:hlinkClick r:id="rId13" action="ppaction://hlinksldjump"/>
              </a:rPr>
              <a:t>Currency and inflation issues and </a:t>
            </a:r>
            <a:r>
              <a:rPr lang="en-US" u="sng" dirty="0" smtClean="0">
                <a:solidFill>
                  <a:srgbClr val="0070C0"/>
                </a:solidFill>
                <a:hlinkClick r:id="rId13" action="ppaction://hlinksldjump"/>
              </a:rPr>
              <a:t>outlook</a:t>
            </a:r>
            <a:endParaRPr lang="en-US" u="sng" dirty="0" smtClean="0">
              <a:solidFill>
                <a:srgbClr val="0070C0"/>
              </a:solidFill>
            </a:endParaRPr>
          </a:p>
          <a:p>
            <a:r>
              <a:rPr lang="en-US" u="sng" smtClean="0">
                <a:solidFill>
                  <a:srgbClr val="0070C0"/>
                </a:solidFill>
                <a:hlinkClick r:id="rId14" action="ppaction://hlinksldjump"/>
              </a:rPr>
              <a:t>Corporate sales and profit </a:t>
            </a:r>
            <a:r>
              <a:rPr lang="en-US" u="sng" dirty="0" smtClean="0">
                <a:solidFill>
                  <a:srgbClr val="0070C0"/>
                </a:solidFill>
                <a:hlinkClick r:id="rId14" action="ppaction://hlinksldjump"/>
              </a:rPr>
              <a:t>2014-15 (survey results)</a:t>
            </a:r>
            <a:endParaRPr lang="en-US" u="sng" dirty="0" smtClean="0">
              <a:solidFill>
                <a:srgbClr val="0070C0"/>
              </a:solidFill>
            </a:endParaRPr>
          </a:p>
          <a:p>
            <a:r>
              <a:rPr lang="en-US" u="sng" dirty="0">
                <a:solidFill>
                  <a:srgbClr val="0070C0"/>
                </a:solidFill>
                <a:latin typeface="Calibri" charset="0"/>
                <a:hlinkClick r:id="rId15" action="ppaction://hlinksldjump"/>
              </a:rPr>
              <a:t>Ukraine - </a:t>
            </a:r>
            <a:r>
              <a:rPr lang="en-US" u="sng" dirty="0" smtClean="0">
                <a:solidFill>
                  <a:srgbClr val="0070C0"/>
                </a:solidFill>
                <a:latin typeface="Calibri" charset="0"/>
                <a:hlinkClick r:id="rId15" action="ppaction://hlinksldjump"/>
              </a:rPr>
              <a:t>statistics</a:t>
            </a:r>
            <a:endParaRPr lang="en-US" u="sng" dirty="0">
              <a:solidFill>
                <a:srgbClr val="0070C0"/>
              </a:solidFill>
              <a:latin typeface="Calibri" charset="0"/>
            </a:endParaRPr>
          </a:p>
          <a:p>
            <a:endParaRPr lang="en-GB" u="sng" dirty="0">
              <a:solidFill>
                <a:srgbClr val="0070C0"/>
              </a:solidFill>
            </a:endParaRPr>
          </a:p>
        </p:txBody>
      </p:sp>
    </p:spTree>
    <p:extLst>
      <p:ext uri="{BB962C8B-B14F-4D97-AF65-F5344CB8AC3E}">
        <p14:creationId xmlns:p14="http://schemas.microsoft.com/office/powerpoint/2010/main" val="661703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What </a:t>
            </a:r>
            <a:r>
              <a:rPr lang="en-US" sz="3600" dirty="0"/>
              <a:t>are companies thinking and doing? </a:t>
            </a:r>
            <a:r>
              <a:rPr lang="en-US" sz="3600" dirty="0" smtClean="0"/>
              <a:t>(2)</a:t>
            </a:r>
            <a:endParaRPr lang="en-GB" sz="3600" dirty="0"/>
          </a:p>
        </p:txBody>
      </p:sp>
      <p:sp>
        <p:nvSpPr>
          <p:cNvPr id="3" name="Content Placeholder 2"/>
          <p:cNvSpPr>
            <a:spLocks noGrp="1"/>
          </p:cNvSpPr>
          <p:nvPr>
            <p:ph idx="1"/>
          </p:nvPr>
        </p:nvSpPr>
        <p:spPr/>
        <p:txBody>
          <a:bodyPr>
            <a:noAutofit/>
          </a:bodyPr>
          <a:lstStyle/>
          <a:p>
            <a:r>
              <a:rPr lang="en-US" sz="1700" dirty="0" smtClean="0">
                <a:solidFill>
                  <a:schemeClr val="tx1">
                    <a:lumMod val="95000"/>
                    <a:lumOff val="5000"/>
                  </a:schemeClr>
                </a:solidFill>
              </a:rPr>
              <a:t>We have alluded to trends in the consumer products sector in previous reports and on how some macro numbers did not tally with commercial reality</a:t>
            </a:r>
          </a:p>
          <a:p>
            <a:r>
              <a:rPr lang="en-US" sz="1700" dirty="0" smtClean="0">
                <a:solidFill>
                  <a:schemeClr val="tx1">
                    <a:lumMod val="95000"/>
                    <a:lumOff val="5000"/>
                  </a:schemeClr>
                </a:solidFill>
              </a:rPr>
              <a:t>Several </a:t>
            </a:r>
            <a:r>
              <a:rPr lang="en-US" sz="1700" dirty="0">
                <a:solidFill>
                  <a:schemeClr val="tx1">
                    <a:lumMod val="95000"/>
                    <a:lumOff val="5000"/>
                  </a:schemeClr>
                </a:solidFill>
              </a:rPr>
              <a:t>executives from consumer products </a:t>
            </a:r>
            <a:r>
              <a:rPr lang="en-US" sz="1700" dirty="0" smtClean="0">
                <a:solidFill>
                  <a:schemeClr val="tx1">
                    <a:lumMod val="95000"/>
                    <a:lumOff val="5000"/>
                  </a:schemeClr>
                </a:solidFill>
              </a:rPr>
              <a:t>summarised this as </a:t>
            </a:r>
            <a:r>
              <a:rPr lang="en-US" sz="1700" dirty="0">
                <a:solidFill>
                  <a:schemeClr val="tx1">
                    <a:lumMod val="95000"/>
                    <a:lumOff val="5000"/>
                  </a:schemeClr>
                </a:solidFill>
              </a:rPr>
              <a:t>follows: </a:t>
            </a:r>
          </a:p>
          <a:p>
            <a:pPr marL="800100" lvl="2" indent="0">
              <a:buNone/>
            </a:pPr>
            <a:r>
              <a:rPr lang="en-US" dirty="0" smtClean="0">
                <a:solidFill>
                  <a:schemeClr val="tx1">
                    <a:lumMod val="95000"/>
                    <a:lumOff val="5000"/>
                  </a:schemeClr>
                </a:solidFill>
              </a:rPr>
              <a:t>“We </a:t>
            </a:r>
            <a:r>
              <a:rPr lang="en-US" dirty="0">
                <a:solidFill>
                  <a:schemeClr val="tx1">
                    <a:lumMod val="95000"/>
                    <a:lumOff val="5000"/>
                  </a:schemeClr>
                </a:solidFill>
              </a:rPr>
              <a:t>were surviving or doing better for much of 2012 and even through </a:t>
            </a:r>
            <a:r>
              <a:rPr lang="en-US" dirty="0" smtClean="0">
                <a:solidFill>
                  <a:schemeClr val="tx1">
                    <a:lumMod val="95000"/>
                    <a:lumOff val="5000"/>
                  </a:schemeClr>
                </a:solidFill>
              </a:rPr>
              <a:t>the </a:t>
            </a:r>
            <a:r>
              <a:rPr lang="en-US" dirty="0">
                <a:solidFill>
                  <a:schemeClr val="tx1">
                    <a:lumMod val="95000"/>
                    <a:lumOff val="5000"/>
                  </a:schemeClr>
                </a:solidFill>
              </a:rPr>
              <a:t>first half of 2013. But our results did not reflect the bubble economic </a:t>
            </a:r>
            <a:r>
              <a:rPr lang="en-US" dirty="0" smtClean="0">
                <a:solidFill>
                  <a:schemeClr val="tx1">
                    <a:lumMod val="95000"/>
                    <a:lumOff val="5000"/>
                  </a:schemeClr>
                </a:solidFill>
              </a:rPr>
              <a:t>numbers </a:t>
            </a:r>
            <a:r>
              <a:rPr lang="en-US" dirty="0">
                <a:solidFill>
                  <a:schemeClr val="tx1">
                    <a:lumMod val="95000"/>
                    <a:lumOff val="5000"/>
                  </a:schemeClr>
                </a:solidFill>
              </a:rPr>
              <a:t>in the economy because sometimes the macro numbers hide some </a:t>
            </a:r>
            <a:r>
              <a:rPr lang="en-US" dirty="0" smtClean="0">
                <a:solidFill>
                  <a:schemeClr val="tx1">
                    <a:lumMod val="95000"/>
                    <a:lumOff val="5000"/>
                  </a:schemeClr>
                </a:solidFill>
              </a:rPr>
              <a:t>dynamics</a:t>
            </a:r>
            <a:r>
              <a:rPr lang="en-US" dirty="0">
                <a:solidFill>
                  <a:schemeClr val="tx1">
                    <a:lumMod val="95000"/>
                    <a:lumOff val="5000"/>
                  </a:schemeClr>
                </a:solidFill>
              </a:rPr>
              <a:t>: for example, real wages were supposedly shooting up but in fact  </a:t>
            </a:r>
            <a:r>
              <a:rPr lang="en-US" dirty="0" smtClean="0">
                <a:solidFill>
                  <a:schemeClr val="tx1">
                    <a:lumMod val="95000"/>
                    <a:lumOff val="5000"/>
                  </a:schemeClr>
                </a:solidFill>
              </a:rPr>
              <a:t>this </a:t>
            </a:r>
            <a:r>
              <a:rPr lang="en-US" dirty="0">
                <a:solidFill>
                  <a:schemeClr val="tx1">
                    <a:lumMod val="95000"/>
                    <a:lumOff val="5000"/>
                  </a:schemeClr>
                </a:solidFill>
              </a:rPr>
              <a:t>was often people bringing their black money back into the white </a:t>
            </a:r>
            <a:r>
              <a:rPr lang="en-US" dirty="0" smtClean="0">
                <a:solidFill>
                  <a:schemeClr val="tx1">
                    <a:lumMod val="95000"/>
                    <a:lumOff val="5000"/>
                  </a:schemeClr>
                </a:solidFill>
              </a:rPr>
              <a:t>economy </a:t>
            </a:r>
            <a:r>
              <a:rPr lang="en-US" dirty="0">
                <a:solidFill>
                  <a:schemeClr val="tx1">
                    <a:lumMod val="95000"/>
                    <a:lumOff val="5000"/>
                  </a:schemeClr>
                </a:solidFill>
              </a:rPr>
              <a:t>which meant that statistics rose but actually money circulating in </a:t>
            </a:r>
            <a:r>
              <a:rPr lang="en-US" dirty="0" smtClean="0">
                <a:solidFill>
                  <a:schemeClr val="tx1">
                    <a:lumMod val="95000"/>
                    <a:lumOff val="5000"/>
                  </a:schemeClr>
                </a:solidFill>
              </a:rPr>
              <a:t>the </a:t>
            </a:r>
            <a:r>
              <a:rPr lang="en-US" dirty="0">
                <a:solidFill>
                  <a:schemeClr val="tx1">
                    <a:lumMod val="95000"/>
                    <a:lumOff val="5000"/>
                  </a:schemeClr>
                </a:solidFill>
              </a:rPr>
              <a:t>economy didn’t change that </a:t>
            </a:r>
            <a:r>
              <a:rPr lang="en-US" dirty="0" smtClean="0">
                <a:solidFill>
                  <a:schemeClr val="tx1">
                    <a:lumMod val="95000"/>
                    <a:lumOff val="5000"/>
                  </a:schemeClr>
                </a:solidFill>
              </a:rPr>
              <a:t>much”. </a:t>
            </a:r>
          </a:p>
          <a:p>
            <a:r>
              <a:rPr lang="en-US" sz="1700" dirty="0" smtClean="0">
                <a:solidFill>
                  <a:schemeClr val="tx1">
                    <a:lumMod val="95000"/>
                    <a:lumOff val="5000"/>
                  </a:schemeClr>
                </a:solidFill>
              </a:rPr>
              <a:t>The MD of a major CP company commented from Kiev last week in a phone interview that: </a:t>
            </a:r>
          </a:p>
          <a:p>
            <a:pPr marL="800100" lvl="2" indent="0">
              <a:buNone/>
            </a:pPr>
            <a:r>
              <a:rPr lang="en-US" dirty="0" smtClean="0">
                <a:solidFill>
                  <a:schemeClr val="tx1">
                    <a:lumMod val="95000"/>
                    <a:lumOff val="5000"/>
                  </a:schemeClr>
                </a:solidFill>
              </a:rPr>
              <a:t>“</a:t>
            </a:r>
            <a:r>
              <a:rPr lang="en-US" dirty="0">
                <a:solidFill>
                  <a:schemeClr val="tx1">
                    <a:lumMod val="95000"/>
                    <a:lumOff val="5000"/>
                  </a:schemeClr>
                </a:solidFill>
              </a:rPr>
              <a:t>We held up and were growing double-digit average in 2014 in local currency. But the trend downwards started to accelerate in summer and the last few weeks have been pretty terrible. Inflation began to zoom upwards over 20% and with wages flat or only up 5-8%, this is destroying spending power. People eat into their savings and FX money through the year but now they are pretty naked. We see a very bleak start to the year indeed with some improvement hopefully starting in late autumn”</a:t>
            </a:r>
          </a:p>
          <a:p>
            <a:endParaRPr lang="en-GB" sz="1700" dirty="0">
              <a:solidFill>
                <a:schemeClr val="tx1">
                  <a:lumMod val="95000"/>
                  <a:lumOff val="5000"/>
                </a:schemeClr>
              </a:solidFill>
            </a:endParaRPr>
          </a:p>
        </p:txBody>
      </p:sp>
    </p:spTree>
    <p:extLst>
      <p:ext uri="{BB962C8B-B14F-4D97-AF65-F5344CB8AC3E}">
        <p14:creationId xmlns:p14="http://schemas.microsoft.com/office/powerpoint/2010/main" val="25267873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Ukrainian companies saying?</a:t>
            </a:r>
            <a:endParaRPr lang="en-US" dirty="0"/>
          </a:p>
        </p:txBody>
      </p:sp>
      <p:sp>
        <p:nvSpPr>
          <p:cNvPr id="3" name="Content Placeholder 2"/>
          <p:cNvSpPr>
            <a:spLocks noGrp="1"/>
          </p:cNvSpPr>
          <p:nvPr>
            <p:ph idx="1"/>
          </p:nvPr>
        </p:nvSpPr>
        <p:spPr/>
        <p:txBody>
          <a:bodyPr>
            <a:noAutofit/>
          </a:bodyPr>
          <a:lstStyle/>
          <a:p>
            <a:r>
              <a:rPr lang="en-US" sz="1600" dirty="0" smtClean="0">
                <a:solidFill>
                  <a:schemeClr val="tx1">
                    <a:lumMod val="95000"/>
                    <a:lumOff val="5000"/>
                  </a:schemeClr>
                </a:solidFill>
              </a:rPr>
              <a:t>Through spring and summer in conversations with many local Ukrainian companies and local distributors, I have often been told:</a:t>
            </a:r>
          </a:p>
          <a:p>
            <a:pPr marL="914400" lvl="2" indent="0">
              <a:buNone/>
            </a:pPr>
            <a:r>
              <a:rPr lang="en-US" dirty="0" smtClean="0">
                <a:solidFill>
                  <a:schemeClr val="tx1">
                    <a:lumMod val="95000"/>
                    <a:lumOff val="5000"/>
                  </a:schemeClr>
                </a:solidFill>
              </a:rPr>
              <a:t>“Danny, we need just two things: stop the fighting, no more shelling and small arms shooting and get the exchange rate stable. We don’t mind what the actual exchange rate is (within reason!) but if it’s relatively stable we can work effectively. It’s when the shooting goes on and the currency doesn’t stop falling that we can't operate”.</a:t>
            </a:r>
            <a:endParaRPr lang="en-US" dirty="0">
              <a:solidFill>
                <a:schemeClr val="tx1">
                  <a:lumMod val="95000"/>
                  <a:lumOff val="5000"/>
                </a:schemeClr>
              </a:solidFill>
            </a:endParaRPr>
          </a:p>
          <a:p>
            <a:r>
              <a:rPr lang="en-US" sz="1600" dirty="0" smtClean="0">
                <a:solidFill>
                  <a:schemeClr val="tx1">
                    <a:lumMod val="95000"/>
                    <a:lumOff val="5000"/>
                  </a:schemeClr>
                </a:solidFill>
              </a:rPr>
              <a:t>Other trends among Ukrainian companies are a little worrisome:  some western partners have reported that these firms do not want to have anything to do with Russian partners working with the western company: “One Ukrainian managing director told us he didn’t want any third party links with Russians and he didn’t want any Russian supplies in the deal. All our activities and even travel had to stem from the West”.</a:t>
            </a:r>
          </a:p>
          <a:p>
            <a:r>
              <a:rPr lang="en-US" sz="1600" dirty="0" smtClean="0">
                <a:solidFill>
                  <a:schemeClr val="tx1">
                    <a:lumMod val="95000"/>
                    <a:lumOff val="5000"/>
                  </a:schemeClr>
                </a:solidFill>
              </a:rPr>
              <a:t>But nothing is fixed: some Ukrainians say “Business is business and we will always work with Russian companies and we are obliged to. We’ve known each other too long to let stupid politics get in the way”. </a:t>
            </a:r>
          </a:p>
          <a:p>
            <a:r>
              <a:rPr lang="en-US" sz="1600" dirty="0" smtClean="0">
                <a:solidFill>
                  <a:schemeClr val="tx1">
                    <a:lumMod val="95000"/>
                    <a:lumOff val="5000"/>
                  </a:schemeClr>
                </a:solidFill>
              </a:rPr>
              <a:t>One Italian manufacturer alluded to some western firms being over-protective: “The Ukrainians wanted to buy processing equipment and the German company executives refused to fly to Kiev (not Donetsk!). This company sent some Dutch junior executives and the Ukrainians basically told them to go to hell. We said we would do almost anything for the 				business and we got the contracts”. </a:t>
            </a:r>
          </a:p>
          <a:p>
            <a:endParaRPr lang="en-US" sz="1700" dirty="0">
              <a:solidFill>
                <a:schemeClr val="tx1">
                  <a:lumMod val="95000"/>
                  <a:lumOff val="5000"/>
                </a:schemeClr>
              </a:solidFill>
            </a:endParaRPr>
          </a:p>
        </p:txBody>
      </p:sp>
    </p:spTree>
    <p:extLst>
      <p:ext uri="{BB962C8B-B14F-4D97-AF65-F5344CB8AC3E}">
        <p14:creationId xmlns:p14="http://schemas.microsoft.com/office/powerpoint/2010/main" val="1209332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features (1)</a:t>
            </a:r>
            <a:endParaRPr lang="en-GB" dirty="0"/>
          </a:p>
        </p:txBody>
      </p:sp>
      <p:sp>
        <p:nvSpPr>
          <p:cNvPr id="3" name="Content Placeholder 2"/>
          <p:cNvSpPr>
            <a:spLocks noGrp="1"/>
          </p:cNvSpPr>
          <p:nvPr>
            <p:ph idx="1"/>
          </p:nvPr>
        </p:nvSpPr>
        <p:spPr/>
        <p:txBody>
          <a:bodyPr>
            <a:noAutofit/>
          </a:bodyPr>
          <a:lstStyle/>
          <a:p>
            <a:r>
              <a:rPr lang="en-GB" sz="1700" dirty="0">
                <a:solidFill>
                  <a:schemeClr val="tx1">
                    <a:lumMod val="95000"/>
                    <a:lumOff val="5000"/>
                  </a:schemeClr>
                </a:solidFill>
              </a:rPr>
              <a:t>As we would expect on most business indicators Ukraine features close to the bottom of the 23 markets we survey twice each year and this includes sales and profits where it ranks the worst in the region</a:t>
            </a:r>
          </a:p>
          <a:p>
            <a:r>
              <a:rPr lang="en-GB" sz="1700" dirty="0" smtClean="0">
                <a:solidFill>
                  <a:schemeClr val="tx1">
                    <a:lumMod val="95000"/>
                    <a:lumOff val="5000"/>
                  </a:schemeClr>
                </a:solidFill>
              </a:rPr>
              <a:t>Despite the huge current challenges, some 8% of Survey respondents state that Ukraine is a priority market ranking the country as the 5</a:t>
            </a:r>
            <a:r>
              <a:rPr lang="en-GB" sz="1700" baseline="30000" dirty="0" smtClean="0">
                <a:solidFill>
                  <a:schemeClr val="tx1">
                    <a:lumMod val="95000"/>
                    <a:lumOff val="5000"/>
                  </a:schemeClr>
                </a:solidFill>
              </a:rPr>
              <a:t>th</a:t>
            </a:r>
            <a:r>
              <a:rPr lang="en-GB" sz="1700" dirty="0" smtClean="0">
                <a:solidFill>
                  <a:schemeClr val="tx1">
                    <a:lumMod val="95000"/>
                    <a:lumOff val="5000"/>
                  </a:schemeClr>
                </a:solidFill>
              </a:rPr>
              <a:t> priority market in the CEE region!</a:t>
            </a:r>
          </a:p>
          <a:p>
            <a:r>
              <a:rPr lang="en-GB" sz="1700" dirty="0" smtClean="0">
                <a:solidFill>
                  <a:schemeClr val="tx1">
                    <a:lumMod val="95000"/>
                    <a:lumOff val="5000"/>
                  </a:schemeClr>
                </a:solidFill>
              </a:rPr>
              <a:t>Western companies will be making longer-term plans for business development in 2016-20</a:t>
            </a:r>
          </a:p>
          <a:p>
            <a:r>
              <a:rPr lang="en-GB" sz="1700" dirty="0" smtClean="0">
                <a:solidFill>
                  <a:schemeClr val="tx1">
                    <a:lumMod val="95000"/>
                    <a:lumOff val="5000"/>
                  </a:schemeClr>
                </a:solidFill>
              </a:rPr>
              <a:t>But Ukraine </a:t>
            </a:r>
            <a:r>
              <a:rPr lang="en-GB" sz="1700" dirty="0">
                <a:solidFill>
                  <a:schemeClr val="tx1">
                    <a:lumMod val="95000"/>
                    <a:lumOff val="5000"/>
                  </a:schemeClr>
                </a:solidFill>
              </a:rPr>
              <a:t>also ranks </a:t>
            </a:r>
            <a:r>
              <a:rPr lang="en-GB" sz="1700" dirty="0" smtClean="0">
                <a:solidFill>
                  <a:schemeClr val="tx1">
                    <a:lumMod val="95000"/>
                    <a:lumOff val="5000"/>
                  </a:schemeClr>
                </a:solidFill>
              </a:rPr>
              <a:t>second worst (after Russia) for </a:t>
            </a:r>
            <a:r>
              <a:rPr lang="en-GB" sz="1700" dirty="0">
                <a:solidFill>
                  <a:schemeClr val="tx1">
                    <a:lumMod val="95000"/>
                    <a:lumOff val="5000"/>
                  </a:schemeClr>
                </a:solidFill>
              </a:rPr>
              <a:t>companies planning cuts in marketing/sales at </a:t>
            </a:r>
            <a:r>
              <a:rPr lang="en-GB" sz="1700" dirty="0" smtClean="0">
                <a:solidFill>
                  <a:schemeClr val="tx1">
                    <a:lumMod val="95000"/>
                    <a:lumOff val="5000"/>
                  </a:schemeClr>
                </a:solidFill>
              </a:rPr>
              <a:t>31%, </a:t>
            </a:r>
            <a:r>
              <a:rPr lang="en-GB" sz="1700" dirty="0">
                <a:solidFill>
                  <a:schemeClr val="tx1">
                    <a:lumMod val="95000"/>
                    <a:lumOff val="5000"/>
                  </a:schemeClr>
                </a:solidFill>
              </a:rPr>
              <a:t>whereas in core CEE markets this number is only 12-15</a:t>
            </a:r>
            <a:r>
              <a:rPr lang="en-GB" sz="1700" dirty="0" smtClean="0">
                <a:solidFill>
                  <a:schemeClr val="tx1">
                    <a:lumMod val="95000"/>
                    <a:lumOff val="5000"/>
                  </a:schemeClr>
                </a:solidFill>
              </a:rPr>
              <a:t>%</a:t>
            </a:r>
          </a:p>
          <a:p>
            <a:r>
              <a:rPr lang="en-GB" sz="1700" dirty="0" smtClean="0">
                <a:solidFill>
                  <a:schemeClr val="tx1">
                    <a:lumMod val="95000"/>
                    <a:lumOff val="5000"/>
                  </a:schemeClr>
                </a:solidFill>
              </a:rPr>
              <a:t>But this number is much reduced from 6 months again and suggests that companies have already implemented most of their sales and marketing cuts by now</a:t>
            </a:r>
            <a:endParaRPr lang="en-GB" sz="1700" dirty="0">
              <a:solidFill>
                <a:schemeClr val="tx1">
                  <a:lumMod val="95000"/>
                  <a:lumOff val="5000"/>
                </a:schemeClr>
              </a:solidFill>
            </a:endParaRPr>
          </a:p>
          <a:p>
            <a:r>
              <a:rPr lang="en-GB" sz="1700" dirty="0" smtClean="0">
                <a:solidFill>
                  <a:schemeClr val="tx1">
                    <a:lumMod val="95000"/>
                    <a:lumOff val="5000"/>
                  </a:schemeClr>
                </a:solidFill>
              </a:rPr>
              <a:t>Some of the cuts already made have been fairly substantial with almost 20% of firms cutting back by 25% or more </a:t>
            </a:r>
          </a:p>
          <a:p>
            <a:endParaRPr lang="en-GB" sz="1700" dirty="0" smtClean="0">
              <a:solidFill>
                <a:srgbClr val="FF0000"/>
              </a:solidFill>
            </a:endParaRPr>
          </a:p>
          <a:p>
            <a:endParaRPr lang="en-GB" sz="1700" dirty="0" smtClean="0">
              <a:solidFill>
                <a:schemeClr val="tx1">
                  <a:lumMod val="95000"/>
                  <a:lumOff val="5000"/>
                </a:schemeClr>
              </a:solidFill>
            </a:endParaRPr>
          </a:p>
          <a:p>
            <a:endParaRPr lang="en-GB" sz="1700" dirty="0">
              <a:solidFill>
                <a:srgbClr val="FF0000"/>
              </a:solidFill>
            </a:endParaRPr>
          </a:p>
        </p:txBody>
      </p:sp>
    </p:spTree>
    <p:extLst>
      <p:ext uri="{BB962C8B-B14F-4D97-AF65-F5344CB8AC3E}">
        <p14:creationId xmlns:p14="http://schemas.microsoft.com/office/powerpoint/2010/main" val="30372880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Business </a:t>
            </a:r>
            <a:r>
              <a:rPr lang="en-GB" dirty="0" smtClean="0"/>
              <a:t>features (2)</a:t>
            </a:r>
            <a:endParaRPr lang="en-GB" dirty="0"/>
          </a:p>
        </p:txBody>
      </p:sp>
      <p:sp>
        <p:nvSpPr>
          <p:cNvPr id="3" name="Content Placeholder 2"/>
          <p:cNvSpPr>
            <a:spLocks noGrp="1"/>
          </p:cNvSpPr>
          <p:nvPr>
            <p:ph idx="1"/>
          </p:nvPr>
        </p:nvSpPr>
        <p:spPr/>
        <p:txBody>
          <a:bodyPr>
            <a:noAutofit/>
          </a:bodyPr>
          <a:lstStyle/>
          <a:p>
            <a:r>
              <a:rPr lang="en-GB" sz="1700" dirty="0">
                <a:solidFill>
                  <a:schemeClr val="tx1">
                    <a:lumMod val="95000"/>
                    <a:lumOff val="5000"/>
                  </a:schemeClr>
                </a:solidFill>
              </a:rPr>
              <a:t>When it comes to changing route to market, Ukraine ranks third behind Russia (and Albania) with 21% of respondents referring to this trend. In the past it was a high ranker because companies wanted to diversify their distribution in a big, growing market. Now companies are rather adapting to hunkering down and cutting back on distribution costs to create structures more fitting for a much smaller market</a:t>
            </a:r>
          </a:p>
          <a:p>
            <a:r>
              <a:rPr lang="en-GB" sz="1700" dirty="0" smtClean="0">
                <a:solidFill>
                  <a:schemeClr val="tx1">
                    <a:lumMod val="95000"/>
                    <a:lumOff val="5000"/>
                  </a:schemeClr>
                </a:solidFill>
              </a:rPr>
              <a:t>As ever in any crisis, best practice here will be for companies to maintain as good relations as possible with the supply chain because western players will need them again in the medium term and local distributors will remember how they are treated in this crisis </a:t>
            </a:r>
          </a:p>
          <a:p>
            <a:r>
              <a:rPr lang="en-GB" sz="1700" dirty="0" smtClean="0">
                <a:solidFill>
                  <a:schemeClr val="tx1">
                    <a:lumMod val="95000"/>
                    <a:lumOff val="5000"/>
                  </a:schemeClr>
                </a:solidFill>
              </a:rPr>
              <a:t>Not surprisingly, Ukraine ranks worst for growing issues with receivables and bad debts with 47% facing such problems ranging from delays to likely future write-offs</a:t>
            </a:r>
          </a:p>
          <a:p>
            <a:r>
              <a:rPr lang="en-GB" sz="1700" dirty="0" smtClean="0">
                <a:solidFill>
                  <a:schemeClr val="tx1">
                    <a:lumMod val="95000"/>
                    <a:lumOff val="5000"/>
                  </a:schemeClr>
                </a:solidFill>
              </a:rPr>
              <a:t>This figure is again lower than 6 months ago and it would seem that companies have downsized and limited their risk in the supply chain</a:t>
            </a:r>
          </a:p>
          <a:p>
            <a:r>
              <a:rPr lang="en-GB" sz="1700" dirty="0" smtClean="0">
                <a:solidFill>
                  <a:schemeClr val="tx1">
                    <a:lumMod val="95000"/>
                    <a:lumOff val="5000"/>
                  </a:schemeClr>
                </a:solidFill>
              </a:rPr>
              <a:t>Given that the crisis is set to continue through most of 2015 and into 2016, we presume that more local companies and partners will either need some debt write-off and some will go under</a:t>
            </a:r>
          </a:p>
        </p:txBody>
      </p:sp>
    </p:spTree>
    <p:extLst>
      <p:ext uri="{BB962C8B-B14F-4D97-AF65-F5344CB8AC3E}">
        <p14:creationId xmlns:p14="http://schemas.microsoft.com/office/powerpoint/2010/main" val="32004317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Business </a:t>
            </a:r>
            <a:r>
              <a:rPr lang="de-AT" dirty="0" err="1" smtClean="0"/>
              <a:t>features</a:t>
            </a:r>
            <a:r>
              <a:rPr lang="de-AT" dirty="0" smtClean="0"/>
              <a:t> (3)</a:t>
            </a:r>
            <a:endParaRPr lang="en-GB" dirty="0"/>
          </a:p>
        </p:txBody>
      </p:sp>
      <p:sp>
        <p:nvSpPr>
          <p:cNvPr id="3" name="Inhaltsplatzhalter 2"/>
          <p:cNvSpPr>
            <a:spLocks noGrp="1"/>
          </p:cNvSpPr>
          <p:nvPr>
            <p:ph idx="1"/>
          </p:nvPr>
        </p:nvSpPr>
        <p:spPr/>
        <p:txBody>
          <a:bodyPr/>
          <a:lstStyle/>
          <a:p>
            <a:pPr lvl="0"/>
            <a:r>
              <a:rPr lang="en-GB" sz="1700" dirty="0">
                <a:solidFill>
                  <a:prstClr val="black">
                    <a:lumMod val="95000"/>
                    <a:lumOff val="5000"/>
                  </a:prstClr>
                </a:solidFill>
              </a:rPr>
              <a:t>Cash management was and is critical</a:t>
            </a:r>
          </a:p>
          <a:p>
            <a:pPr lvl="0"/>
            <a:r>
              <a:rPr lang="en-GB" sz="1700" dirty="0">
                <a:solidFill>
                  <a:prstClr val="black">
                    <a:lumMod val="95000"/>
                    <a:lumOff val="5000"/>
                  </a:prstClr>
                </a:solidFill>
              </a:rPr>
              <a:t>Our survey also substantiates anecdotes regarding down-trading and with inflation about to spike and wages slumping, Ukrainian consumers will down-trade, look for value and discounts, make less frequent purchases and stress all products to delay renewal purchases</a:t>
            </a:r>
          </a:p>
          <a:p>
            <a:pPr lvl="0"/>
            <a:r>
              <a:rPr lang="en-GB" sz="1700" dirty="0">
                <a:solidFill>
                  <a:prstClr val="black">
                    <a:lumMod val="95000"/>
                    <a:lumOff val="5000"/>
                  </a:prstClr>
                </a:solidFill>
              </a:rPr>
              <a:t>Ukraine is again second behind Russia with 48% of companies noticing this trend and with inflation continuing to spike, this trend will persist through 2015</a:t>
            </a:r>
          </a:p>
          <a:p>
            <a:pPr lvl="0"/>
            <a:endParaRPr lang="en-GB" sz="1700" dirty="0">
              <a:solidFill>
                <a:prstClr val="black">
                  <a:lumMod val="95000"/>
                  <a:lumOff val="5000"/>
                </a:prstClr>
              </a:solidFill>
            </a:endParaRPr>
          </a:p>
          <a:p>
            <a:pPr lvl="0"/>
            <a:endParaRPr lang="en-GB" sz="1700" dirty="0">
              <a:solidFill>
                <a:prstClr val="black"/>
              </a:solidFill>
            </a:endParaRPr>
          </a:p>
          <a:p>
            <a:endParaRPr lang="en-GB" dirty="0"/>
          </a:p>
        </p:txBody>
      </p:sp>
    </p:spTree>
    <p:extLst>
      <p:ext uri="{BB962C8B-B14F-4D97-AF65-F5344CB8AC3E}">
        <p14:creationId xmlns:p14="http://schemas.microsoft.com/office/powerpoint/2010/main" val="1049743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resources and salaries (1) </a:t>
            </a:r>
            <a:endParaRPr lang="en-US" dirty="0"/>
          </a:p>
        </p:txBody>
      </p:sp>
      <p:sp>
        <p:nvSpPr>
          <p:cNvPr id="3" name="Content Placeholder 2"/>
          <p:cNvSpPr>
            <a:spLocks noGrp="1"/>
          </p:cNvSpPr>
          <p:nvPr>
            <p:ph idx="1"/>
          </p:nvPr>
        </p:nvSpPr>
        <p:spPr/>
        <p:txBody>
          <a:bodyPr>
            <a:noAutofit/>
          </a:bodyPr>
          <a:lstStyle/>
          <a:p>
            <a:r>
              <a:rPr lang="en-GB" sz="1700" dirty="0" smtClean="0">
                <a:solidFill>
                  <a:schemeClr val="tx1">
                    <a:lumMod val="95000"/>
                    <a:lumOff val="5000"/>
                  </a:schemeClr>
                </a:solidFill>
              </a:rPr>
              <a:t>Generally companies are trying to retain staff and keep salaries under tight control </a:t>
            </a:r>
          </a:p>
          <a:p>
            <a:r>
              <a:rPr lang="en-GB" sz="1700" dirty="0" smtClean="0">
                <a:solidFill>
                  <a:schemeClr val="tx1">
                    <a:lumMod val="95000"/>
                    <a:lumOff val="5000"/>
                  </a:schemeClr>
                </a:solidFill>
              </a:rPr>
              <a:t>But as the market worsens we fear further headcount reductions</a:t>
            </a:r>
          </a:p>
          <a:p>
            <a:r>
              <a:rPr lang="en-GB" sz="1700" dirty="0" smtClean="0">
                <a:solidFill>
                  <a:schemeClr val="tx1">
                    <a:lumMod val="95000"/>
                    <a:lumOff val="5000"/>
                  </a:schemeClr>
                </a:solidFill>
              </a:rPr>
              <a:t>In September fully 60% of executives stated that they were making no reductions in staff levels. But we think this worsened in the final months of 2014 and in the first motnhs of 2015 as the recession bites</a:t>
            </a:r>
          </a:p>
          <a:p>
            <a:r>
              <a:rPr lang="en-GB" sz="1700" dirty="0" smtClean="0">
                <a:solidFill>
                  <a:schemeClr val="tx1">
                    <a:lumMod val="95000"/>
                    <a:lumOff val="5000"/>
                  </a:schemeClr>
                </a:solidFill>
              </a:rPr>
              <a:t>But it does seem that senior managers do want to retain as many colleagues as possible and choose as an alternative to manage salaries quite tightly </a:t>
            </a:r>
          </a:p>
          <a:p>
            <a:r>
              <a:rPr lang="en-GB" sz="1700" dirty="0">
                <a:solidFill>
                  <a:schemeClr val="tx1">
                    <a:lumMod val="95000"/>
                    <a:lumOff val="5000"/>
                  </a:schemeClr>
                </a:solidFill>
              </a:rPr>
              <a:t>Most </a:t>
            </a:r>
            <a:r>
              <a:rPr lang="en-GB" sz="1700" dirty="0" smtClean="0">
                <a:solidFill>
                  <a:schemeClr val="tx1">
                    <a:lumMod val="95000"/>
                    <a:lumOff val="5000"/>
                  </a:schemeClr>
                </a:solidFill>
              </a:rPr>
              <a:t>companies </a:t>
            </a:r>
            <a:r>
              <a:rPr lang="en-GB" sz="1700" dirty="0">
                <a:solidFill>
                  <a:schemeClr val="tx1">
                    <a:lumMod val="95000"/>
                    <a:lumOff val="5000"/>
                  </a:schemeClr>
                </a:solidFill>
              </a:rPr>
              <a:t>(77%) are not making and </a:t>
            </a:r>
            <a:r>
              <a:rPr lang="en-GB" sz="1700" dirty="0" smtClean="0">
                <a:solidFill>
                  <a:schemeClr val="tx1">
                    <a:lumMod val="95000"/>
                    <a:lumOff val="5000"/>
                  </a:schemeClr>
                </a:solidFill>
              </a:rPr>
              <a:t>compensatory salary increases </a:t>
            </a:r>
            <a:r>
              <a:rPr lang="en-GB" sz="1700" dirty="0">
                <a:solidFill>
                  <a:schemeClr val="tx1">
                    <a:lumMod val="95000"/>
                    <a:lumOff val="5000"/>
                  </a:schemeClr>
                </a:solidFill>
              </a:rPr>
              <a:t>to </a:t>
            </a:r>
            <a:r>
              <a:rPr lang="en-GB" sz="1700" dirty="0" smtClean="0">
                <a:solidFill>
                  <a:schemeClr val="tx1">
                    <a:lumMod val="95000"/>
                    <a:lumOff val="5000"/>
                  </a:schemeClr>
                </a:solidFill>
              </a:rPr>
              <a:t>compensate </a:t>
            </a:r>
            <a:r>
              <a:rPr lang="en-GB" sz="1700" dirty="0">
                <a:solidFill>
                  <a:schemeClr val="tx1">
                    <a:lumMod val="95000"/>
                    <a:lumOff val="5000"/>
                  </a:schemeClr>
                </a:solidFill>
              </a:rPr>
              <a:t>for the hryvnia </a:t>
            </a:r>
            <a:r>
              <a:rPr lang="en-GB" sz="1700" dirty="0" smtClean="0">
                <a:solidFill>
                  <a:schemeClr val="tx1">
                    <a:lumMod val="95000"/>
                    <a:lumOff val="5000"/>
                  </a:schemeClr>
                </a:solidFill>
              </a:rPr>
              <a:t>depreciation. Interestingly, </a:t>
            </a:r>
            <a:r>
              <a:rPr lang="en-GB" sz="1700" dirty="0">
                <a:solidFill>
                  <a:schemeClr val="tx1">
                    <a:lumMod val="95000"/>
                    <a:lumOff val="5000"/>
                  </a:schemeClr>
                </a:solidFill>
              </a:rPr>
              <a:t>this has fallen from </a:t>
            </a:r>
            <a:r>
              <a:rPr lang="en-GB" sz="1700" dirty="0" smtClean="0">
                <a:solidFill>
                  <a:schemeClr val="tx1">
                    <a:lumMod val="95000"/>
                    <a:lumOff val="5000"/>
                  </a:schemeClr>
                </a:solidFill>
              </a:rPr>
              <a:t>a level </a:t>
            </a:r>
            <a:r>
              <a:rPr lang="en-GB" sz="1700" dirty="0">
                <a:solidFill>
                  <a:schemeClr val="tx1">
                    <a:lumMod val="95000"/>
                    <a:lumOff val="5000"/>
                  </a:schemeClr>
                </a:solidFill>
              </a:rPr>
              <a:t>of 92% in spring-summer. So, a small </a:t>
            </a:r>
            <a:r>
              <a:rPr lang="en-GB" sz="1700" dirty="0" smtClean="0">
                <a:solidFill>
                  <a:schemeClr val="tx1">
                    <a:lumMod val="95000"/>
                    <a:lumOff val="5000"/>
                  </a:schemeClr>
                </a:solidFill>
              </a:rPr>
              <a:t>growing </a:t>
            </a:r>
            <a:r>
              <a:rPr lang="en-GB" sz="1700" dirty="0">
                <a:solidFill>
                  <a:schemeClr val="tx1">
                    <a:lumMod val="95000"/>
                    <a:lumOff val="5000"/>
                  </a:schemeClr>
                </a:solidFill>
              </a:rPr>
              <a:t>number of companies feel that the steep </a:t>
            </a:r>
            <a:r>
              <a:rPr lang="en-GB" sz="1700" dirty="0" smtClean="0">
                <a:solidFill>
                  <a:schemeClr val="tx1">
                    <a:lumMod val="95000"/>
                    <a:lumOff val="5000"/>
                  </a:schemeClr>
                </a:solidFill>
              </a:rPr>
              <a:t>currency </a:t>
            </a:r>
            <a:r>
              <a:rPr lang="en-GB" sz="1700" dirty="0">
                <a:solidFill>
                  <a:schemeClr val="tx1">
                    <a:lumMod val="95000"/>
                    <a:lumOff val="5000"/>
                  </a:schemeClr>
                </a:solidFill>
              </a:rPr>
              <a:t>fall does merit some </a:t>
            </a:r>
            <a:r>
              <a:rPr lang="en-GB" sz="1700" dirty="0" smtClean="0">
                <a:solidFill>
                  <a:schemeClr val="tx1">
                    <a:lumMod val="95000"/>
                    <a:lumOff val="5000"/>
                  </a:schemeClr>
                </a:solidFill>
              </a:rPr>
              <a:t>wage compensation</a:t>
            </a:r>
          </a:p>
          <a:p>
            <a:endParaRPr lang="en-GB" sz="1700" dirty="0">
              <a:solidFill>
                <a:schemeClr val="tx1">
                  <a:lumMod val="95000"/>
                  <a:lumOff val="5000"/>
                </a:schemeClr>
              </a:solidFill>
            </a:endParaRPr>
          </a:p>
          <a:p>
            <a:endParaRPr lang="en-GB" sz="1700" dirty="0">
              <a:solidFill>
                <a:schemeClr val="tx1">
                  <a:lumMod val="85000"/>
                  <a:lumOff val="15000"/>
                </a:schemeClr>
              </a:solidFill>
            </a:endParaRPr>
          </a:p>
        </p:txBody>
      </p:sp>
    </p:spTree>
    <p:extLst>
      <p:ext uri="{BB962C8B-B14F-4D97-AF65-F5344CB8AC3E}">
        <p14:creationId xmlns:p14="http://schemas.microsoft.com/office/powerpoint/2010/main" val="9500795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Human </a:t>
            </a:r>
            <a:r>
              <a:rPr lang="de-AT" dirty="0" err="1" smtClean="0"/>
              <a:t>resources</a:t>
            </a:r>
            <a:r>
              <a:rPr lang="de-AT" dirty="0" smtClean="0"/>
              <a:t> </a:t>
            </a:r>
            <a:r>
              <a:rPr lang="de-AT" dirty="0" err="1" smtClean="0"/>
              <a:t>and</a:t>
            </a:r>
            <a:r>
              <a:rPr lang="de-AT" dirty="0" smtClean="0"/>
              <a:t> </a:t>
            </a:r>
            <a:r>
              <a:rPr lang="de-AT" dirty="0" err="1" smtClean="0"/>
              <a:t>salaries</a:t>
            </a:r>
            <a:r>
              <a:rPr lang="de-AT" dirty="0" smtClean="0"/>
              <a:t> (2)</a:t>
            </a:r>
            <a:endParaRPr lang="en-GB" dirty="0"/>
          </a:p>
        </p:txBody>
      </p:sp>
      <p:sp>
        <p:nvSpPr>
          <p:cNvPr id="3" name="Inhaltsplatzhalter 2"/>
          <p:cNvSpPr>
            <a:spLocks noGrp="1"/>
          </p:cNvSpPr>
          <p:nvPr>
            <p:ph idx="1"/>
          </p:nvPr>
        </p:nvSpPr>
        <p:spPr/>
        <p:txBody>
          <a:bodyPr/>
          <a:lstStyle/>
          <a:p>
            <a:pPr lvl="0"/>
            <a:r>
              <a:rPr lang="en-GB" sz="1700" dirty="0">
                <a:solidFill>
                  <a:prstClr val="black">
                    <a:lumMod val="95000"/>
                    <a:lumOff val="5000"/>
                  </a:prstClr>
                </a:solidFill>
              </a:rPr>
              <a:t>In 2014 nearly all companies were paying below inflation and this will not abate as inflation continues to spike at the turn of 2014-15. In 2015, with the longevity of the recession, companies will ensure that salaries remain below inflation and in fact well below inflation </a:t>
            </a:r>
          </a:p>
          <a:p>
            <a:pPr marL="342900" lvl="1" indent="-342900">
              <a:buFont typeface="Arial"/>
              <a:buChar char="•"/>
            </a:pPr>
            <a:r>
              <a:rPr lang="en-GB" sz="1700" dirty="0">
                <a:solidFill>
                  <a:prstClr val="black">
                    <a:lumMod val="95000"/>
                    <a:lumOff val="5000"/>
                  </a:prstClr>
                </a:solidFill>
              </a:rPr>
              <a:t>Of course if the hryvnia stabilises and inflation as an average stabilises or even falls, then local staff will feel much better off with time but for the coming 6-15 months the salary outlook is very tough for employees in western companies, in Ukrainian ones and within the civil service and state sector</a:t>
            </a:r>
          </a:p>
          <a:p>
            <a:pPr marL="342900" lvl="1" indent="-342900">
              <a:buFont typeface="Arial"/>
              <a:buChar char="•"/>
            </a:pPr>
            <a:r>
              <a:rPr lang="en-GB" sz="1700" dirty="0">
                <a:solidFill>
                  <a:prstClr val="black">
                    <a:lumMod val="95000"/>
                    <a:lumOff val="5000"/>
                  </a:prstClr>
                </a:solidFill>
              </a:rPr>
              <a:t>Then again, many will be glad to hold on to their job with a western company and be willing to wait for a rally in 2016</a:t>
            </a:r>
          </a:p>
          <a:p>
            <a:endParaRPr lang="en-GB" dirty="0"/>
          </a:p>
        </p:txBody>
      </p:sp>
    </p:spTree>
    <p:extLst>
      <p:ext uri="{BB962C8B-B14F-4D97-AF65-F5344CB8AC3E}">
        <p14:creationId xmlns:p14="http://schemas.microsoft.com/office/powerpoint/2010/main" val="17645128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Bad blood?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solidFill>
                  <a:schemeClr val="tx1">
                    <a:lumMod val="95000"/>
                    <a:lumOff val="5000"/>
                  </a:schemeClr>
                </a:solidFill>
              </a:rPr>
              <a:t>There are no moral, value judgments in the following remarks, just business analysis</a:t>
            </a:r>
          </a:p>
          <a:p>
            <a:r>
              <a:rPr lang="en-GB" dirty="0" smtClean="0">
                <a:solidFill>
                  <a:schemeClr val="tx1">
                    <a:lumMod val="95000"/>
                    <a:lumOff val="5000"/>
                  </a:schemeClr>
                </a:solidFill>
              </a:rPr>
              <a:t>There are mixed messages from companies regarding bad feelings and break downs within teams among Ukrainian and Russian staff</a:t>
            </a:r>
          </a:p>
          <a:p>
            <a:r>
              <a:rPr lang="en-GB" dirty="0" smtClean="0">
                <a:solidFill>
                  <a:schemeClr val="tx1">
                    <a:lumMod val="95000"/>
                    <a:lumOff val="5000"/>
                  </a:schemeClr>
                </a:solidFill>
              </a:rPr>
              <a:t>Several western managing directors told me last week that, “We are seeing serious tensions and break downs of relationships among our Russian and Ukrainian staff and this is a real tragedy”</a:t>
            </a:r>
          </a:p>
          <a:p>
            <a:r>
              <a:rPr lang="en-GB" dirty="0" smtClean="0">
                <a:solidFill>
                  <a:schemeClr val="tx1">
                    <a:lumMod val="95000"/>
                    <a:lumOff val="5000"/>
                  </a:schemeClr>
                </a:solidFill>
              </a:rPr>
              <a:t>A few companies have started to take Ukrainians out of Moscow offices and Russians out of Kiev at the request of their staff; no one is being obliged to transfer</a:t>
            </a:r>
          </a:p>
          <a:p>
            <a:r>
              <a:rPr lang="en-GB" dirty="0" smtClean="0">
                <a:solidFill>
                  <a:schemeClr val="tx1">
                    <a:lumMod val="95000"/>
                    <a:lumOff val="5000"/>
                  </a:schemeClr>
                </a:solidFill>
              </a:rPr>
              <a:t>The numbers from our survey are as follows:</a:t>
            </a:r>
          </a:p>
          <a:p>
            <a:pPr lvl="1"/>
            <a:r>
              <a:rPr lang="en-GB" dirty="0" smtClean="0">
                <a:solidFill>
                  <a:schemeClr val="tx1">
                    <a:lumMod val="95000"/>
                    <a:lumOff val="5000"/>
                  </a:schemeClr>
                </a:solidFill>
              </a:rPr>
              <a:t>62% of companies spot heightened tension and 38% do not</a:t>
            </a:r>
          </a:p>
          <a:p>
            <a:pPr lvl="1"/>
            <a:r>
              <a:rPr lang="en-GB" dirty="0" smtClean="0">
                <a:solidFill>
                  <a:schemeClr val="tx1">
                    <a:lumMod val="95000"/>
                    <a:lumOff val="5000"/>
                  </a:schemeClr>
                </a:solidFill>
              </a:rPr>
              <a:t>91% are NOT transferring staff while 9% are doing so </a:t>
            </a:r>
          </a:p>
          <a:p>
            <a:r>
              <a:rPr lang="en-GB" dirty="0" smtClean="0">
                <a:solidFill>
                  <a:schemeClr val="tx1">
                    <a:lumMod val="95000"/>
                    <a:lumOff val="5000"/>
                  </a:schemeClr>
                </a:solidFill>
              </a:rPr>
              <a:t>All this has consequences for promotion and succession planning and could turn into a serious medium-term HR problem</a:t>
            </a:r>
          </a:p>
          <a:p>
            <a:r>
              <a:rPr lang="en-GB" dirty="0" smtClean="0">
                <a:solidFill>
                  <a:schemeClr val="tx1">
                    <a:lumMod val="95000"/>
                    <a:lumOff val="5000"/>
                  </a:schemeClr>
                </a:solidFill>
              </a:rPr>
              <a:t>Conversely several western executives told me this last week that, “Tensions are actually quite minor (or below the surface)”</a:t>
            </a:r>
          </a:p>
          <a:p>
            <a:r>
              <a:rPr lang="en-GB" dirty="0" smtClean="0">
                <a:solidFill>
                  <a:schemeClr val="tx1">
                    <a:lumMod val="95000"/>
                    <a:lumOff val="5000"/>
                  </a:schemeClr>
                </a:solidFill>
              </a:rPr>
              <a:t>So in summary, some disconcerting trends for sure but also not exclusively bad news. But also quite sad and depressing</a:t>
            </a:r>
          </a:p>
          <a:p>
            <a:endParaRPr lang="en-GB" dirty="0">
              <a:solidFill>
                <a:schemeClr val="tx1">
                  <a:lumMod val="95000"/>
                  <a:lumOff val="5000"/>
                </a:schemeClr>
              </a:solidFill>
            </a:endParaRPr>
          </a:p>
        </p:txBody>
      </p:sp>
    </p:spTree>
    <p:extLst>
      <p:ext uri="{BB962C8B-B14F-4D97-AF65-F5344CB8AC3E}">
        <p14:creationId xmlns:p14="http://schemas.microsoft.com/office/powerpoint/2010/main" val="18963267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you put Ukraine in your structure? (1)</a:t>
            </a:r>
            <a:endParaRPr lang="en-US" dirty="0"/>
          </a:p>
        </p:txBody>
      </p:sp>
      <p:sp>
        <p:nvSpPr>
          <p:cNvPr id="3" name="Content Placeholder 2"/>
          <p:cNvSpPr>
            <a:spLocks noGrp="1"/>
          </p:cNvSpPr>
          <p:nvPr>
            <p:ph idx="1"/>
          </p:nvPr>
        </p:nvSpPr>
        <p:spPr/>
        <p:txBody>
          <a:bodyPr>
            <a:noAutofit/>
          </a:bodyPr>
          <a:lstStyle/>
          <a:p>
            <a:r>
              <a:rPr lang="en-GB" sz="1700" dirty="0">
                <a:solidFill>
                  <a:schemeClr val="tx1">
                    <a:lumMod val="95000"/>
                    <a:lumOff val="5000"/>
                  </a:schemeClr>
                </a:solidFill>
              </a:rPr>
              <a:t>Firstly, whereas in the past many companies had </a:t>
            </a:r>
            <a:r>
              <a:rPr lang="en-GB" sz="1700" dirty="0" smtClean="0">
                <a:solidFill>
                  <a:schemeClr val="tx1">
                    <a:lumMod val="95000"/>
                    <a:lumOff val="5000"/>
                  </a:schemeClr>
                </a:solidFill>
              </a:rPr>
              <a:t>structural </a:t>
            </a:r>
            <a:r>
              <a:rPr lang="en-GB" sz="1700" dirty="0">
                <a:solidFill>
                  <a:schemeClr val="tx1">
                    <a:lumMod val="95000"/>
                    <a:lumOff val="5000"/>
                  </a:schemeClr>
                </a:solidFill>
              </a:rPr>
              <a:t>links between their Kiev and Moscow offices or dotted lines even when formal links were detached, this will </a:t>
            </a:r>
            <a:r>
              <a:rPr lang="en-GB" sz="1700" dirty="0" smtClean="0">
                <a:solidFill>
                  <a:schemeClr val="tx1">
                    <a:lumMod val="95000"/>
                    <a:lumOff val="5000"/>
                  </a:schemeClr>
                </a:solidFill>
              </a:rPr>
              <a:t>“presumably” disappear </a:t>
            </a:r>
            <a:r>
              <a:rPr lang="en-GB" sz="1700" dirty="0">
                <a:solidFill>
                  <a:schemeClr val="tx1">
                    <a:lumMod val="95000"/>
                    <a:lumOff val="5000"/>
                  </a:schemeClr>
                </a:solidFill>
              </a:rPr>
              <a:t>as Ukraine is detached organisationally from Moscow reports </a:t>
            </a:r>
            <a:endParaRPr lang="en-GB" sz="1700" dirty="0" smtClean="0">
              <a:solidFill>
                <a:schemeClr val="tx1">
                  <a:lumMod val="95000"/>
                  <a:lumOff val="5000"/>
                </a:schemeClr>
              </a:solidFill>
            </a:endParaRPr>
          </a:p>
          <a:p>
            <a:r>
              <a:rPr lang="en-GB" sz="1700" dirty="0" smtClean="0">
                <a:solidFill>
                  <a:schemeClr val="tx1">
                    <a:lumMod val="95000"/>
                    <a:lumOff val="5000"/>
                  </a:schemeClr>
                </a:solidFill>
              </a:rPr>
              <a:t>But many companies have a vested interest in keeping a CIS structure including Ukraine and do not want to disrupt a working structure which is also convenient</a:t>
            </a:r>
          </a:p>
          <a:p>
            <a:r>
              <a:rPr lang="en-GB" sz="1700" dirty="0" smtClean="0">
                <a:solidFill>
                  <a:schemeClr val="tx1">
                    <a:lumMod val="95000"/>
                    <a:lumOff val="5000"/>
                  </a:schemeClr>
                </a:solidFill>
              </a:rPr>
              <a:t>In our latest survey surprisingly to me, 50% of companies retain a CIS structure with Ukraine while another 20% do so with Ukraine “more autonomous” within that structure</a:t>
            </a:r>
          </a:p>
          <a:p>
            <a:r>
              <a:rPr lang="en-GB" sz="1700" dirty="0" smtClean="0">
                <a:solidFill>
                  <a:schemeClr val="tx1">
                    <a:lumMod val="95000"/>
                    <a:lumOff val="5000"/>
                  </a:schemeClr>
                </a:solidFill>
              </a:rPr>
              <a:t>“Only” 30% are taking or have taken Ukraine out of the CIS structure</a:t>
            </a:r>
          </a:p>
          <a:p>
            <a:r>
              <a:rPr lang="en-GB" sz="1700" dirty="0" smtClean="0">
                <a:solidFill>
                  <a:schemeClr val="tx1">
                    <a:lumMod val="95000"/>
                    <a:lumOff val="5000"/>
                  </a:schemeClr>
                </a:solidFill>
              </a:rPr>
              <a:t>One MD for the CIS region explained to me in powerful detail all the rational and commercial reason why Ukraine should remain in the structure include trade ties, customs regulations, legislation, practicality, synergies etc.</a:t>
            </a:r>
          </a:p>
          <a:p>
            <a:r>
              <a:rPr lang="en-GB" sz="1700" dirty="0" smtClean="0">
                <a:solidFill>
                  <a:schemeClr val="tx1">
                    <a:lumMod val="95000"/>
                    <a:lumOff val="5000"/>
                  </a:schemeClr>
                </a:solidFill>
              </a:rPr>
              <a:t>But conversely the senior partner of major service company commented in London last week that: “There were many synergies but frankly many of these are disappearing”</a:t>
            </a:r>
          </a:p>
        </p:txBody>
      </p:sp>
    </p:spTree>
    <p:extLst>
      <p:ext uri="{BB962C8B-B14F-4D97-AF65-F5344CB8AC3E}">
        <p14:creationId xmlns:p14="http://schemas.microsoft.com/office/powerpoint/2010/main" val="18599697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Where do you put Ukraine in your structure</a:t>
            </a:r>
            <a:r>
              <a:rPr lang="en-US" dirty="0" smtClean="0"/>
              <a:t>? (2)</a:t>
            </a:r>
            <a:endParaRPr lang="en-GB" dirty="0"/>
          </a:p>
        </p:txBody>
      </p:sp>
      <p:sp>
        <p:nvSpPr>
          <p:cNvPr id="3" name="Inhaltsplatzhalter 2"/>
          <p:cNvSpPr>
            <a:spLocks noGrp="1"/>
          </p:cNvSpPr>
          <p:nvPr>
            <p:ph idx="1"/>
          </p:nvPr>
        </p:nvSpPr>
        <p:spPr/>
        <p:txBody>
          <a:bodyPr/>
          <a:lstStyle/>
          <a:p>
            <a:pPr lvl="0"/>
            <a:r>
              <a:rPr lang="en-GB" sz="1700" dirty="0">
                <a:solidFill>
                  <a:prstClr val="black">
                    <a:lumMod val="95000"/>
                    <a:lumOff val="5000"/>
                  </a:prstClr>
                </a:solidFill>
              </a:rPr>
              <a:t>We are also witnessing increasing pressure form Ukrainian-based executives demanding to be detached from any structure which contains Russia</a:t>
            </a:r>
          </a:p>
          <a:p>
            <a:pPr lvl="0"/>
            <a:r>
              <a:rPr lang="en-GB" sz="1700" dirty="0">
                <a:solidFill>
                  <a:prstClr val="black">
                    <a:lumMod val="95000"/>
                    <a:lumOff val="5000"/>
                  </a:prstClr>
                </a:solidFill>
              </a:rPr>
              <a:t>Our assumption is that with a cease-fire in place and hopefully the shooting war at an end (this is not a certainty) that as “things calm down” , then companies will not tamper with their structures and leave things alone</a:t>
            </a:r>
          </a:p>
          <a:p>
            <a:pPr lvl="0"/>
            <a:r>
              <a:rPr lang="en-GB" sz="1700" dirty="0">
                <a:solidFill>
                  <a:prstClr val="black">
                    <a:lumMod val="95000"/>
                    <a:lumOff val="5000"/>
                  </a:prstClr>
                </a:solidFill>
              </a:rPr>
              <a:t>On the other hand, pressures from the Ukrainian business community should ensure that at least some more companies start to detach Ukraine from their CIS structure</a:t>
            </a:r>
            <a:br>
              <a:rPr lang="en-GB" sz="1700" dirty="0">
                <a:solidFill>
                  <a:prstClr val="black">
                    <a:lumMod val="95000"/>
                    <a:lumOff val="5000"/>
                  </a:prstClr>
                </a:solidFill>
              </a:rPr>
            </a:br>
            <a:endParaRPr lang="en-GB" sz="1700" dirty="0">
              <a:solidFill>
                <a:prstClr val="black">
                  <a:lumMod val="95000"/>
                  <a:lumOff val="5000"/>
                </a:prstClr>
              </a:solidFill>
            </a:endParaRPr>
          </a:p>
          <a:p>
            <a:pPr lvl="0"/>
            <a:endParaRPr lang="en-US" sz="1700" dirty="0">
              <a:solidFill>
                <a:prstClr val="black"/>
              </a:solidFill>
            </a:endParaRPr>
          </a:p>
          <a:p>
            <a:pPr lvl="0"/>
            <a:endParaRPr lang="en-US" sz="1700" dirty="0">
              <a:solidFill>
                <a:prstClr val="black"/>
              </a:solidFill>
            </a:endParaRPr>
          </a:p>
          <a:p>
            <a:endParaRPr lang="en-GB" dirty="0"/>
          </a:p>
        </p:txBody>
      </p:sp>
    </p:spTree>
    <p:extLst>
      <p:ext uri="{BB962C8B-B14F-4D97-AF65-F5344CB8AC3E}">
        <p14:creationId xmlns:p14="http://schemas.microsoft.com/office/powerpoint/2010/main" val="629381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 (1)</a:t>
            </a:r>
            <a:endParaRPr lang="en-US" dirty="0"/>
          </a:p>
        </p:txBody>
      </p:sp>
      <p:sp>
        <p:nvSpPr>
          <p:cNvPr id="3" name="Content Placeholder 2"/>
          <p:cNvSpPr>
            <a:spLocks noGrp="1"/>
          </p:cNvSpPr>
          <p:nvPr>
            <p:ph idx="1"/>
          </p:nvPr>
        </p:nvSpPr>
        <p:spPr/>
        <p:txBody>
          <a:bodyPr>
            <a:noAutofit/>
          </a:bodyPr>
          <a:lstStyle/>
          <a:p>
            <a:r>
              <a:rPr lang="en-US" sz="1700" dirty="0" smtClean="0">
                <a:solidFill>
                  <a:schemeClr val="tx1">
                    <a:lumMod val="95000"/>
                    <a:lumOff val="5000"/>
                  </a:schemeClr>
                </a:solidFill>
              </a:rPr>
              <a:t>We presume there will be no further military escalation and that the Ukraine-Russia conflict will settle into a messy, nasty frozen conflict that does harm to both countries and especially to Ukraine</a:t>
            </a:r>
          </a:p>
          <a:p>
            <a:r>
              <a:rPr lang="en-US" sz="1700" dirty="0" smtClean="0">
                <a:solidFill>
                  <a:schemeClr val="tx1">
                    <a:lumMod val="95000"/>
                    <a:lumOff val="5000"/>
                  </a:schemeClr>
                </a:solidFill>
              </a:rPr>
              <a:t>Most risk are to the downside but the Russian economic crisis may make the Russian negotiators more moderate. They now need a deal just as much as the Ukrainians </a:t>
            </a:r>
          </a:p>
          <a:p>
            <a:r>
              <a:rPr lang="en-US" sz="1700" dirty="0" smtClean="0">
                <a:solidFill>
                  <a:schemeClr val="tx1">
                    <a:lumMod val="95000"/>
                    <a:lumOff val="5000"/>
                  </a:schemeClr>
                </a:solidFill>
              </a:rPr>
              <a:t>If there is further compromise militarily, then there is even some quick positive upside possible on the FX rate which would run though positively into business results</a:t>
            </a:r>
          </a:p>
          <a:p>
            <a:r>
              <a:rPr lang="en-US" sz="1700" u="sng" dirty="0" smtClean="0">
                <a:solidFill>
                  <a:schemeClr val="tx1">
                    <a:lumMod val="95000"/>
                    <a:lumOff val="5000"/>
                  </a:schemeClr>
                </a:solidFill>
              </a:rPr>
              <a:t>Maybe the political and military outlook is stable or better (maybe) BUT the economy is now experiencing the deeper negative impacts from the 2014 crisis year and recession is kicking in deeper now with soaring inflation</a:t>
            </a:r>
          </a:p>
          <a:p>
            <a:r>
              <a:rPr lang="en-US" sz="1700" dirty="0" smtClean="0">
                <a:solidFill>
                  <a:schemeClr val="tx1">
                    <a:lumMod val="95000"/>
                    <a:lumOff val="5000"/>
                  </a:schemeClr>
                </a:solidFill>
              </a:rPr>
              <a:t>The start of 2015 is going to be bleak for the Ukrainian economy (and also in Russia)</a:t>
            </a:r>
          </a:p>
          <a:p>
            <a:r>
              <a:rPr lang="en-US" sz="1700" dirty="0" smtClean="0">
                <a:solidFill>
                  <a:schemeClr val="tx1">
                    <a:lumMod val="95000"/>
                    <a:lumOff val="5000"/>
                  </a:schemeClr>
                </a:solidFill>
              </a:rPr>
              <a:t>But the short-term outlook is fixed and the existing negatives will affect the economy and business at least for the next 4-5 months no matter what happens</a:t>
            </a:r>
          </a:p>
          <a:p>
            <a:r>
              <a:rPr lang="en-US" sz="1700" dirty="0" smtClean="0">
                <a:solidFill>
                  <a:schemeClr val="tx1">
                    <a:lumMod val="95000"/>
                    <a:lumOff val="5000"/>
                  </a:schemeClr>
                </a:solidFill>
              </a:rPr>
              <a:t>In the middle case  scenario we see sharp negative growth last year (2104) very close to our earlier predictions of 7.3% with GDP this year still negative at -2.6%</a:t>
            </a:r>
          </a:p>
        </p:txBody>
      </p:sp>
    </p:spTree>
    <p:extLst>
      <p:ext uri="{BB962C8B-B14F-4D97-AF65-F5344CB8AC3E}">
        <p14:creationId xmlns:p14="http://schemas.microsoft.com/office/powerpoint/2010/main" val="10802760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Economic outlook (1) - GDP</a:t>
            </a: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95000"/>
                    <a:lumOff val="5000"/>
                  </a:schemeClr>
                </a:solidFill>
              </a:rPr>
              <a:t>Annual average indicators appear “not too bad” but all these indicators were on declining trend through the year and will worsen at the start of 2015</a:t>
            </a:r>
          </a:p>
          <a:p>
            <a:r>
              <a:rPr lang="en-US" sz="1700" dirty="0" smtClean="0">
                <a:solidFill>
                  <a:schemeClr val="tx1">
                    <a:lumMod val="95000"/>
                    <a:lumOff val="5000"/>
                  </a:schemeClr>
                </a:solidFill>
              </a:rPr>
              <a:t>Any signs of recovery will now probably only appear around summer and early autumn and these will be first signs which materialise more through the final 3-4 months of 2015 allowing for some moderate recovery in 2016</a:t>
            </a:r>
          </a:p>
          <a:p>
            <a:r>
              <a:rPr lang="en-US" sz="1700" dirty="0">
                <a:solidFill>
                  <a:schemeClr val="tx1">
                    <a:lumMod val="95000"/>
                    <a:lumOff val="5000"/>
                  </a:schemeClr>
                </a:solidFill>
              </a:rPr>
              <a:t>T</a:t>
            </a:r>
            <a:r>
              <a:rPr lang="en-US" sz="1700" dirty="0" smtClean="0">
                <a:solidFill>
                  <a:schemeClr val="tx1">
                    <a:lumMod val="95000"/>
                    <a:lumOff val="5000"/>
                  </a:schemeClr>
                </a:solidFill>
              </a:rPr>
              <a:t>he </a:t>
            </a:r>
            <a:r>
              <a:rPr lang="en-US" sz="1700" dirty="0">
                <a:solidFill>
                  <a:schemeClr val="tx1">
                    <a:lumMod val="95000"/>
                    <a:lumOff val="5000"/>
                  </a:schemeClr>
                </a:solidFill>
              </a:rPr>
              <a:t>economy was on the skids without Crimea following an unsustainable bubble</a:t>
            </a:r>
          </a:p>
          <a:p>
            <a:r>
              <a:rPr lang="en-US" sz="1700" dirty="0" smtClean="0">
                <a:solidFill>
                  <a:schemeClr val="tx1">
                    <a:lumMod val="95000"/>
                    <a:lumOff val="5000"/>
                  </a:schemeClr>
                </a:solidFill>
              </a:rPr>
              <a:t>After </a:t>
            </a:r>
            <a:r>
              <a:rPr lang="en-US" sz="1700" dirty="0">
                <a:solidFill>
                  <a:schemeClr val="tx1">
                    <a:lumMod val="95000"/>
                    <a:lumOff val="5000"/>
                  </a:schemeClr>
                </a:solidFill>
              </a:rPr>
              <a:t>weak GDP in 2012 of 1.2% growth, GDP was stagnant at exactly zero last </a:t>
            </a:r>
            <a:r>
              <a:rPr lang="en-US" sz="1700" dirty="0" smtClean="0">
                <a:solidFill>
                  <a:schemeClr val="tx1">
                    <a:lumMod val="95000"/>
                    <a:lumOff val="5000"/>
                  </a:schemeClr>
                </a:solidFill>
              </a:rPr>
              <a:t>year (2013)</a:t>
            </a:r>
          </a:p>
          <a:p>
            <a:r>
              <a:rPr lang="en-US" sz="1700" dirty="0" smtClean="0">
                <a:solidFill>
                  <a:schemeClr val="tx1">
                    <a:lumMod val="95000"/>
                    <a:lumOff val="5000"/>
                  </a:schemeClr>
                </a:solidFill>
              </a:rPr>
              <a:t>Sadly as we predicted, GDP is in the process of slumping and we estimate that GDP this year will collapse by -7.3% this year and will fall further this year by -2.6%</a:t>
            </a:r>
          </a:p>
          <a:p>
            <a:r>
              <a:rPr lang="en-US" sz="1700" dirty="0" smtClean="0">
                <a:solidFill>
                  <a:schemeClr val="tx1">
                    <a:lumMod val="95000"/>
                    <a:lumOff val="5000"/>
                  </a:schemeClr>
                </a:solidFill>
              </a:rPr>
              <a:t>One of the biggest threats is spiking inflation which leapt upwards in the closing months of 2014 and this will soon start to devastate real wages and then household/consumer spending</a:t>
            </a:r>
          </a:p>
          <a:p>
            <a:r>
              <a:rPr lang="en-US" sz="1700" dirty="0" smtClean="0">
                <a:solidFill>
                  <a:schemeClr val="tx1">
                    <a:lumMod val="95000"/>
                    <a:lumOff val="5000"/>
                  </a:schemeClr>
                </a:solidFill>
              </a:rPr>
              <a:t>Our average figures for 2015 for wages and retail sales and household consumption are probably best case and hide the fact that the year will start very badly with improvement helping the average annual number only in the closing months of 2015</a:t>
            </a:r>
          </a:p>
        </p:txBody>
      </p:sp>
    </p:spTree>
    <p:extLst>
      <p:ext uri="{BB962C8B-B14F-4D97-AF65-F5344CB8AC3E}">
        <p14:creationId xmlns:p14="http://schemas.microsoft.com/office/powerpoint/2010/main" val="17041942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(2) </a:t>
            </a:r>
            <a:r>
              <a:rPr lang="en-GB" dirty="0"/>
              <a:t>- GDP</a:t>
            </a:r>
          </a:p>
        </p:txBody>
      </p:sp>
      <p:sp>
        <p:nvSpPr>
          <p:cNvPr id="3" name="Content Placeholder 2"/>
          <p:cNvSpPr>
            <a:spLocks noGrp="1"/>
          </p:cNvSpPr>
          <p:nvPr>
            <p:ph idx="1"/>
          </p:nvPr>
        </p:nvSpPr>
        <p:spPr/>
        <p:txBody>
          <a:bodyPr>
            <a:noAutofit/>
          </a:bodyPr>
          <a:lstStyle/>
          <a:p>
            <a:r>
              <a:rPr lang="en-US" sz="1700" dirty="0">
                <a:solidFill>
                  <a:schemeClr val="tx1">
                    <a:lumMod val="95000"/>
                    <a:lumOff val="5000"/>
                  </a:schemeClr>
                </a:solidFill>
              </a:rPr>
              <a:t>We make the presumption that there will be no further escalation in eastern Ukraine otherwise our estimates will need to be revised downwards</a:t>
            </a:r>
          </a:p>
          <a:p>
            <a:r>
              <a:rPr lang="en-US" sz="1700" dirty="0">
                <a:solidFill>
                  <a:schemeClr val="tx1">
                    <a:lumMod val="95000"/>
                    <a:lumOff val="5000"/>
                  </a:schemeClr>
                </a:solidFill>
              </a:rPr>
              <a:t>We also assume that the gas deal will flow (despite the current cut-off) at an agreed price around $365-380, a number higher than previous but also just below open market rates i.e. some sort of compromise</a:t>
            </a:r>
          </a:p>
          <a:p>
            <a:r>
              <a:rPr lang="en-US" sz="1700" dirty="0" smtClean="0">
                <a:solidFill>
                  <a:schemeClr val="tx1">
                    <a:lumMod val="95000"/>
                    <a:lumOff val="5000"/>
                  </a:schemeClr>
                </a:solidFill>
              </a:rPr>
              <a:t>With </a:t>
            </a:r>
            <a:r>
              <a:rPr lang="en-US" sz="1700" dirty="0">
                <a:solidFill>
                  <a:schemeClr val="tx1">
                    <a:lumMod val="95000"/>
                    <a:lumOff val="5000"/>
                  </a:schemeClr>
                </a:solidFill>
              </a:rPr>
              <a:t>collapsing domestic confidence, little foreign investor interest, no access to capital markets for long-term investments and still high political and military risks combined with some uncertainty over future gas prices, it is little wonder that the collapse is being led by investment and with no Russian inward funds for the near-term future</a:t>
            </a:r>
          </a:p>
          <a:p>
            <a:r>
              <a:rPr lang="en-US" sz="1700" dirty="0">
                <a:solidFill>
                  <a:schemeClr val="tx1">
                    <a:lumMod val="95000"/>
                    <a:lumOff val="5000"/>
                  </a:schemeClr>
                </a:solidFill>
              </a:rPr>
              <a:t>Fixed investment was down -24% already in the first quarter of </a:t>
            </a:r>
            <a:r>
              <a:rPr lang="en-US" sz="1700" dirty="0" smtClean="0">
                <a:solidFill>
                  <a:schemeClr val="tx1">
                    <a:lumMod val="95000"/>
                    <a:lumOff val="5000"/>
                  </a:schemeClr>
                </a:solidFill>
              </a:rPr>
              <a:t>2014 and was stuck at -25% by September. We presume that the annual figure for 2014 will be about -26% and we estimate at best case a further reduction this year of -5.2% with downside risks and then trend positive at 4-8% in future years as the economy experiences some bounce-back effects</a:t>
            </a:r>
            <a:endParaRPr lang="en-GB" sz="1700" dirty="0">
              <a:solidFill>
                <a:schemeClr val="tx1">
                  <a:lumMod val="95000"/>
                  <a:lumOff val="5000"/>
                </a:schemeClr>
              </a:solidFill>
            </a:endParaRPr>
          </a:p>
          <a:p>
            <a:endParaRPr lang="en-GB" sz="1700" dirty="0">
              <a:solidFill>
                <a:schemeClr val="tx1">
                  <a:lumMod val="95000"/>
                  <a:lumOff val="5000"/>
                </a:schemeClr>
              </a:solidFill>
            </a:endParaRPr>
          </a:p>
        </p:txBody>
      </p:sp>
    </p:spTree>
    <p:extLst>
      <p:ext uri="{BB962C8B-B14F-4D97-AF65-F5344CB8AC3E}">
        <p14:creationId xmlns:p14="http://schemas.microsoft.com/office/powerpoint/2010/main" val="40953514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a:t>
            </a:r>
            <a:r>
              <a:rPr lang="en-GB" dirty="0" smtClean="0"/>
              <a:t>(3) </a:t>
            </a:r>
            <a:r>
              <a:rPr lang="en-GB" dirty="0"/>
              <a:t>- GDP</a:t>
            </a:r>
            <a:endParaRPr lang="en-US" dirty="0"/>
          </a:p>
        </p:txBody>
      </p:sp>
      <p:sp>
        <p:nvSpPr>
          <p:cNvPr id="3" name="Content Placeholder 2"/>
          <p:cNvSpPr>
            <a:spLocks noGrp="1"/>
          </p:cNvSpPr>
          <p:nvPr>
            <p:ph idx="1"/>
          </p:nvPr>
        </p:nvSpPr>
        <p:spPr/>
        <p:txBody>
          <a:bodyPr>
            <a:noAutofit/>
          </a:bodyPr>
          <a:lstStyle/>
          <a:p>
            <a:r>
              <a:rPr lang="en-US" sz="1600" dirty="0">
                <a:solidFill>
                  <a:schemeClr val="tx1">
                    <a:lumMod val="95000"/>
                    <a:lumOff val="5000"/>
                  </a:schemeClr>
                </a:solidFill>
              </a:rPr>
              <a:t>Industrial output fell -4.3% in 2013 and we will post about -11% for 2014 as the decline accelerated in the final months of last year: industrial output was running at -20% year-on-year in Augusta and was just bit better at -16% in November  </a:t>
            </a:r>
          </a:p>
          <a:p>
            <a:r>
              <a:rPr lang="en-US" sz="1600" dirty="0">
                <a:solidFill>
                  <a:schemeClr val="tx1">
                    <a:lumMod val="95000"/>
                    <a:lumOff val="5000"/>
                  </a:schemeClr>
                </a:solidFill>
              </a:rPr>
              <a:t>This August 2104 figure is the worst since 2009 and significantly worse than any figures in the interim</a:t>
            </a:r>
          </a:p>
          <a:p>
            <a:r>
              <a:rPr lang="en-US" sz="1600" dirty="0">
                <a:solidFill>
                  <a:schemeClr val="tx1">
                    <a:lumMod val="95000"/>
                    <a:lumOff val="5000"/>
                  </a:schemeClr>
                </a:solidFill>
              </a:rPr>
              <a:t>The construction sector is not surprisingly crippled: and was down -20% for the first 10 months of 2014 and we presume continued negative trends at -5% to -7% this year on a slightly upward curve in the autumn</a:t>
            </a:r>
          </a:p>
          <a:p>
            <a:r>
              <a:rPr lang="en-US" sz="1600" dirty="0">
                <a:solidFill>
                  <a:schemeClr val="tx1">
                    <a:lumMod val="95000"/>
                    <a:lumOff val="5000"/>
                  </a:schemeClr>
                </a:solidFill>
              </a:rPr>
              <a:t>Inventories have been slumping through all of 2014</a:t>
            </a:r>
          </a:p>
          <a:p>
            <a:r>
              <a:rPr lang="en-US" sz="1600" dirty="0">
                <a:solidFill>
                  <a:schemeClr val="tx1">
                    <a:lumMod val="95000"/>
                    <a:lumOff val="5000"/>
                  </a:schemeClr>
                </a:solidFill>
              </a:rPr>
              <a:t>The only major positive in the first 10 months of 2104 by 7.5% </a:t>
            </a:r>
          </a:p>
          <a:p>
            <a:r>
              <a:rPr lang="en-US" sz="1600" dirty="0">
                <a:solidFill>
                  <a:schemeClr val="tx1">
                    <a:lumMod val="95000"/>
                    <a:lumOff val="5000"/>
                  </a:schemeClr>
                </a:solidFill>
              </a:rPr>
              <a:t>Cargo transportation was positive to summer this year but was down -5% in the first 10 months of 2014 </a:t>
            </a:r>
          </a:p>
          <a:p>
            <a:r>
              <a:rPr lang="en-US" sz="1600" dirty="0" smtClean="0">
                <a:solidFill>
                  <a:schemeClr val="tx1">
                    <a:lumMod val="95000"/>
                    <a:lumOff val="5000"/>
                  </a:schemeClr>
                </a:solidFill>
              </a:rPr>
              <a:t>These </a:t>
            </a:r>
            <a:r>
              <a:rPr lang="en-US" sz="1600" dirty="0">
                <a:solidFill>
                  <a:schemeClr val="tx1">
                    <a:lumMod val="95000"/>
                    <a:lumOff val="5000"/>
                  </a:schemeClr>
                </a:solidFill>
              </a:rPr>
              <a:t>trends in industry and investment inevitably mean that B2B sales and profits will be damaged this year and this is what executives are expecting</a:t>
            </a:r>
          </a:p>
          <a:p>
            <a:r>
              <a:rPr lang="en-US" sz="1600" dirty="0">
                <a:solidFill>
                  <a:schemeClr val="tx1">
                    <a:lumMod val="95000"/>
                    <a:lumOff val="5000"/>
                  </a:schemeClr>
                </a:solidFill>
              </a:rPr>
              <a:t>We foresee industry </a:t>
            </a:r>
            <a:r>
              <a:rPr lang="en-US" sz="1600" dirty="0" smtClean="0">
                <a:solidFill>
                  <a:schemeClr val="tx1">
                    <a:lumMod val="95000"/>
                    <a:lumOff val="5000"/>
                  </a:schemeClr>
                </a:solidFill>
              </a:rPr>
              <a:t>still negative next year by -3.3%  and then growing at 3-5% in subsequent years </a:t>
            </a:r>
            <a:endParaRPr lang="en-US" sz="1600" dirty="0">
              <a:solidFill>
                <a:schemeClr val="tx1">
                  <a:lumMod val="95000"/>
                  <a:lumOff val="5000"/>
                </a:schemeClr>
              </a:solidFill>
            </a:endParaRPr>
          </a:p>
        </p:txBody>
      </p:sp>
    </p:spTree>
    <p:extLst>
      <p:ext uri="{BB962C8B-B14F-4D97-AF65-F5344CB8AC3E}">
        <p14:creationId xmlns:p14="http://schemas.microsoft.com/office/powerpoint/2010/main" val="14554333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(4) </a:t>
            </a:r>
            <a:r>
              <a:rPr lang="en-GB" dirty="0"/>
              <a:t>- GDP</a:t>
            </a:r>
          </a:p>
        </p:txBody>
      </p:sp>
      <p:sp>
        <p:nvSpPr>
          <p:cNvPr id="3" name="Inhaltsplatzhalter 2"/>
          <p:cNvSpPr>
            <a:spLocks noGrp="1"/>
          </p:cNvSpPr>
          <p:nvPr>
            <p:ph idx="1"/>
          </p:nvPr>
        </p:nvSpPr>
        <p:spPr/>
        <p:txBody>
          <a:bodyPr/>
          <a:lstStyle/>
          <a:p>
            <a:pPr lvl="0"/>
            <a:r>
              <a:rPr lang="en-US" sz="1600" dirty="0">
                <a:solidFill>
                  <a:prstClr val="black">
                    <a:lumMod val="95000"/>
                    <a:lumOff val="5000"/>
                  </a:prstClr>
                </a:solidFill>
              </a:rPr>
              <a:t>Trade is also collapsing at an accelerating rate and the FX rate is crushing imports and not yet helping exports</a:t>
            </a:r>
          </a:p>
          <a:p>
            <a:pPr lvl="0"/>
            <a:r>
              <a:rPr lang="en-US" sz="1600" dirty="0">
                <a:solidFill>
                  <a:prstClr val="black">
                    <a:lumMod val="95000"/>
                    <a:lumOff val="5000"/>
                  </a:prstClr>
                </a:solidFill>
              </a:rPr>
              <a:t>Exports were averaging a monthly $4.6bn in the first 10 months of last year compared with a monthly average of $5.7bn in 2013. So exports are currently running at about -20% and w think the annual decline will be close to this</a:t>
            </a:r>
          </a:p>
          <a:p>
            <a:pPr lvl="0"/>
            <a:r>
              <a:rPr lang="en-US" sz="1600" dirty="0">
                <a:solidFill>
                  <a:prstClr val="black">
                    <a:lumMod val="95000"/>
                    <a:lumOff val="5000"/>
                  </a:prstClr>
                </a:solidFill>
              </a:rPr>
              <a:t>The weaker currency ought to support the trade balance if at a generally lower overall level of trade</a:t>
            </a:r>
          </a:p>
          <a:p>
            <a:pPr lvl="0"/>
            <a:r>
              <a:rPr lang="en-US" sz="1600" dirty="0">
                <a:solidFill>
                  <a:prstClr val="black">
                    <a:lumMod val="95000"/>
                    <a:lumOff val="5000"/>
                  </a:prstClr>
                </a:solidFill>
              </a:rPr>
              <a:t>Imports as expected, are running at a low of $4.4bn per month currently which is about 30-40% down on their $6.8bn monthly average in 2013. Clearly the FX rate is ensuring huge cut-backs on “expensive” foreign items </a:t>
            </a:r>
          </a:p>
          <a:p>
            <a:pPr lvl="0"/>
            <a:endParaRPr lang="en-US" sz="1600" dirty="0">
              <a:solidFill>
                <a:prstClr val="black"/>
              </a:solidFill>
            </a:endParaRPr>
          </a:p>
          <a:p>
            <a:endParaRPr lang="en-GB" dirty="0"/>
          </a:p>
        </p:txBody>
      </p:sp>
    </p:spTree>
    <p:extLst>
      <p:ext uri="{BB962C8B-B14F-4D97-AF65-F5344CB8AC3E}">
        <p14:creationId xmlns:p14="http://schemas.microsoft.com/office/powerpoint/2010/main" val="14551262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(5) </a:t>
            </a:r>
            <a:r>
              <a:rPr lang="en-GB" dirty="0"/>
              <a:t>- w</a:t>
            </a:r>
            <a:r>
              <a:rPr lang="en-GB" dirty="0" smtClean="0"/>
              <a:t>ages</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95000"/>
                    <a:lumOff val="5000"/>
                  </a:schemeClr>
                </a:solidFill>
              </a:rPr>
              <a:t>Nominal wages and real ones (after inflation) in 2010-2012 were among the highest in the world and certainly the highest in Europe, only sometimes matched by Russia</a:t>
            </a:r>
          </a:p>
          <a:p>
            <a:r>
              <a:rPr lang="en-US" sz="1700" dirty="0" smtClean="0">
                <a:solidFill>
                  <a:schemeClr val="tx1">
                    <a:lumMod val="95000"/>
                    <a:lumOff val="5000"/>
                  </a:schemeClr>
                </a:solidFill>
              </a:rPr>
              <a:t>But </a:t>
            </a:r>
            <a:r>
              <a:rPr lang="en-US" sz="1700" dirty="0">
                <a:solidFill>
                  <a:schemeClr val="tx1">
                    <a:lumMod val="95000"/>
                    <a:lumOff val="5000"/>
                  </a:schemeClr>
                </a:solidFill>
              </a:rPr>
              <a:t>these were already trending downwards from +20% in 2010 to </a:t>
            </a:r>
            <a:r>
              <a:rPr lang="en-US" sz="1700" dirty="0" smtClean="0">
                <a:solidFill>
                  <a:schemeClr val="tx1">
                    <a:lumMod val="95000"/>
                    <a:lumOff val="5000"/>
                  </a:schemeClr>
                </a:solidFill>
              </a:rPr>
              <a:t>+17</a:t>
            </a:r>
            <a:r>
              <a:rPr lang="en-US" sz="1700" dirty="0">
                <a:solidFill>
                  <a:schemeClr val="tx1">
                    <a:lumMod val="95000"/>
                    <a:lumOff val="5000"/>
                  </a:schemeClr>
                </a:solidFill>
              </a:rPr>
              <a:t>% in 2011, </a:t>
            </a:r>
            <a:r>
              <a:rPr lang="en-US" sz="1700" dirty="0" smtClean="0">
                <a:solidFill>
                  <a:schemeClr val="tx1">
                    <a:lumMod val="95000"/>
                    <a:lumOff val="5000"/>
                  </a:schemeClr>
                </a:solidFill>
              </a:rPr>
              <a:t>+15</a:t>
            </a:r>
            <a:r>
              <a:rPr lang="en-US" sz="1700" dirty="0">
                <a:solidFill>
                  <a:schemeClr val="tx1">
                    <a:lumMod val="95000"/>
                    <a:lumOff val="5000"/>
                  </a:schemeClr>
                </a:solidFill>
              </a:rPr>
              <a:t>% in 2012 and </a:t>
            </a:r>
            <a:r>
              <a:rPr lang="en-US" sz="1700" dirty="0" smtClean="0">
                <a:solidFill>
                  <a:schemeClr val="tx1">
                    <a:lumMod val="95000"/>
                    <a:lumOff val="5000"/>
                  </a:schemeClr>
                </a:solidFill>
              </a:rPr>
              <a:t>+7.9</a:t>
            </a:r>
            <a:r>
              <a:rPr lang="en-US" sz="1700" dirty="0">
                <a:solidFill>
                  <a:schemeClr val="tx1">
                    <a:lumMod val="95000"/>
                    <a:lumOff val="5000"/>
                  </a:schemeClr>
                </a:solidFill>
              </a:rPr>
              <a:t>% last year</a:t>
            </a:r>
          </a:p>
          <a:p>
            <a:r>
              <a:rPr lang="en-US" sz="1700" dirty="0" smtClean="0">
                <a:solidFill>
                  <a:schemeClr val="tx1">
                    <a:lumMod val="95000"/>
                    <a:lumOff val="5000"/>
                  </a:schemeClr>
                </a:solidFill>
              </a:rPr>
              <a:t>In </a:t>
            </a:r>
            <a:r>
              <a:rPr lang="en-US" sz="1700" dirty="0">
                <a:solidFill>
                  <a:schemeClr val="tx1">
                    <a:lumMod val="95000"/>
                    <a:lumOff val="5000"/>
                  </a:schemeClr>
                </a:solidFill>
              </a:rPr>
              <a:t>January </a:t>
            </a:r>
            <a:r>
              <a:rPr lang="en-US" sz="1700" dirty="0" smtClean="0">
                <a:solidFill>
                  <a:schemeClr val="tx1">
                    <a:lumMod val="95000"/>
                    <a:lumOff val="5000"/>
                  </a:schemeClr>
                </a:solidFill>
              </a:rPr>
              <a:t>2014 nominal </a:t>
            </a:r>
            <a:r>
              <a:rPr lang="en-US" sz="1700" dirty="0">
                <a:solidFill>
                  <a:schemeClr val="tx1">
                    <a:lumMod val="95000"/>
                    <a:lumOff val="5000"/>
                  </a:schemeClr>
                </a:solidFill>
              </a:rPr>
              <a:t>wages were +4.8% and real wages (with almost flat inflation) at +4.6</a:t>
            </a:r>
            <a:r>
              <a:rPr lang="en-US" sz="1700" dirty="0" smtClean="0">
                <a:solidFill>
                  <a:schemeClr val="tx1">
                    <a:lumMod val="95000"/>
                    <a:lumOff val="5000"/>
                  </a:schemeClr>
                </a:solidFill>
              </a:rPr>
              <a:t>% but by April real wages were already down to 2.2%  </a:t>
            </a:r>
          </a:p>
          <a:p>
            <a:r>
              <a:rPr lang="en-US" sz="1700" dirty="0" smtClean="0">
                <a:solidFill>
                  <a:schemeClr val="tx1">
                    <a:lumMod val="95000"/>
                    <a:lumOff val="5000"/>
                  </a:schemeClr>
                </a:solidFill>
              </a:rPr>
              <a:t>As inflation peaked double digits in the summer and then 17.5% in September, real wages contracted badly by -4%; Real wages had fallen to -5% in October and -5.7% in November</a:t>
            </a:r>
          </a:p>
          <a:p>
            <a:r>
              <a:rPr lang="en-US" sz="1700" dirty="0" smtClean="0">
                <a:solidFill>
                  <a:schemeClr val="tx1">
                    <a:lumMod val="95000"/>
                    <a:lumOff val="5000"/>
                  </a:schemeClr>
                </a:solidFill>
              </a:rPr>
              <a:t>Given the inflationary spike in those latter months, it is even a bit positively surprising that real wage should not have fallen more</a:t>
            </a:r>
          </a:p>
          <a:p>
            <a:r>
              <a:rPr lang="en-US" sz="1700" dirty="0" smtClean="0">
                <a:solidFill>
                  <a:schemeClr val="tx1">
                    <a:lumMod val="95000"/>
                    <a:lumOff val="5000"/>
                  </a:schemeClr>
                </a:solidFill>
              </a:rPr>
              <a:t>With inflation at 17.9% in November and real wages at -5.7%, then nominal wages must have been increasing by about 12% which is reasonably healthy</a:t>
            </a:r>
          </a:p>
          <a:p>
            <a:r>
              <a:rPr lang="en-US" sz="1700" dirty="0" smtClean="0">
                <a:solidFill>
                  <a:schemeClr val="tx1">
                    <a:lumMod val="95000"/>
                    <a:lumOff val="5000"/>
                  </a:schemeClr>
                </a:solidFill>
              </a:rPr>
              <a:t>But we doubt that companies will be able to maintain solid nominal increases and with inflation spiking further to 24.9% in December, we see real wages suffering more over the coming months</a:t>
            </a:r>
          </a:p>
        </p:txBody>
      </p:sp>
    </p:spTree>
    <p:extLst>
      <p:ext uri="{BB962C8B-B14F-4D97-AF65-F5344CB8AC3E}">
        <p14:creationId xmlns:p14="http://schemas.microsoft.com/office/powerpoint/2010/main" val="27753625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(6) </a:t>
            </a:r>
            <a:r>
              <a:rPr lang="en-GB" dirty="0"/>
              <a:t>- wages</a:t>
            </a:r>
          </a:p>
        </p:txBody>
      </p:sp>
      <p:sp>
        <p:nvSpPr>
          <p:cNvPr id="3" name="Inhaltsplatzhalter 2"/>
          <p:cNvSpPr>
            <a:spLocks noGrp="1"/>
          </p:cNvSpPr>
          <p:nvPr>
            <p:ph idx="1"/>
          </p:nvPr>
        </p:nvSpPr>
        <p:spPr/>
        <p:txBody>
          <a:bodyPr/>
          <a:lstStyle/>
          <a:p>
            <a:pPr lvl="0"/>
            <a:r>
              <a:rPr lang="en-US" sz="1700" dirty="0">
                <a:solidFill>
                  <a:prstClr val="black">
                    <a:lumMod val="95000"/>
                    <a:lumOff val="5000"/>
                  </a:prstClr>
                </a:solidFill>
              </a:rPr>
              <a:t>The average figure for real wages in 2014 will be a “good looking” -1.0% but this hides the collapsing trend through the year</a:t>
            </a:r>
          </a:p>
          <a:p>
            <a:pPr lvl="0"/>
            <a:r>
              <a:rPr lang="en-US" sz="1700" dirty="0">
                <a:solidFill>
                  <a:prstClr val="black">
                    <a:lumMod val="95000"/>
                    <a:lumOff val="5000"/>
                  </a:prstClr>
                </a:solidFill>
              </a:rPr>
              <a:t>With surging inflation in 2015 and an average of 16% and with nominal wages under pressure, real wages will be -10% to -12% in the first 4-5 months of the year and then improve later with an average annual figure of -8% </a:t>
            </a:r>
          </a:p>
          <a:p>
            <a:pPr lvl="0"/>
            <a:r>
              <a:rPr lang="en-US" sz="1700" u="sng" dirty="0">
                <a:solidFill>
                  <a:prstClr val="black">
                    <a:lumMod val="95000"/>
                    <a:lumOff val="5000"/>
                  </a:prstClr>
                </a:solidFill>
              </a:rPr>
              <a:t>We strongly presume this will be one factor hitting consumer confidence and ensuring that retail and household expenditure will in turn drop downwards sharply</a:t>
            </a:r>
          </a:p>
          <a:p>
            <a:pPr lvl="0"/>
            <a:endParaRPr lang="en-GB" sz="1700" dirty="0">
              <a:solidFill>
                <a:prstClr val="black">
                  <a:lumMod val="95000"/>
                  <a:lumOff val="5000"/>
                </a:prstClr>
              </a:solidFill>
            </a:endParaRPr>
          </a:p>
          <a:p>
            <a:endParaRPr lang="en-GB" dirty="0"/>
          </a:p>
        </p:txBody>
      </p:sp>
    </p:spTree>
    <p:extLst>
      <p:ext uri="{BB962C8B-B14F-4D97-AF65-F5344CB8AC3E}">
        <p14:creationId xmlns:p14="http://schemas.microsoft.com/office/powerpoint/2010/main" val="20936703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(7) – retail/consumer</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95000"/>
                    <a:lumOff val="5000"/>
                  </a:schemeClr>
                </a:solidFill>
              </a:rPr>
              <a:t>Retail sales </a:t>
            </a:r>
            <a:r>
              <a:rPr lang="en-US" sz="1700" dirty="0" smtClean="0">
                <a:solidFill>
                  <a:schemeClr val="tx1">
                    <a:lumMod val="95000"/>
                    <a:lumOff val="5000"/>
                  </a:schemeClr>
                </a:solidFill>
              </a:rPr>
              <a:t>follow </a:t>
            </a:r>
            <a:r>
              <a:rPr lang="en-US" sz="1700" dirty="0">
                <a:solidFill>
                  <a:schemeClr val="tx1">
                    <a:lumMod val="95000"/>
                    <a:lumOff val="5000"/>
                  </a:schemeClr>
                </a:solidFill>
              </a:rPr>
              <a:t>a similar pattern </a:t>
            </a:r>
            <a:r>
              <a:rPr lang="en-US" sz="1700" dirty="0" smtClean="0">
                <a:solidFill>
                  <a:schemeClr val="tx1">
                    <a:lumMod val="95000"/>
                    <a:lumOff val="5000"/>
                  </a:schemeClr>
                </a:solidFill>
              </a:rPr>
              <a:t>as wages bouncing </a:t>
            </a:r>
            <a:r>
              <a:rPr lang="en-US" sz="1700" dirty="0">
                <a:solidFill>
                  <a:schemeClr val="tx1">
                    <a:lumMod val="95000"/>
                    <a:lumOff val="5000"/>
                  </a:schemeClr>
                </a:solidFill>
              </a:rPr>
              <a:t>around at </a:t>
            </a:r>
            <a:r>
              <a:rPr lang="en-US" sz="1700" dirty="0" smtClean="0">
                <a:solidFill>
                  <a:schemeClr val="tx1">
                    <a:lumMod val="95000"/>
                    <a:lumOff val="5000"/>
                  </a:schemeClr>
                </a:solidFill>
              </a:rPr>
              <a:t>+17</a:t>
            </a:r>
            <a:r>
              <a:rPr lang="en-US" sz="1700" dirty="0">
                <a:solidFill>
                  <a:schemeClr val="tx1">
                    <a:lumMod val="95000"/>
                    <a:lumOff val="5000"/>
                  </a:schemeClr>
                </a:solidFill>
              </a:rPr>
              <a:t>% in 2012 but already down to 8% last year</a:t>
            </a:r>
          </a:p>
          <a:p>
            <a:r>
              <a:rPr lang="en-US" sz="1700" dirty="0" smtClean="0">
                <a:solidFill>
                  <a:schemeClr val="tx1">
                    <a:lumMod val="95000"/>
                    <a:lumOff val="5000"/>
                  </a:schemeClr>
                </a:solidFill>
              </a:rPr>
              <a:t>Retail sales averaged a positive +3% in the first quarter 2014 but turned negative year-on-year by minus -5% in April and since then it has been pretty bleak with double-digit declines since July 2014 and sales down -17.9% in November year-on-year, the worst reported figure since 2009 </a:t>
            </a:r>
          </a:p>
          <a:p>
            <a:r>
              <a:rPr lang="en-US" sz="1700" dirty="0" smtClean="0">
                <a:solidFill>
                  <a:schemeClr val="tx1">
                    <a:lumMod val="95000"/>
                    <a:lumOff val="5000"/>
                  </a:schemeClr>
                </a:solidFill>
              </a:rPr>
              <a:t>Retail </a:t>
            </a:r>
            <a:r>
              <a:rPr lang="en-US" sz="1700" dirty="0">
                <a:solidFill>
                  <a:schemeClr val="tx1">
                    <a:lumMod val="95000"/>
                    <a:lumOff val="5000"/>
                  </a:schemeClr>
                </a:solidFill>
              </a:rPr>
              <a:t>sales will average </a:t>
            </a:r>
            <a:r>
              <a:rPr lang="en-US" sz="1700" dirty="0" smtClean="0">
                <a:solidFill>
                  <a:schemeClr val="tx1">
                    <a:lumMod val="95000"/>
                    <a:lumOff val="5000"/>
                  </a:schemeClr>
                </a:solidFill>
              </a:rPr>
              <a:t>about -9.5% in 2014 (without the positive </a:t>
            </a:r>
            <a:r>
              <a:rPr lang="en-US" sz="1700" dirty="0">
                <a:solidFill>
                  <a:schemeClr val="tx1">
                    <a:lumMod val="95000"/>
                    <a:lumOff val="5000"/>
                  </a:schemeClr>
                </a:solidFill>
              </a:rPr>
              <a:t>start </a:t>
            </a:r>
            <a:r>
              <a:rPr lang="en-US" sz="1700" dirty="0" smtClean="0">
                <a:solidFill>
                  <a:schemeClr val="tx1">
                    <a:lumMod val="95000"/>
                    <a:lumOff val="5000"/>
                  </a:schemeClr>
                </a:solidFill>
              </a:rPr>
              <a:t>to the year they </a:t>
            </a:r>
            <a:r>
              <a:rPr lang="en-US" sz="1700" dirty="0">
                <a:solidFill>
                  <a:schemeClr val="tx1">
                    <a:lumMod val="95000"/>
                    <a:lumOff val="5000"/>
                  </a:schemeClr>
                </a:solidFill>
              </a:rPr>
              <a:t>could have been </a:t>
            </a:r>
            <a:r>
              <a:rPr lang="en-US" sz="1700" dirty="0" smtClean="0">
                <a:solidFill>
                  <a:schemeClr val="tx1">
                    <a:lumMod val="95000"/>
                    <a:lumOff val="5000"/>
                  </a:schemeClr>
                </a:solidFill>
              </a:rPr>
              <a:t>worse) </a:t>
            </a:r>
            <a:r>
              <a:rPr lang="en-US" sz="1700" dirty="0">
                <a:solidFill>
                  <a:schemeClr val="tx1">
                    <a:lumMod val="95000"/>
                    <a:lumOff val="5000"/>
                  </a:schemeClr>
                </a:solidFill>
              </a:rPr>
              <a:t>and </a:t>
            </a:r>
            <a:r>
              <a:rPr lang="en-US" sz="1700" dirty="0" smtClean="0">
                <a:solidFill>
                  <a:schemeClr val="tx1">
                    <a:lumMod val="95000"/>
                    <a:lumOff val="5000"/>
                  </a:schemeClr>
                </a:solidFill>
              </a:rPr>
              <a:t>given rising inflation, negative real wages, we </a:t>
            </a:r>
            <a:r>
              <a:rPr lang="en-US" sz="1700" dirty="0">
                <a:solidFill>
                  <a:schemeClr val="tx1">
                    <a:lumMod val="95000"/>
                    <a:lumOff val="5000"/>
                  </a:schemeClr>
                </a:solidFill>
              </a:rPr>
              <a:t>see </a:t>
            </a:r>
            <a:r>
              <a:rPr lang="en-US" sz="1700" dirty="0" smtClean="0">
                <a:solidFill>
                  <a:schemeClr val="tx1">
                    <a:lumMod val="95000"/>
                    <a:lumOff val="5000"/>
                  </a:schemeClr>
                </a:solidFill>
              </a:rPr>
              <a:t>no </a:t>
            </a:r>
            <a:r>
              <a:rPr lang="en-US" sz="1700" dirty="0">
                <a:solidFill>
                  <a:schemeClr val="tx1">
                    <a:lumMod val="95000"/>
                    <a:lumOff val="5000"/>
                  </a:schemeClr>
                </a:solidFill>
              </a:rPr>
              <a:t>recovery </a:t>
            </a:r>
            <a:r>
              <a:rPr lang="en-US" sz="1700" dirty="0" smtClean="0">
                <a:solidFill>
                  <a:schemeClr val="tx1">
                    <a:lumMod val="95000"/>
                    <a:lumOff val="5000"/>
                  </a:schemeClr>
                </a:solidFill>
              </a:rPr>
              <a:t>this and another negative number of -5.8%</a:t>
            </a:r>
            <a:endParaRPr lang="en-US" sz="1700" dirty="0">
              <a:solidFill>
                <a:schemeClr val="tx1">
                  <a:lumMod val="95000"/>
                  <a:lumOff val="5000"/>
                </a:schemeClr>
              </a:solidFill>
            </a:endParaRPr>
          </a:p>
          <a:p>
            <a:r>
              <a:rPr lang="en-US" sz="1700" dirty="0" smtClean="0">
                <a:solidFill>
                  <a:schemeClr val="tx1">
                    <a:lumMod val="95000"/>
                    <a:lumOff val="5000"/>
                  </a:schemeClr>
                </a:solidFill>
              </a:rPr>
              <a:t>After </a:t>
            </a:r>
            <a:r>
              <a:rPr lang="en-US" sz="1700" dirty="0">
                <a:solidFill>
                  <a:schemeClr val="tx1">
                    <a:lumMod val="95000"/>
                    <a:lumOff val="5000"/>
                  </a:schemeClr>
                </a:solidFill>
              </a:rPr>
              <a:t>still managing </a:t>
            </a:r>
            <a:r>
              <a:rPr lang="en-US" sz="1700" dirty="0" smtClean="0">
                <a:solidFill>
                  <a:schemeClr val="tx1">
                    <a:lumMod val="95000"/>
                    <a:lumOff val="5000"/>
                  </a:schemeClr>
                </a:solidFill>
              </a:rPr>
              <a:t>7.8% </a:t>
            </a:r>
            <a:r>
              <a:rPr lang="en-US" sz="1700" dirty="0">
                <a:solidFill>
                  <a:schemeClr val="tx1">
                    <a:lumMod val="95000"/>
                    <a:lumOff val="5000"/>
                  </a:schemeClr>
                </a:solidFill>
              </a:rPr>
              <a:t>growth on a declining trend </a:t>
            </a:r>
            <a:r>
              <a:rPr lang="en-US" sz="1700" dirty="0" smtClean="0">
                <a:solidFill>
                  <a:schemeClr val="tx1">
                    <a:lumMod val="95000"/>
                    <a:lumOff val="5000"/>
                  </a:schemeClr>
                </a:solidFill>
              </a:rPr>
              <a:t>in 2013, </a:t>
            </a:r>
            <a:r>
              <a:rPr lang="en-US" sz="1700" dirty="0">
                <a:solidFill>
                  <a:schemeClr val="tx1">
                    <a:lumMod val="95000"/>
                    <a:lumOff val="5000"/>
                  </a:schemeClr>
                </a:solidFill>
              </a:rPr>
              <a:t>household spending </a:t>
            </a:r>
            <a:r>
              <a:rPr lang="en-US" sz="1700" dirty="0" smtClean="0">
                <a:solidFill>
                  <a:schemeClr val="tx1">
                    <a:lumMod val="95000"/>
                    <a:lumOff val="5000"/>
                  </a:schemeClr>
                </a:solidFill>
              </a:rPr>
              <a:t>turned </a:t>
            </a:r>
            <a:r>
              <a:rPr lang="en-US" sz="1700" dirty="0">
                <a:solidFill>
                  <a:schemeClr val="tx1">
                    <a:lumMod val="95000"/>
                    <a:lumOff val="5000"/>
                  </a:schemeClr>
                </a:solidFill>
              </a:rPr>
              <a:t>negative </a:t>
            </a:r>
            <a:r>
              <a:rPr lang="en-US" sz="1700" dirty="0" smtClean="0">
                <a:solidFill>
                  <a:schemeClr val="tx1">
                    <a:lumMod val="95000"/>
                    <a:lumOff val="5000"/>
                  </a:schemeClr>
                </a:solidFill>
              </a:rPr>
              <a:t>in 2014 by -5.5% and we think this will remain negative at -4.8% this year before turning slightly positive in 2016 as inflation declines  </a:t>
            </a:r>
          </a:p>
          <a:p>
            <a:r>
              <a:rPr lang="en-US" sz="1700" dirty="0" smtClean="0">
                <a:solidFill>
                  <a:schemeClr val="tx1">
                    <a:lumMod val="95000"/>
                    <a:lumOff val="5000"/>
                  </a:schemeClr>
                </a:solidFill>
              </a:rPr>
              <a:t>Unemployment averaged 9.6% last year and we think this could tick don just little in 2015 to 9.3%. As we note above, companies are trying to retain staff but only offering reduced wages</a:t>
            </a:r>
          </a:p>
        </p:txBody>
      </p:sp>
    </p:spTree>
    <p:extLst>
      <p:ext uri="{BB962C8B-B14F-4D97-AF65-F5344CB8AC3E}">
        <p14:creationId xmlns:p14="http://schemas.microsoft.com/office/powerpoint/2010/main" val="38185712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(8) </a:t>
            </a:r>
            <a:r>
              <a:rPr lang="en-GB" dirty="0"/>
              <a:t>– retail/consumer</a:t>
            </a:r>
          </a:p>
        </p:txBody>
      </p:sp>
      <p:sp>
        <p:nvSpPr>
          <p:cNvPr id="3" name="Inhaltsplatzhalter 2"/>
          <p:cNvSpPr>
            <a:spLocks noGrp="1"/>
          </p:cNvSpPr>
          <p:nvPr>
            <p:ph idx="1"/>
          </p:nvPr>
        </p:nvSpPr>
        <p:spPr/>
        <p:txBody>
          <a:bodyPr/>
          <a:lstStyle/>
          <a:p>
            <a:pPr lvl="0"/>
            <a:r>
              <a:rPr lang="en-US" sz="1700" dirty="0">
                <a:solidFill>
                  <a:prstClr val="black">
                    <a:lumMod val="95000"/>
                    <a:lumOff val="5000"/>
                  </a:prstClr>
                </a:solidFill>
              </a:rPr>
              <a:t>Consumer confidence has averaged 80-82 in the last two years with a recent low of 70 in early 2010 after it had collapsed disastrously to 40 in early 2009 for a few months</a:t>
            </a:r>
          </a:p>
          <a:p>
            <a:pPr lvl="0"/>
            <a:r>
              <a:rPr lang="en-US" sz="1700" dirty="0">
                <a:solidFill>
                  <a:prstClr val="black">
                    <a:lumMod val="95000"/>
                    <a:lumOff val="5000"/>
                  </a:prstClr>
                </a:solidFill>
              </a:rPr>
              <a:t>But consumer confidence fell to 72.5 in January from 80.3 in December which was the lowest figure for 3 years </a:t>
            </a:r>
          </a:p>
          <a:p>
            <a:pPr lvl="0"/>
            <a:r>
              <a:rPr lang="en-US" sz="1700" dirty="0">
                <a:solidFill>
                  <a:prstClr val="black">
                    <a:lumMod val="95000"/>
                    <a:lumOff val="5000"/>
                  </a:prstClr>
                </a:solidFill>
              </a:rPr>
              <a:t>This then averaged at 64 through the spring but then tumbled further again to 54 in August where it has remained for 4 months. The escalation in prices ought to put another dint in this number at the start of 2015 underlying our view that the start of 2015 will be hard for household consumption and all related indicators</a:t>
            </a:r>
          </a:p>
          <a:p>
            <a:pPr marL="0" lvl="0" indent="0">
              <a:buNone/>
            </a:pPr>
            <a:r>
              <a:rPr lang="en-US" sz="1700" dirty="0">
                <a:solidFill>
                  <a:prstClr val="black">
                    <a:lumMod val="95000"/>
                    <a:lumOff val="5000"/>
                  </a:prstClr>
                </a:solidFill>
              </a:rPr>
              <a:t> </a:t>
            </a:r>
          </a:p>
          <a:p>
            <a:pPr lvl="0"/>
            <a:endParaRPr lang="en-GB" sz="1700" dirty="0">
              <a:solidFill>
                <a:prstClr val="black"/>
              </a:solidFill>
            </a:endParaRPr>
          </a:p>
          <a:p>
            <a:endParaRPr lang="en-GB" dirty="0"/>
          </a:p>
        </p:txBody>
      </p:sp>
    </p:spTree>
    <p:extLst>
      <p:ext uri="{BB962C8B-B14F-4D97-AF65-F5344CB8AC3E}">
        <p14:creationId xmlns:p14="http://schemas.microsoft.com/office/powerpoint/2010/main" val="29254397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Economic outlook (9) - policies</a:t>
            </a:r>
            <a:endParaRPr lang="en-GB" dirty="0"/>
          </a:p>
        </p:txBody>
      </p:sp>
      <p:sp>
        <p:nvSpPr>
          <p:cNvPr id="3" name="Content Placeholder 2"/>
          <p:cNvSpPr>
            <a:spLocks noGrp="1"/>
          </p:cNvSpPr>
          <p:nvPr>
            <p:ph idx="1"/>
          </p:nvPr>
        </p:nvSpPr>
        <p:spPr>
          <a:xfrm>
            <a:off x="438522" y="1700808"/>
            <a:ext cx="8229600" cy="4525963"/>
          </a:xfrm>
        </p:spPr>
        <p:txBody>
          <a:bodyPr>
            <a:noAutofit/>
          </a:bodyPr>
          <a:lstStyle/>
          <a:p>
            <a:r>
              <a:rPr lang="en-US" sz="1700" dirty="0" smtClean="0">
                <a:solidFill>
                  <a:schemeClr val="tx1">
                    <a:lumMod val="95000"/>
                    <a:lumOff val="5000"/>
                  </a:schemeClr>
                </a:solidFill>
              </a:rPr>
              <a:t>We expect the government to pursue the IMF program which will not help consumption initially</a:t>
            </a:r>
          </a:p>
          <a:p>
            <a:r>
              <a:rPr lang="en-US" sz="1700" dirty="0" smtClean="0">
                <a:solidFill>
                  <a:schemeClr val="tx1">
                    <a:lumMod val="95000"/>
                    <a:lumOff val="5000"/>
                  </a:schemeClr>
                </a:solidFill>
              </a:rPr>
              <a:t>“Deep federalisation” of separatist-controlled parts of eastern Ukraine is now envisaged</a:t>
            </a:r>
          </a:p>
          <a:p>
            <a:r>
              <a:rPr lang="en-US" sz="1700" dirty="0" smtClean="0">
                <a:solidFill>
                  <a:schemeClr val="tx1">
                    <a:lumMod val="95000"/>
                    <a:lumOff val="5000"/>
                  </a:schemeClr>
                </a:solidFill>
              </a:rPr>
              <a:t>The conflict will remain “frozen”, unwieldy and not to the benefit of Ukraine or Russia</a:t>
            </a:r>
          </a:p>
          <a:p>
            <a:r>
              <a:rPr lang="en-US" sz="1700" dirty="0" smtClean="0">
                <a:solidFill>
                  <a:schemeClr val="tx1">
                    <a:lumMod val="95000"/>
                    <a:lumOff val="5000"/>
                  </a:schemeClr>
                </a:solidFill>
              </a:rPr>
              <a:t>One threat is that the separatist regions become dysfunctional mini-regions such as Transdiniestra</a:t>
            </a:r>
          </a:p>
          <a:p>
            <a:r>
              <a:rPr lang="en-US" sz="1700" dirty="0" smtClean="0">
                <a:solidFill>
                  <a:schemeClr val="tx1">
                    <a:lumMod val="95000"/>
                    <a:lumOff val="5000"/>
                  </a:schemeClr>
                </a:solidFill>
              </a:rPr>
              <a:t>The IMF </a:t>
            </a:r>
            <a:r>
              <a:rPr lang="en-US" sz="1700" dirty="0">
                <a:solidFill>
                  <a:schemeClr val="tx1">
                    <a:lumMod val="95000"/>
                    <a:lumOff val="5000"/>
                  </a:schemeClr>
                </a:solidFill>
              </a:rPr>
              <a:t>package could reach a total of $27bn over two </a:t>
            </a:r>
            <a:r>
              <a:rPr lang="en-US" sz="1700" dirty="0" smtClean="0">
                <a:solidFill>
                  <a:schemeClr val="tx1">
                    <a:lumMod val="95000"/>
                    <a:lumOff val="5000"/>
                  </a:schemeClr>
                </a:solidFill>
              </a:rPr>
              <a:t>years, </a:t>
            </a:r>
            <a:r>
              <a:rPr lang="en-US" sz="1700" dirty="0">
                <a:solidFill>
                  <a:schemeClr val="tx1">
                    <a:lumMod val="95000"/>
                    <a:lumOff val="5000"/>
                  </a:schemeClr>
                </a:solidFill>
              </a:rPr>
              <a:t>but depending on other international transfers; the IMF core element totals $</a:t>
            </a:r>
            <a:r>
              <a:rPr lang="en-US" sz="1700" dirty="0" smtClean="0">
                <a:solidFill>
                  <a:schemeClr val="tx1">
                    <a:lumMod val="95000"/>
                    <a:lumOff val="5000"/>
                  </a:schemeClr>
                </a:solidFill>
              </a:rPr>
              <a:t>17bn </a:t>
            </a:r>
            <a:r>
              <a:rPr lang="en-US" sz="1700" dirty="0">
                <a:solidFill>
                  <a:schemeClr val="tx1">
                    <a:lumMod val="95000"/>
                    <a:lumOff val="5000"/>
                  </a:schemeClr>
                </a:solidFill>
              </a:rPr>
              <a:t>over two </a:t>
            </a:r>
            <a:r>
              <a:rPr lang="en-US" sz="1700" dirty="0" smtClean="0">
                <a:solidFill>
                  <a:schemeClr val="tx1">
                    <a:lumMod val="95000"/>
                    <a:lumOff val="5000"/>
                  </a:schemeClr>
                </a:solidFill>
              </a:rPr>
              <a:t>years</a:t>
            </a:r>
          </a:p>
          <a:p>
            <a:r>
              <a:rPr lang="en-US" sz="1700" dirty="0" smtClean="0">
                <a:solidFill>
                  <a:schemeClr val="tx1">
                    <a:lumMod val="95000"/>
                    <a:lumOff val="5000"/>
                  </a:schemeClr>
                </a:solidFill>
              </a:rPr>
              <a:t>The </a:t>
            </a:r>
            <a:r>
              <a:rPr lang="en-US" sz="1700" dirty="0">
                <a:solidFill>
                  <a:schemeClr val="tx1">
                    <a:lumMod val="95000"/>
                    <a:lumOff val="5000"/>
                  </a:schemeClr>
                </a:solidFill>
              </a:rPr>
              <a:t>Program advocates freezing VAT and profit taxes at current </a:t>
            </a:r>
            <a:r>
              <a:rPr lang="en-US" sz="1700" dirty="0" smtClean="0">
                <a:solidFill>
                  <a:schemeClr val="tx1">
                    <a:lumMod val="95000"/>
                    <a:lumOff val="5000"/>
                  </a:schemeClr>
                </a:solidFill>
              </a:rPr>
              <a:t>rates; </a:t>
            </a:r>
            <a:r>
              <a:rPr lang="en-US" sz="1700" dirty="0">
                <a:solidFill>
                  <a:schemeClr val="tx1">
                    <a:lumMod val="95000"/>
                    <a:lumOff val="5000"/>
                  </a:schemeClr>
                </a:solidFill>
              </a:rPr>
              <a:t>laying off 50% of the police force and 10% of the civil service which will add to </a:t>
            </a:r>
            <a:r>
              <a:rPr lang="en-US" sz="1700" dirty="0" smtClean="0">
                <a:solidFill>
                  <a:schemeClr val="tx1">
                    <a:lumMod val="95000"/>
                    <a:lumOff val="5000"/>
                  </a:schemeClr>
                </a:solidFill>
              </a:rPr>
              <a:t>unemployment;  </a:t>
            </a:r>
            <a:r>
              <a:rPr lang="en-US" sz="1700" dirty="0">
                <a:solidFill>
                  <a:schemeClr val="tx1">
                    <a:lumMod val="95000"/>
                    <a:lumOff val="5000"/>
                  </a:schemeClr>
                </a:solidFill>
              </a:rPr>
              <a:t>freezing minimum wage </a:t>
            </a:r>
            <a:r>
              <a:rPr lang="en-US" sz="1700" dirty="0" smtClean="0">
                <a:solidFill>
                  <a:schemeClr val="tx1">
                    <a:lumMod val="95000"/>
                    <a:lumOff val="5000"/>
                  </a:schemeClr>
                </a:solidFill>
              </a:rPr>
              <a:t>at </a:t>
            </a:r>
            <a:r>
              <a:rPr lang="en-US" sz="1700" dirty="0">
                <a:solidFill>
                  <a:schemeClr val="tx1">
                    <a:lumMod val="95000"/>
                    <a:lumOff val="5000"/>
                  </a:schemeClr>
                </a:solidFill>
              </a:rPr>
              <a:t>current standings; </a:t>
            </a:r>
            <a:r>
              <a:rPr lang="en-US" sz="1700" dirty="0" smtClean="0">
                <a:solidFill>
                  <a:schemeClr val="tx1">
                    <a:lumMod val="95000"/>
                    <a:lumOff val="5000"/>
                  </a:schemeClr>
                </a:solidFill>
              </a:rPr>
              <a:t>no indexation </a:t>
            </a:r>
            <a:r>
              <a:rPr lang="en-US" sz="1700" dirty="0">
                <a:solidFill>
                  <a:schemeClr val="tx1">
                    <a:lumMod val="95000"/>
                    <a:lumOff val="5000"/>
                  </a:schemeClr>
                </a:solidFill>
              </a:rPr>
              <a:t>of </a:t>
            </a:r>
            <a:r>
              <a:rPr lang="en-US" sz="1700" dirty="0" smtClean="0">
                <a:solidFill>
                  <a:schemeClr val="tx1">
                    <a:lumMod val="95000"/>
                    <a:lumOff val="5000"/>
                  </a:schemeClr>
                </a:solidFill>
              </a:rPr>
              <a:t>pensions; and the elimination </a:t>
            </a:r>
            <a:r>
              <a:rPr lang="en-US" sz="1700" dirty="0">
                <a:solidFill>
                  <a:schemeClr val="tx1">
                    <a:lumMod val="95000"/>
                    <a:lumOff val="5000"/>
                  </a:schemeClr>
                </a:solidFill>
              </a:rPr>
              <a:t>of the quasi-deficit of the gas supplier Naftogas by 2018 (about time too</a:t>
            </a:r>
            <a:r>
              <a:rPr lang="en-US" sz="1700" dirty="0" smtClean="0">
                <a:solidFill>
                  <a:schemeClr val="tx1">
                    <a:lumMod val="95000"/>
                    <a:lumOff val="5000"/>
                  </a:schemeClr>
                </a:solidFill>
              </a:rPr>
              <a:t>!) but this target seems to be slipping as well</a:t>
            </a:r>
            <a:endParaRPr lang="en-US" sz="1700" dirty="0">
              <a:solidFill>
                <a:schemeClr val="tx1">
                  <a:lumMod val="95000"/>
                  <a:lumOff val="5000"/>
                </a:schemeClr>
              </a:solidFill>
            </a:endParaRPr>
          </a:p>
          <a:p>
            <a:endParaRPr lang="en-GB" sz="1700" dirty="0">
              <a:solidFill>
                <a:schemeClr val="tx1">
                  <a:lumMod val="95000"/>
                  <a:lumOff val="5000"/>
                </a:schemeClr>
              </a:solidFill>
            </a:endParaRPr>
          </a:p>
        </p:txBody>
      </p:sp>
    </p:spTree>
    <p:extLst>
      <p:ext uri="{BB962C8B-B14F-4D97-AF65-F5344CB8AC3E}">
        <p14:creationId xmlns:p14="http://schemas.microsoft.com/office/powerpoint/2010/main" val="41628320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(10) </a:t>
            </a:r>
            <a:r>
              <a:rPr lang="en-GB" dirty="0"/>
              <a:t>- policies</a:t>
            </a:r>
          </a:p>
        </p:txBody>
      </p:sp>
      <p:sp>
        <p:nvSpPr>
          <p:cNvPr id="3" name="Inhaltsplatzhalter 2"/>
          <p:cNvSpPr>
            <a:spLocks noGrp="1"/>
          </p:cNvSpPr>
          <p:nvPr>
            <p:ph idx="1"/>
          </p:nvPr>
        </p:nvSpPr>
        <p:spPr/>
        <p:txBody>
          <a:bodyPr>
            <a:normAutofit/>
          </a:bodyPr>
          <a:lstStyle/>
          <a:p>
            <a:r>
              <a:rPr lang="en-US" sz="1700" dirty="0">
                <a:solidFill>
                  <a:schemeClr val="tx1">
                    <a:lumMod val="95000"/>
                    <a:lumOff val="5000"/>
                  </a:schemeClr>
                </a:solidFill>
              </a:rPr>
              <a:t>The IMF had to reshaped its expectations in late August following a review of the program given deteriorating indicators in the Ukraine economy</a:t>
            </a:r>
          </a:p>
          <a:p>
            <a:r>
              <a:rPr lang="en-US" sz="1700" dirty="0">
                <a:solidFill>
                  <a:schemeClr val="tx1">
                    <a:lumMod val="95000"/>
                    <a:lumOff val="5000"/>
                  </a:schemeClr>
                </a:solidFill>
              </a:rPr>
              <a:t>Other international funding should flow through after that but there remain some questions/risk here</a:t>
            </a:r>
          </a:p>
          <a:p>
            <a:r>
              <a:rPr lang="en-US" sz="1700" i="1" u="sng" dirty="0">
                <a:solidFill>
                  <a:schemeClr val="tx1">
                    <a:lumMod val="95000"/>
                    <a:lumOff val="5000"/>
                  </a:schemeClr>
                </a:solidFill>
              </a:rPr>
              <a:t>But there is a real and growing possibility that Ukraine will not make its debt repayments in a timely fashion and that some sort of informal default, continuous rescheduling and re-structuring of the debt will happen a la Greece. This may come to pass in 2015</a:t>
            </a:r>
          </a:p>
          <a:p>
            <a:endParaRPr lang="en-GB" sz="1700" dirty="0"/>
          </a:p>
        </p:txBody>
      </p:sp>
    </p:spTree>
    <p:extLst>
      <p:ext uri="{BB962C8B-B14F-4D97-AF65-F5344CB8AC3E}">
        <p14:creationId xmlns:p14="http://schemas.microsoft.com/office/powerpoint/2010/main" val="2202765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a:t>
            </a:r>
            <a:r>
              <a:rPr lang="en-US" dirty="0" smtClean="0"/>
              <a:t>summary (2)</a:t>
            </a:r>
            <a:endParaRPr lang="en-US" dirty="0"/>
          </a:p>
        </p:txBody>
      </p:sp>
      <p:sp>
        <p:nvSpPr>
          <p:cNvPr id="3" name="Content Placeholder 2"/>
          <p:cNvSpPr>
            <a:spLocks noGrp="1"/>
          </p:cNvSpPr>
          <p:nvPr>
            <p:ph idx="1"/>
          </p:nvPr>
        </p:nvSpPr>
        <p:spPr/>
        <p:txBody>
          <a:bodyPr>
            <a:noAutofit/>
          </a:bodyPr>
          <a:lstStyle/>
          <a:p>
            <a:r>
              <a:rPr lang="en-US" sz="1700" dirty="0">
                <a:solidFill>
                  <a:schemeClr val="tx1">
                    <a:lumMod val="95000"/>
                    <a:lumOff val="5000"/>
                  </a:schemeClr>
                </a:solidFill>
              </a:rPr>
              <a:t>Economic recovery ought to kick-in late autumn this year with positive GDP of about 3.0% in 2016</a:t>
            </a:r>
          </a:p>
          <a:p>
            <a:r>
              <a:rPr lang="en-US" sz="1700" dirty="0">
                <a:solidFill>
                  <a:schemeClr val="tx1">
                    <a:lumMod val="95000"/>
                    <a:lumOff val="5000"/>
                  </a:schemeClr>
                </a:solidFill>
              </a:rPr>
              <a:t>If politics and military situation </a:t>
            </a:r>
            <a:r>
              <a:rPr lang="en-US" sz="1700" dirty="0" err="1">
                <a:solidFill>
                  <a:schemeClr val="tx1">
                    <a:lumMod val="95000"/>
                    <a:lumOff val="5000"/>
                  </a:schemeClr>
                </a:solidFill>
              </a:rPr>
              <a:t>stabilises</a:t>
            </a:r>
            <a:r>
              <a:rPr lang="en-US" sz="1700" dirty="0">
                <a:solidFill>
                  <a:schemeClr val="tx1">
                    <a:lumMod val="95000"/>
                    <a:lumOff val="5000"/>
                  </a:schemeClr>
                </a:solidFill>
              </a:rPr>
              <a:t> and improves and if IMF/EU financing continues, then the bounce-back could be accelerated by a few months and the jump in GDP growth in 2016 could rise as much as 5-6%. We then see GDP trending at 5-6% in </a:t>
            </a:r>
            <a:r>
              <a:rPr lang="en-US" sz="1700" dirty="0" smtClean="0">
                <a:solidFill>
                  <a:schemeClr val="tx1">
                    <a:lumMod val="95000"/>
                    <a:lumOff val="5000"/>
                  </a:schemeClr>
                </a:solidFill>
              </a:rPr>
              <a:t>2017-2020</a:t>
            </a:r>
          </a:p>
          <a:p>
            <a:r>
              <a:rPr lang="en-US" sz="1700" dirty="0" smtClean="0">
                <a:solidFill>
                  <a:schemeClr val="tx1">
                    <a:lumMod val="95000"/>
                    <a:lumOff val="5000"/>
                  </a:schemeClr>
                </a:solidFill>
              </a:rPr>
              <a:t>The gas transfer deal agreed last October and that was at least one positive step forward in Ukrainian-Russia relations with brokerage of the deal by the EU. The agreed price structure was very close to what we predicted in the early autumn—there were few surprises actually</a:t>
            </a:r>
          </a:p>
          <a:p>
            <a:r>
              <a:rPr lang="en-US" sz="1700" dirty="0" smtClean="0">
                <a:solidFill>
                  <a:schemeClr val="tx1">
                    <a:lumMod val="95000"/>
                    <a:lumOff val="5000"/>
                  </a:schemeClr>
                </a:solidFill>
              </a:rPr>
              <a:t>Escalating </a:t>
            </a:r>
            <a:r>
              <a:rPr lang="en-US" sz="1700" dirty="0">
                <a:solidFill>
                  <a:schemeClr val="tx1">
                    <a:lumMod val="95000"/>
                    <a:lumOff val="5000"/>
                  </a:schemeClr>
                </a:solidFill>
              </a:rPr>
              <a:t>“mini’ trade wars/sanctions will again just harm both markets and economies depending on the scale of such trade conflicts</a:t>
            </a:r>
          </a:p>
          <a:p>
            <a:r>
              <a:rPr lang="en-US" sz="1700" dirty="0" smtClean="0">
                <a:solidFill>
                  <a:schemeClr val="tx1">
                    <a:lumMod val="95000"/>
                    <a:lumOff val="5000"/>
                  </a:schemeClr>
                </a:solidFill>
              </a:rPr>
              <a:t>It is important to note that executives in our Surveys do not expect or budget for any strong bounce back in 2015</a:t>
            </a:r>
          </a:p>
        </p:txBody>
      </p:sp>
    </p:spTree>
    <p:extLst>
      <p:ext uri="{BB962C8B-B14F-4D97-AF65-F5344CB8AC3E}">
        <p14:creationId xmlns:p14="http://schemas.microsoft.com/office/powerpoint/2010/main" val="3048784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dirty="0" smtClean="0"/>
              <a:t>Currency </a:t>
            </a:r>
            <a:r>
              <a:rPr lang="en-US" sz="3600" dirty="0"/>
              <a:t>and inflation issues and </a:t>
            </a:r>
            <a:r>
              <a:rPr lang="en-US" sz="3600" dirty="0" smtClean="0"/>
              <a:t>outlook (1)</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GB" sz="1700" dirty="0" smtClean="0">
                <a:solidFill>
                  <a:schemeClr val="tx1">
                    <a:lumMod val="95000"/>
                    <a:lumOff val="5000"/>
                  </a:schemeClr>
                </a:solidFill>
              </a:rPr>
              <a:t>In the second half of last year (2013) the hryvnia was stable against the dollar at 7.87 and averaged 11.0 to the Euro. It then moved as follows:</a:t>
            </a:r>
          </a:p>
          <a:p>
            <a:pPr marL="2743200" lvl="6" indent="0">
              <a:buNone/>
            </a:pPr>
            <a:r>
              <a:rPr lang="en-GB" sz="1700" b="1" u="sng" dirty="0" smtClean="0">
                <a:solidFill>
                  <a:schemeClr val="tx1">
                    <a:lumMod val="95000"/>
                    <a:lumOff val="5000"/>
                  </a:schemeClr>
                </a:solidFill>
              </a:rPr>
              <a:t>Dollar			Euro</a:t>
            </a:r>
            <a:endParaRPr lang="en-GB" sz="1700" b="1" u="sng" dirty="0">
              <a:solidFill>
                <a:schemeClr val="tx1">
                  <a:lumMod val="95000"/>
                  <a:lumOff val="5000"/>
                </a:schemeClr>
              </a:solidFill>
            </a:endParaRPr>
          </a:p>
          <a:p>
            <a:pPr marL="0" indent="0">
              <a:buNone/>
            </a:pPr>
            <a:r>
              <a:rPr lang="en-GB" sz="1700" dirty="0" smtClean="0">
                <a:solidFill>
                  <a:schemeClr val="tx1">
                    <a:lumMod val="95000"/>
                    <a:lumOff val="5000"/>
                  </a:schemeClr>
                </a:solidFill>
              </a:rPr>
              <a:t>		1 Jan 2014			8.03			11.0</a:t>
            </a:r>
          </a:p>
          <a:p>
            <a:pPr marL="0" indent="0">
              <a:buNone/>
            </a:pPr>
            <a:r>
              <a:rPr lang="en-GB" sz="1700" dirty="0" smtClean="0">
                <a:solidFill>
                  <a:schemeClr val="tx1">
                    <a:lumMod val="95000"/>
                    <a:lumOff val="5000"/>
                  </a:schemeClr>
                </a:solidFill>
              </a:rPr>
              <a:t>		16 March			9.03			12.77</a:t>
            </a:r>
          </a:p>
          <a:p>
            <a:pPr marL="0" indent="0">
              <a:buNone/>
            </a:pPr>
            <a:r>
              <a:rPr lang="en-GB" sz="1700" dirty="0">
                <a:solidFill>
                  <a:schemeClr val="tx1">
                    <a:lumMod val="95000"/>
                    <a:lumOff val="5000"/>
                  </a:schemeClr>
                </a:solidFill>
              </a:rPr>
              <a:t>	</a:t>
            </a:r>
            <a:r>
              <a:rPr lang="en-GB" sz="1700" dirty="0" smtClean="0">
                <a:solidFill>
                  <a:schemeClr val="tx1">
                    <a:lumMod val="95000"/>
                    <a:lumOff val="5000"/>
                  </a:schemeClr>
                </a:solidFill>
              </a:rPr>
              <a:t>	20 April  			12.24		17.22</a:t>
            </a:r>
          </a:p>
          <a:p>
            <a:pPr marL="0" indent="0">
              <a:buNone/>
            </a:pPr>
            <a:r>
              <a:rPr lang="en-GB" sz="1700" dirty="0">
                <a:solidFill>
                  <a:schemeClr val="tx1">
                    <a:lumMod val="95000"/>
                    <a:lumOff val="5000"/>
                  </a:schemeClr>
                </a:solidFill>
              </a:rPr>
              <a:t>	</a:t>
            </a:r>
            <a:r>
              <a:rPr lang="en-GB" sz="1700" dirty="0" smtClean="0">
                <a:solidFill>
                  <a:schemeClr val="tx1">
                    <a:lumMod val="95000"/>
                    <a:lumOff val="5000"/>
                  </a:schemeClr>
                </a:solidFill>
              </a:rPr>
              <a:t>	22 June			11.4			15.91</a:t>
            </a:r>
          </a:p>
          <a:p>
            <a:pPr marL="0" indent="0">
              <a:buNone/>
            </a:pPr>
            <a:r>
              <a:rPr lang="en-GB" sz="1700" dirty="0">
                <a:solidFill>
                  <a:schemeClr val="tx1">
                    <a:lumMod val="95000"/>
                    <a:lumOff val="5000"/>
                  </a:schemeClr>
                </a:solidFill>
              </a:rPr>
              <a:t>	</a:t>
            </a:r>
            <a:r>
              <a:rPr lang="en-GB" sz="1700" dirty="0" smtClean="0">
                <a:solidFill>
                  <a:schemeClr val="tx1">
                    <a:lumMod val="95000"/>
                    <a:lumOff val="5000"/>
                  </a:schemeClr>
                </a:solidFill>
              </a:rPr>
              <a:t>	17 July			11.4			15.4</a:t>
            </a:r>
          </a:p>
          <a:p>
            <a:pPr marL="0" indent="0">
              <a:buNone/>
            </a:pPr>
            <a:r>
              <a:rPr lang="en-GB" sz="1700" dirty="0">
                <a:solidFill>
                  <a:schemeClr val="tx1">
                    <a:lumMod val="95000"/>
                    <a:lumOff val="5000"/>
                  </a:schemeClr>
                </a:solidFill>
              </a:rPr>
              <a:t>	</a:t>
            </a:r>
            <a:r>
              <a:rPr lang="en-GB" sz="1700" dirty="0" smtClean="0">
                <a:solidFill>
                  <a:schemeClr val="tx1">
                    <a:lumMod val="95000"/>
                    <a:lumOff val="5000"/>
                  </a:schemeClr>
                </a:solidFill>
              </a:rPr>
              <a:t>	15 September		12.6			16.4</a:t>
            </a:r>
          </a:p>
          <a:p>
            <a:pPr marL="0" indent="0">
              <a:buNone/>
            </a:pPr>
            <a:r>
              <a:rPr lang="en-GB" sz="1700" dirty="0">
                <a:solidFill>
                  <a:schemeClr val="tx1">
                    <a:lumMod val="95000"/>
                    <a:lumOff val="5000"/>
                  </a:schemeClr>
                </a:solidFill>
              </a:rPr>
              <a:t>	</a:t>
            </a:r>
            <a:r>
              <a:rPr lang="en-GB" sz="1700" dirty="0" smtClean="0">
                <a:solidFill>
                  <a:schemeClr val="tx1">
                    <a:lumMod val="95000"/>
                    <a:lumOff val="5000"/>
                  </a:schemeClr>
                </a:solidFill>
              </a:rPr>
              <a:t>	12 October		12.7			16.1</a:t>
            </a:r>
          </a:p>
          <a:p>
            <a:pPr marL="0" indent="0">
              <a:buNone/>
            </a:pPr>
            <a:r>
              <a:rPr lang="en-GB" sz="1700" dirty="0">
                <a:solidFill>
                  <a:schemeClr val="tx1">
                    <a:lumMod val="95000"/>
                    <a:lumOff val="5000"/>
                  </a:schemeClr>
                </a:solidFill>
              </a:rPr>
              <a:t>	</a:t>
            </a:r>
            <a:r>
              <a:rPr lang="en-GB" sz="1700" dirty="0" smtClean="0">
                <a:solidFill>
                  <a:schemeClr val="tx1">
                    <a:lumMod val="95000"/>
                    <a:lumOff val="5000"/>
                  </a:schemeClr>
                </a:solidFill>
              </a:rPr>
              <a:t>	1 January 2015		15.6			18.9</a:t>
            </a:r>
          </a:p>
          <a:p>
            <a:r>
              <a:rPr lang="en-GB" sz="1700" dirty="0" smtClean="0">
                <a:solidFill>
                  <a:schemeClr val="tx1">
                    <a:lumMod val="95000"/>
                    <a:lumOff val="5000"/>
                  </a:schemeClr>
                </a:solidFill>
              </a:rPr>
              <a:t>The currency fell by 95% last year against the dollar and by 72% against the Euro; the difference is obviously explained by the strengthening of the US dollar in recent months</a:t>
            </a:r>
          </a:p>
          <a:p>
            <a:r>
              <a:rPr lang="en-GB" sz="1700" dirty="0" smtClean="0">
                <a:solidFill>
                  <a:schemeClr val="tx1">
                    <a:lumMod val="95000"/>
                    <a:lumOff val="5000"/>
                  </a:schemeClr>
                </a:solidFill>
              </a:rPr>
              <a:t>Only the Russian rouble matches numbers like these</a:t>
            </a:r>
          </a:p>
          <a:p>
            <a:r>
              <a:rPr lang="en-GB" sz="1700" dirty="0" smtClean="0">
                <a:solidFill>
                  <a:schemeClr val="tx1">
                    <a:lumMod val="95000"/>
                    <a:lumOff val="5000"/>
                  </a:schemeClr>
                </a:solidFill>
              </a:rPr>
              <a:t>Stabilisation set in briefly after the September cease-fire announcement but economic 				and debt factors are now playing more of a role in defining the FX rate</a:t>
            </a:r>
            <a:endParaRPr lang="en-GB" sz="1700" dirty="0">
              <a:solidFill>
                <a:schemeClr val="tx1">
                  <a:lumMod val="95000"/>
                  <a:lumOff val="5000"/>
                </a:schemeClr>
              </a:solidFill>
            </a:endParaRPr>
          </a:p>
          <a:p>
            <a:pPr marL="0" indent="0">
              <a:buNone/>
            </a:pPr>
            <a:endParaRPr lang="en-GB" sz="1700" dirty="0">
              <a:solidFill>
                <a:schemeClr val="tx1">
                  <a:lumMod val="95000"/>
                  <a:lumOff val="5000"/>
                </a:schemeClr>
              </a:solidFill>
            </a:endParaRPr>
          </a:p>
        </p:txBody>
      </p:sp>
    </p:spTree>
    <p:extLst>
      <p:ext uri="{BB962C8B-B14F-4D97-AF65-F5344CB8AC3E}">
        <p14:creationId xmlns:p14="http://schemas.microsoft.com/office/powerpoint/2010/main" val="36615611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Currency </a:t>
            </a:r>
            <a:r>
              <a:rPr lang="en-US" sz="3600" dirty="0"/>
              <a:t>and inflation issues and outlook </a:t>
            </a:r>
            <a:r>
              <a:rPr lang="en-US" sz="3600" dirty="0" smtClean="0"/>
              <a:t>(2)</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95000"/>
                    <a:lumOff val="5000"/>
                  </a:schemeClr>
                </a:solidFill>
              </a:rPr>
              <a:t>As we have noted, the currency could go two ways: our central scenario is for perhaps </a:t>
            </a:r>
            <a:r>
              <a:rPr lang="en-US" sz="1700" dirty="0" err="1" smtClean="0">
                <a:solidFill>
                  <a:schemeClr val="tx1">
                    <a:lumMod val="95000"/>
                    <a:lumOff val="5000"/>
                  </a:schemeClr>
                </a:solidFill>
              </a:rPr>
              <a:t>stabilisation</a:t>
            </a:r>
            <a:r>
              <a:rPr lang="en-US" sz="1700" dirty="0" smtClean="0">
                <a:solidFill>
                  <a:schemeClr val="tx1">
                    <a:lumMod val="95000"/>
                    <a:lumOff val="5000"/>
                  </a:schemeClr>
                </a:solidFill>
              </a:rPr>
              <a:t> or actually mild depreciation without any severe downward as the geopolitics improve or don’t get worse</a:t>
            </a:r>
          </a:p>
          <a:p>
            <a:r>
              <a:rPr lang="en-US" sz="1700" dirty="0" smtClean="0">
                <a:solidFill>
                  <a:schemeClr val="tx1">
                    <a:lumMod val="95000"/>
                    <a:lumOff val="5000"/>
                  </a:schemeClr>
                </a:solidFill>
              </a:rPr>
              <a:t>The consensus is actually for strengthening versus the soaring dollar by 3.5% by the end of 2015 and 7.5% by the end of 2016</a:t>
            </a:r>
          </a:p>
          <a:p>
            <a:r>
              <a:rPr lang="en-US" sz="1700" dirty="0" smtClean="0">
                <a:solidFill>
                  <a:schemeClr val="tx1">
                    <a:lumMod val="95000"/>
                    <a:lumOff val="5000"/>
                  </a:schemeClr>
                </a:solidFill>
              </a:rPr>
              <a:t>While we do not think this is an absurd scenario, it does feel a little optimistic </a:t>
            </a:r>
          </a:p>
          <a:p>
            <a:r>
              <a:rPr lang="en-US" sz="1700" dirty="0" smtClean="0">
                <a:solidFill>
                  <a:schemeClr val="tx1">
                    <a:lumMod val="95000"/>
                    <a:lumOff val="5000"/>
                  </a:schemeClr>
                </a:solidFill>
              </a:rPr>
              <a:t>More normal economic and global factors should prove more decisive if there is no escalation with Russia</a:t>
            </a:r>
          </a:p>
          <a:p>
            <a:r>
              <a:rPr lang="en-US" sz="1700" dirty="0" smtClean="0">
                <a:solidFill>
                  <a:schemeClr val="tx1">
                    <a:lumMod val="95000"/>
                    <a:lumOff val="5000"/>
                  </a:schemeClr>
                </a:solidFill>
              </a:rPr>
              <a:t>One problem for the currency is that all emerging markets are feeling the pain from the surging dollar as oil prices fall. As US interest rates creep up during 2015, the dollar will become more attractive</a:t>
            </a:r>
          </a:p>
          <a:p>
            <a:r>
              <a:rPr lang="en-US" sz="1700" dirty="0" smtClean="0">
                <a:solidFill>
                  <a:schemeClr val="tx1">
                    <a:lumMod val="95000"/>
                    <a:lumOff val="5000"/>
                  </a:schemeClr>
                </a:solidFill>
              </a:rPr>
              <a:t>The US dollar was already at a 9-year high against the Euro on 1 January 2015 and versus most other emerging market currencies</a:t>
            </a:r>
          </a:p>
          <a:p>
            <a:r>
              <a:rPr lang="en-US" sz="1700" dirty="0" smtClean="0">
                <a:solidFill>
                  <a:schemeClr val="tx1">
                    <a:lumMod val="95000"/>
                    <a:lumOff val="5000"/>
                  </a:schemeClr>
                </a:solidFill>
              </a:rPr>
              <a:t>There ought therefore to be more pressure from the dollar than the Euro</a:t>
            </a:r>
          </a:p>
          <a:p>
            <a:r>
              <a:rPr lang="en-US" sz="1700" dirty="0" smtClean="0">
                <a:solidFill>
                  <a:schemeClr val="tx1">
                    <a:lumMod val="95000"/>
                    <a:lumOff val="5000"/>
                  </a:schemeClr>
                </a:solidFill>
              </a:rPr>
              <a:t>Bank interest rates remain high as a mild support to the currency </a:t>
            </a:r>
          </a:p>
          <a:p>
            <a:endParaRPr lang="en-GB" sz="1700" dirty="0">
              <a:solidFill>
                <a:schemeClr val="tx1">
                  <a:lumMod val="95000"/>
                  <a:lumOff val="5000"/>
                </a:schemeClr>
              </a:solidFill>
            </a:endParaRPr>
          </a:p>
          <a:p>
            <a:endParaRPr lang="en-US" sz="1700" dirty="0" smtClean="0">
              <a:solidFill>
                <a:schemeClr val="tx1">
                  <a:lumMod val="85000"/>
                  <a:lumOff val="15000"/>
                </a:schemeClr>
              </a:solidFill>
            </a:endParaRPr>
          </a:p>
          <a:p>
            <a:endParaRPr lang="en-GB" sz="1700" dirty="0"/>
          </a:p>
        </p:txBody>
      </p:sp>
    </p:spTree>
    <p:extLst>
      <p:ext uri="{BB962C8B-B14F-4D97-AF65-F5344CB8AC3E}">
        <p14:creationId xmlns:p14="http://schemas.microsoft.com/office/powerpoint/2010/main" val="29059254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Currency </a:t>
            </a:r>
            <a:r>
              <a:rPr lang="en-US" dirty="0"/>
              <a:t>and inflation issues and outlook </a:t>
            </a:r>
            <a:r>
              <a:rPr lang="en-US" dirty="0" smtClean="0"/>
              <a:t>(3)</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95000"/>
                    <a:lumOff val="5000"/>
                  </a:schemeClr>
                </a:solidFill>
              </a:rPr>
              <a:t>FX reserves tumbled as the currency weakened and are now hovering at a recent all time low of $10bn and just under 3 months import coverage </a:t>
            </a:r>
          </a:p>
          <a:p>
            <a:r>
              <a:rPr lang="en-US" sz="1700" dirty="0">
                <a:solidFill>
                  <a:schemeClr val="tx1">
                    <a:lumMod val="95000"/>
                    <a:lumOff val="5000"/>
                  </a:schemeClr>
                </a:solidFill>
              </a:rPr>
              <a:t>However, if there is any further military action in eastern Ukraine, then the currency could come under further intense pressure and decline another 8-25% and even by 25-35% if military action were intensive</a:t>
            </a:r>
          </a:p>
          <a:p>
            <a:r>
              <a:rPr lang="en-US" sz="1700" dirty="0">
                <a:solidFill>
                  <a:schemeClr val="tx1">
                    <a:lumMod val="95000"/>
                    <a:lumOff val="5000"/>
                  </a:schemeClr>
                </a:solidFill>
              </a:rPr>
              <a:t>We repeat though that this is not our central scenario nor is it the consensus option either</a:t>
            </a:r>
          </a:p>
          <a:p>
            <a:r>
              <a:rPr lang="en-US" sz="1700" dirty="0">
                <a:solidFill>
                  <a:schemeClr val="tx1">
                    <a:lumMod val="95000"/>
                    <a:lumOff val="5000"/>
                  </a:schemeClr>
                </a:solidFill>
              </a:rPr>
              <a:t>We presume for calculation purposes that the Euro/dollar will fluctuate at about 1.16  for the next 12 months but there is some risk that the dollar could rise to 1.05/1.12 range in the next 9-18 months and then eventually get a bit stronger</a:t>
            </a:r>
          </a:p>
          <a:p>
            <a:r>
              <a:rPr lang="en-US" sz="1700" dirty="0" smtClean="0">
                <a:solidFill>
                  <a:schemeClr val="tx1">
                    <a:lumMod val="95000"/>
                    <a:lumOff val="5000"/>
                  </a:schemeClr>
                </a:solidFill>
              </a:rPr>
              <a:t>Inflation was negative in 2013 at -0.3</a:t>
            </a:r>
            <a:r>
              <a:rPr lang="en-US" sz="1700" dirty="0">
                <a:solidFill>
                  <a:schemeClr val="tx1">
                    <a:lumMod val="95000"/>
                    <a:lumOff val="5000"/>
                  </a:schemeClr>
                </a:solidFill>
              </a:rPr>
              <a:t>% and </a:t>
            </a:r>
            <a:r>
              <a:rPr lang="en-US" sz="1700" dirty="0" smtClean="0">
                <a:solidFill>
                  <a:schemeClr val="tx1">
                    <a:lumMod val="95000"/>
                    <a:lumOff val="5000"/>
                  </a:schemeClr>
                </a:solidFill>
              </a:rPr>
              <a:t>averaged 2% in the first quarter of 2014 but started to climb in double digits and then breached 15% in September and leapt again during the final quarter when inflation averaged 22.5% and finished the year at 24.9%</a:t>
            </a:r>
          </a:p>
          <a:p>
            <a:r>
              <a:rPr lang="en-US" sz="1700" dirty="0" smtClean="0">
                <a:solidFill>
                  <a:schemeClr val="tx1">
                    <a:lumMod val="95000"/>
                    <a:lumOff val="5000"/>
                  </a:schemeClr>
                </a:solidFill>
              </a:rPr>
              <a:t>With the slow start to the year, 2014 inflation will have </a:t>
            </a:r>
            <a:r>
              <a:rPr lang="en-US" sz="1700" u="sng" dirty="0" smtClean="0">
                <a:solidFill>
                  <a:schemeClr val="tx1">
                    <a:lumMod val="95000"/>
                    <a:lumOff val="5000"/>
                  </a:schemeClr>
                </a:solidFill>
              </a:rPr>
              <a:t>averaged</a:t>
            </a:r>
            <a:r>
              <a:rPr lang="en-US" sz="1700" dirty="0" smtClean="0">
                <a:solidFill>
                  <a:schemeClr val="tx1">
                    <a:lumMod val="95000"/>
                    <a:lumOff val="5000"/>
                  </a:schemeClr>
                </a:solidFill>
              </a:rPr>
              <a:t> 12%</a:t>
            </a:r>
          </a:p>
          <a:p>
            <a:r>
              <a:rPr lang="en-US" sz="1700" dirty="0" smtClean="0">
                <a:solidFill>
                  <a:schemeClr val="tx1">
                    <a:lumMod val="95000"/>
                    <a:lumOff val="5000"/>
                  </a:schemeClr>
                </a:solidFill>
              </a:rPr>
              <a:t>Given the currency depreciation during December and January, there is probably still some run-through from the currency to be experienced</a:t>
            </a:r>
          </a:p>
        </p:txBody>
      </p:sp>
    </p:spTree>
    <p:extLst>
      <p:ext uri="{BB962C8B-B14F-4D97-AF65-F5344CB8AC3E}">
        <p14:creationId xmlns:p14="http://schemas.microsoft.com/office/powerpoint/2010/main" val="17694787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Currency and inflation issues and outlook </a:t>
            </a:r>
            <a:r>
              <a:rPr lang="en-US" dirty="0" smtClean="0"/>
              <a:t>(4)</a:t>
            </a:r>
            <a:endParaRPr lang="en-GB" dirty="0"/>
          </a:p>
        </p:txBody>
      </p:sp>
      <p:sp>
        <p:nvSpPr>
          <p:cNvPr id="3" name="Inhaltsplatzhalter 2"/>
          <p:cNvSpPr>
            <a:spLocks noGrp="1"/>
          </p:cNvSpPr>
          <p:nvPr>
            <p:ph idx="1"/>
          </p:nvPr>
        </p:nvSpPr>
        <p:spPr/>
        <p:txBody>
          <a:bodyPr>
            <a:normAutofit/>
          </a:bodyPr>
          <a:lstStyle/>
          <a:p>
            <a:r>
              <a:rPr lang="en-US" sz="1700" dirty="0">
                <a:solidFill>
                  <a:schemeClr val="tx1">
                    <a:lumMod val="95000"/>
                    <a:lumOff val="5000"/>
                  </a:schemeClr>
                </a:solidFill>
              </a:rPr>
              <a:t>Falling energy prices could in the medium-term help Ukraine but in this case, this is all tied into the complex negotiations with Russia</a:t>
            </a:r>
          </a:p>
          <a:p>
            <a:r>
              <a:rPr lang="en-US" sz="1700" dirty="0">
                <a:solidFill>
                  <a:schemeClr val="tx1">
                    <a:lumMod val="95000"/>
                    <a:lumOff val="5000"/>
                  </a:schemeClr>
                </a:solidFill>
              </a:rPr>
              <a:t>So we see high double digit inflation  at the turn of the year and continuing into the first 3-5 months of 2015 over 20% and then </a:t>
            </a:r>
            <a:r>
              <a:rPr lang="en-US" sz="1700" dirty="0" err="1">
                <a:solidFill>
                  <a:schemeClr val="tx1">
                    <a:lumMod val="95000"/>
                    <a:lumOff val="5000"/>
                  </a:schemeClr>
                </a:solidFill>
              </a:rPr>
              <a:t>stabilisation</a:t>
            </a:r>
            <a:r>
              <a:rPr lang="en-US" sz="1700" dirty="0">
                <a:solidFill>
                  <a:schemeClr val="tx1">
                    <a:lumMod val="95000"/>
                    <a:lumOff val="5000"/>
                  </a:schemeClr>
                </a:solidFill>
              </a:rPr>
              <a:t> entailing an average 2015 inflation of about 16% on a downward trend and year-end inflation (December 2015) could reach 8-10%</a:t>
            </a:r>
          </a:p>
          <a:p>
            <a:r>
              <a:rPr lang="en-US" sz="1700" dirty="0">
                <a:solidFill>
                  <a:schemeClr val="tx1">
                    <a:lumMod val="95000"/>
                    <a:lumOff val="5000"/>
                  </a:schemeClr>
                </a:solidFill>
              </a:rPr>
              <a:t>Continued gas price rises through the next 6-18 months will ensure that inflation will not come down much in 2015 </a:t>
            </a:r>
          </a:p>
          <a:p>
            <a:r>
              <a:rPr lang="en-US" sz="1700" dirty="0">
                <a:solidFill>
                  <a:schemeClr val="tx1">
                    <a:lumMod val="95000"/>
                    <a:lumOff val="5000"/>
                  </a:schemeClr>
                </a:solidFill>
              </a:rPr>
              <a:t>Most risks to this outlook are negative ones but we think that the international aid package will prevent sustained double-digit inflation though this scenario is a short-term threat </a:t>
            </a:r>
          </a:p>
          <a:p>
            <a:pPr marL="0" indent="0">
              <a:buNone/>
            </a:pPr>
            <a:endParaRPr lang="en-US" sz="1700" dirty="0">
              <a:solidFill>
                <a:schemeClr val="tx1">
                  <a:lumMod val="95000"/>
                  <a:lumOff val="5000"/>
                </a:schemeClr>
              </a:solidFill>
            </a:endParaRPr>
          </a:p>
          <a:p>
            <a:endParaRPr lang="en-GB" sz="1700" dirty="0"/>
          </a:p>
          <a:p>
            <a:endParaRPr lang="en-GB" sz="1700" dirty="0"/>
          </a:p>
        </p:txBody>
      </p:sp>
    </p:spTree>
    <p:extLst>
      <p:ext uri="{BB962C8B-B14F-4D97-AF65-F5344CB8AC3E}">
        <p14:creationId xmlns:p14="http://schemas.microsoft.com/office/powerpoint/2010/main" val="29210095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sz="3600" dirty="0" smtClean="0">
                <a:solidFill>
                  <a:prstClr val="black"/>
                </a:solidFill>
              </a:rPr>
              <a:t>Revenue </a:t>
            </a:r>
            <a:r>
              <a:rPr lang="de-AT" sz="3600" dirty="0" err="1">
                <a:solidFill>
                  <a:prstClr val="black"/>
                </a:solidFill>
              </a:rPr>
              <a:t>and</a:t>
            </a:r>
            <a:r>
              <a:rPr lang="de-AT" sz="3600" dirty="0">
                <a:solidFill>
                  <a:prstClr val="black"/>
                </a:solidFill>
              </a:rPr>
              <a:t> </a:t>
            </a:r>
            <a:r>
              <a:rPr lang="de-AT" sz="3600" dirty="0" err="1">
                <a:solidFill>
                  <a:prstClr val="black"/>
                </a:solidFill>
              </a:rPr>
              <a:t>profit</a:t>
            </a:r>
            <a:r>
              <a:rPr lang="de-AT" sz="3600" dirty="0">
                <a:solidFill>
                  <a:prstClr val="black"/>
                </a:solidFill>
              </a:rPr>
              <a:t> </a:t>
            </a:r>
            <a:r>
              <a:rPr lang="de-AT" sz="3600" dirty="0" err="1" smtClean="0">
                <a:solidFill>
                  <a:prstClr val="black"/>
                </a:solidFill>
              </a:rPr>
              <a:t>results</a:t>
            </a:r>
            <a:r>
              <a:rPr lang="de-AT" sz="3600" dirty="0" smtClean="0">
                <a:solidFill>
                  <a:prstClr val="black"/>
                </a:solidFill>
              </a:rPr>
              <a:t>/</a:t>
            </a:r>
            <a:r>
              <a:rPr lang="de-AT" sz="3600" dirty="0" err="1" smtClean="0">
                <a:solidFill>
                  <a:prstClr val="black"/>
                </a:solidFill>
              </a:rPr>
              <a:t>forecasts</a:t>
            </a:r>
            <a:r>
              <a:rPr lang="de-AT" sz="3600" dirty="0" smtClean="0">
                <a:solidFill>
                  <a:prstClr val="black"/>
                </a:solidFill>
              </a:rPr>
              <a:t> </a:t>
            </a:r>
            <a:r>
              <a:rPr lang="de-AT" sz="3600" dirty="0">
                <a:solidFill>
                  <a:prstClr val="black"/>
                </a:solidFill>
              </a:rPr>
              <a:t>2014-15</a:t>
            </a:r>
            <a:r>
              <a:rPr lang="de-AT" sz="3600" dirty="0" smtClean="0">
                <a:solidFill>
                  <a:prstClr val="black"/>
                </a:solidFill>
              </a:rPr>
              <a:t/>
            </a:r>
            <a:br>
              <a:rPr lang="de-AT" sz="3600" dirty="0" smtClean="0">
                <a:solidFill>
                  <a:prstClr val="black"/>
                </a:solidFill>
              </a:rPr>
            </a:br>
            <a:r>
              <a:rPr lang="de-AT" sz="2200" dirty="0" smtClean="0">
                <a:solidFill>
                  <a:prstClr val="black"/>
                </a:solidFill>
              </a:rPr>
              <a:t>all </a:t>
            </a:r>
            <a:r>
              <a:rPr lang="de-AT" sz="2200" dirty="0" err="1" smtClean="0">
                <a:solidFill>
                  <a:prstClr val="black"/>
                </a:solidFill>
              </a:rPr>
              <a:t>sectors</a:t>
            </a:r>
            <a:r>
              <a:rPr lang="de-AT" sz="2200" dirty="0" smtClean="0">
                <a:solidFill>
                  <a:prstClr val="black"/>
                </a:solidFill>
              </a:rPr>
              <a:t>, </a:t>
            </a:r>
            <a:r>
              <a:rPr lang="de-AT" sz="2200" dirty="0" err="1" smtClean="0">
                <a:solidFill>
                  <a:prstClr val="black"/>
                </a:solidFill>
              </a:rPr>
              <a:t>comparison</a:t>
            </a:r>
            <a:r>
              <a:rPr lang="de-AT" sz="2200" dirty="0" smtClean="0">
                <a:solidFill>
                  <a:prstClr val="black"/>
                </a:solidFill>
              </a:rPr>
              <a:t> </a:t>
            </a:r>
            <a:r>
              <a:rPr lang="de-AT" sz="2200" dirty="0" err="1">
                <a:solidFill>
                  <a:prstClr val="black"/>
                </a:solidFill>
              </a:rPr>
              <a:t>of</a:t>
            </a:r>
            <a:r>
              <a:rPr lang="de-AT" sz="2200" dirty="0">
                <a:solidFill>
                  <a:prstClr val="black"/>
                </a:solidFill>
              </a:rPr>
              <a:t> </a:t>
            </a:r>
            <a:r>
              <a:rPr lang="de-AT" sz="2200" dirty="0" err="1">
                <a:solidFill>
                  <a:prstClr val="black"/>
                </a:solidFill>
              </a:rPr>
              <a:t>our</a:t>
            </a:r>
            <a:r>
              <a:rPr lang="de-AT" sz="2200" dirty="0">
                <a:solidFill>
                  <a:prstClr val="black"/>
                </a:solidFill>
              </a:rPr>
              <a:t> June </a:t>
            </a:r>
            <a:r>
              <a:rPr lang="de-AT" sz="2200" dirty="0" err="1">
                <a:solidFill>
                  <a:prstClr val="black"/>
                </a:solidFill>
              </a:rPr>
              <a:t>and</a:t>
            </a:r>
            <a:r>
              <a:rPr lang="de-AT" sz="2200" dirty="0">
                <a:solidFill>
                  <a:prstClr val="black"/>
                </a:solidFill>
              </a:rPr>
              <a:t> </a:t>
            </a:r>
            <a:r>
              <a:rPr lang="de-AT" sz="2200" dirty="0" err="1">
                <a:solidFill>
                  <a:prstClr val="black"/>
                </a:solidFill>
              </a:rPr>
              <a:t>December</a:t>
            </a:r>
            <a:r>
              <a:rPr lang="de-AT" sz="2200" dirty="0">
                <a:solidFill>
                  <a:prstClr val="black"/>
                </a:solidFill>
              </a:rPr>
              <a:t> 2014 </a:t>
            </a:r>
            <a:r>
              <a:rPr lang="de-AT" sz="2200" dirty="0" err="1">
                <a:solidFill>
                  <a:prstClr val="black"/>
                </a:solidFill>
              </a:rPr>
              <a:t>surveys</a:t>
            </a:r>
            <a:endParaRPr lang="en-GB" sz="2200" dirty="0"/>
          </a:p>
        </p:txBody>
      </p:sp>
      <p:pic>
        <p:nvPicPr>
          <p:cNvPr id="9728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7463" y="1600200"/>
            <a:ext cx="792907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87664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solidFill>
                  <a:prstClr val="black"/>
                </a:solidFill>
              </a:rPr>
              <a:t>R</a:t>
            </a:r>
            <a:r>
              <a:rPr lang="en-GB" dirty="0" smtClean="0">
                <a:solidFill>
                  <a:prstClr val="black"/>
                </a:solidFill>
              </a:rPr>
              <a:t>evenue </a:t>
            </a:r>
            <a:r>
              <a:rPr lang="en-GB" dirty="0">
                <a:solidFill>
                  <a:prstClr val="black"/>
                </a:solidFill>
              </a:rPr>
              <a:t>and profit </a:t>
            </a:r>
            <a:r>
              <a:rPr lang="en-GB" dirty="0" smtClean="0">
                <a:solidFill>
                  <a:prstClr val="black"/>
                </a:solidFill>
              </a:rPr>
              <a:t>result estimates 2014</a:t>
            </a:r>
            <a:br>
              <a:rPr lang="en-GB" dirty="0" smtClean="0">
                <a:solidFill>
                  <a:prstClr val="black"/>
                </a:solidFill>
              </a:rPr>
            </a:br>
            <a:r>
              <a:rPr lang="en-GB" sz="2000" dirty="0" smtClean="0">
                <a:solidFill>
                  <a:prstClr val="black"/>
                </a:solidFill>
              </a:rPr>
              <a:t> by sector, from </a:t>
            </a:r>
            <a:r>
              <a:rPr lang="en-GB" sz="2000" dirty="0" smtClean="0">
                <a:solidFill>
                  <a:prstClr val="black"/>
                </a:solidFill>
              </a:rPr>
              <a:t>our </a:t>
            </a:r>
            <a:r>
              <a:rPr lang="en-GB" sz="2000" dirty="0">
                <a:solidFill>
                  <a:prstClr val="black"/>
                </a:solidFill>
              </a:rPr>
              <a:t>December 2014 survey</a:t>
            </a:r>
            <a:endParaRPr lang="en-GB" sz="2000" dirty="0"/>
          </a:p>
        </p:txBody>
      </p:sp>
      <p:pic>
        <p:nvPicPr>
          <p:cNvPr id="9625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68359" y="1625755"/>
            <a:ext cx="7407282" cy="447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77620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solidFill>
                  <a:prstClr val="black"/>
                </a:solidFill>
              </a:rPr>
              <a:t>Latest </a:t>
            </a:r>
            <a:r>
              <a:rPr lang="en-GB" dirty="0">
                <a:solidFill>
                  <a:prstClr val="black"/>
                </a:solidFill>
              </a:rPr>
              <a:t>forecasts: revenue and profit </a:t>
            </a:r>
            <a:r>
              <a:rPr lang="en-GB" dirty="0" smtClean="0">
                <a:solidFill>
                  <a:prstClr val="black"/>
                </a:solidFill>
              </a:rPr>
              <a:t>forecasts, </a:t>
            </a:r>
            <a:r>
              <a:rPr lang="en-GB" dirty="0">
                <a:solidFill>
                  <a:prstClr val="black"/>
                </a:solidFill>
              </a:rPr>
              <a:t>2015</a:t>
            </a:r>
            <a:r>
              <a:rPr lang="en-GB" sz="2000" dirty="0">
                <a:solidFill>
                  <a:prstClr val="black"/>
                </a:solidFill>
              </a:rPr>
              <a:t/>
            </a:r>
            <a:br>
              <a:rPr lang="en-GB" sz="2000" dirty="0">
                <a:solidFill>
                  <a:prstClr val="black"/>
                </a:solidFill>
              </a:rPr>
            </a:br>
            <a:r>
              <a:rPr lang="en-GB" sz="2200" dirty="0">
                <a:solidFill>
                  <a:prstClr val="black"/>
                </a:solidFill>
              </a:rPr>
              <a:t>by sector </a:t>
            </a:r>
            <a:r>
              <a:rPr lang="en-GB" sz="2200" dirty="0" smtClean="0">
                <a:solidFill>
                  <a:prstClr val="black"/>
                </a:solidFill>
              </a:rPr>
              <a:t>, from </a:t>
            </a:r>
            <a:r>
              <a:rPr lang="en-GB" sz="2200" dirty="0">
                <a:solidFill>
                  <a:prstClr val="black"/>
                </a:solidFill>
              </a:rPr>
              <a:t>our December 2014 survey</a:t>
            </a:r>
            <a:endParaRPr lang="en-GB" sz="3600" dirty="0"/>
          </a:p>
        </p:txBody>
      </p:sp>
      <p:pic>
        <p:nvPicPr>
          <p:cNvPr id="9523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68359" y="1625755"/>
            <a:ext cx="7407282" cy="447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9185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9pPr>
          </a:lstStyle>
          <a:p>
            <a:pPr algn="ctr" eaLnBrk="1" hangingPunct="1"/>
            <a:r>
              <a:rPr lang="en-US" sz="3200" dirty="0">
                <a:solidFill>
                  <a:srgbClr val="000000"/>
                </a:solidFill>
                <a:latin typeface="Calibri" charset="0"/>
              </a:rPr>
              <a:t>Ukraine - economic outlook: statistics</a:t>
            </a:r>
          </a:p>
        </p:txBody>
      </p:sp>
      <p:graphicFrame>
        <p:nvGraphicFramePr>
          <p:cNvPr id="6" name="Table 5"/>
          <p:cNvGraphicFramePr>
            <a:graphicFrameLocks noGrp="1"/>
          </p:cNvGraphicFramePr>
          <p:nvPr>
            <p:extLst>
              <p:ext uri="{D42A27DB-BD31-4B8C-83A1-F6EECF244321}">
                <p14:modId xmlns:p14="http://schemas.microsoft.com/office/powerpoint/2010/main" val="4219622059"/>
              </p:ext>
            </p:extLst>
          </p:nvPr>
        </p:nvGraphicFramePr>
        <p:xfrm>
          <a:off x="457203" y="2060847"/>
          <a:ext cx="8003232" cy="4002405"/>
        </p:xfrm>
        <a:graphic>
          <a:graphicData uri="http://schemas.openxmlformats.org/drawingml/2006/table">
            <a:tbl>
              <a:tblPr/>
              <a:tblGrid>
                <a:gridCol w="2281775"/>
                <a:gridCol w="817351"/>
                <a:gridCol w="817351"/>
                <a:gridCol w="817351"/>
                <a:gridCol w="817351"/>
                <a:gridCol w="817351"/>
                <a:gridCol w="817351"/>
                <a:gridCol w="817351"/>
              </a:tblGrid>
              <a:tr h="137889">
                <a:tc>
                  <a:txBody>
                    <a:bodyPr/>
                    <a:lstStyle/>
                    <a:p>
                      <a:pPr algn="l" rtl="0" fontAlgn="b"/>
                      <a:r>
                        <a:rPr lang="de-AT" sz="1100" b="1" i="0" u="none" strike="noStrike" dirty="0">
                          <a:solidFill>
                            <a:srgbClr val="FFFFFF"/>
                          </a:solidFill>
                          <a:latin typeface="Calibri"/>
                        </a:rPr>
                        <a:t>   </a:t>
                      </a:r>
                    </a:p>
                  </a:txBody>
                  <a:tcPr marL="9526" marR="9526"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2012</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2013</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2014</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2015</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2016</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2017</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smtClean="0">
                          <a:solidFill>
                            <a:srgbClr val="FFFFFF"/>
                          </a:solidFill>
                          <a:latin typeface="Calibri"/>
                        </a:rPr>
                        <a:t>2018</a:t>
                      </a:r>
                      <a:endParaRPr lang="de-AT" sz="1400" b="1" i="0" u="none" strike="noStrike" dirty="0">
                        <a:solidFill>
                          <a:srgbClr val="FFFFFF"/>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200526">
                <a:tc>
                  <a:txBody>
                    <a:bodyPr/>
                    <a:lstStyle/>
                    <a:p>
                      <a:pPr algn="l" rtl="0" fontAlgn="b"/>
                      <a:r>
                        <a:rPr lang="de-AT" sz="1400" b="0" i="0" u="none" strike="noStrike" dirty="0">
                          <a:solidFill>
                            <a:srgbClr val="000000"/>
                          </a:solidFill>
                          <a:latin typeface="Calibri"/>
                        </a:rPr>
                        <a:t>GDP</a:t>
                      </a:r>
                    </a:p>
                  </a:txBody>
                  <a:tcPr marL="9526" marR="9526" marT="9525"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0.2</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0.0</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-7.3</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-2.6</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4.3</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chemeClr val="tx1"/>
                          </a:solidFill>
                          <a:latin typeface="Calibri"/>
                        </a:rPr>
                        <a:t>4.8</a:t>
                      </a:r>
                      <a:endParaRPr lang="de-AT" sz="1400" b="0" i="0" u="none" strike="noStrike" dirty="0">
                        <a:solidFill>
                          <a:schemeClr val="tx1"/>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r>
              <a:tr h="200526">
                <a:tc>
                  <a:txBody>
                    <a:bodyPr/>
                    <a:lstStyle/>
                    <a:p>
                      <a:pPr algn="l" rtl="0" fontAlgn="b"/>
                      <a:r>
                        <a:rPr lang="de-AT" sz="1400" b="0" i="0" u="none" strike="noStrike" dirty="0">
                          <a:solidFill>
                            <a:srgbClr val="000000"/>
                          </a:solidFill>
                          <a:latin typeface="Calibri"/>
                        </a:rPr>
                        <a:t>Fixed investment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-25.0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5.8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Industrial output</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-4.3</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-3.3</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4.8</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err="1">
                          <a:solidFill>
                            <a:srgbClr val="000000"/>
                          </a:solidFill>
                          <a:latin typeface="Calibri"/>
                        </a:rPr>
                        <a:t>Household</a:t>
                      </a:r>
                      <a:r>
                        <a:rPr lang="de-AT" sz="1400" b="0" i="0" u="none" strike="noStrike" dirty="0">
                          <a:solidFill>
                            <a:srgbClr val="000000"/>
                          </a:solidFill>
                          <a:latin typeface="Calibri"/>
                        </a:rPr>
                        <a:t> </a:t>
                      </a:r>
                      <a:r>
                        <a:rPr lang="de-AT" sz="1400" b="0" i="0" u="none" strike="noStrike" dirty="0" err="1">
                          <a:solidFill>
                            <a:srgbClr val="000000"/>
                          </a:solidFill>
                          <a:latin typeface="Calibri"/>
                        </a:rPr>
                        <a:t>spending</a:t>
                      </a:r>
                      <a:r>
                        <a:rPr lang="de-AT" sz="1400" b="0" i="0" u="none" strike="noStrike" dirty="0">
                          <a:solidFill>
                            <a:srgbClr val="000000"/>
                          </a:solidFill>
                          <a:latin typeface="Calibri"/>
                        </a:rPr>
                        <a: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3.4</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Government spending</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3.6</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1.4</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Real wages</a:t>
                      </a:r>
                    </a:p>
                  </a:txBody>
                  <a:tcPr marL="9526" marR="9526" marT="9525" marB="0" anchor="b">
                    <a:lnL>
                      <a:noFill/>
                    </a:lnL>
                    <a:lnR>
                      <a:noFill/>
                    </a:lnR>
                    <a:lnT>
                      <a:noFill/>
                    </a:lnT>
                    <a:lnB>
                      <a:noFill/>
                    </a:lnB>
                  </a:tcPr>
                </a:tc>
                <a:tc>
                  <a:txBody>
                    <a:bodyPr/>
                    <a:lstStyle/>
                    <a:p>
                      <a:pPr algn="r" rtl="0" fontAlgn="b"/>
                      <a:r>
                        <a:rPr lang="de-AT" sz="1400" b="0" i="0" u="none" strike="noStrike" dirty="0">
                          <a:solidFill>
                            <a:srgbClr val="000000"/>
                          </a:solidFill>
                          <a:latin typeface="Calibri"/>
                        </a:rPr>
                        <a:t>13.5</a:t>
                      </a: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3.2</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Retail sales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4.9</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Consumer prices (average)</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12.5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16.0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6.0</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Budget deficit (% GDP)</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-3.9</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a:solidFill>
                            <a:srgbClr val="000000"/>
                          </a:solidFill>
                          <a:latin typeface="Calibri"/>
                        </a:rPr>
                        <a:t>-</a:t>
                      </a:r>
                      <a:r>
                        <a:rPr lang="de-AT" sz="1400" b="0" i="0" u="none" strike="noStrike" dirty="0" smtClean="0">
                          <a:solidFill>
                            <a:srgbClr val="000000"/>
                          </a:solidFill>
                          <a:latin typeface="Calibri"/>
                        </a:rPr>
                        <a:t>2.8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-2.7</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Current account (% GDP)</a:t>
                      </a:r>
                    </a:p>
                  </a:txBody>
                  <a:tcPr marL="9526" marR="9526" marT="9525" marB="0" anchor="b">
                    <a:lnL>
                      <a:noFill/>
                    </a:lnL>
                    <a:lnR>
                      <a:noFill/>
                    </a:lnR>
                    <a:lnT>
                      <a:noFill/>
                    </a:lnT>
                    <a:lnB>
                      <a:noFill/>
                    </a:lnB>
                  </a:tcPr>
                </a:tc>
                <a:tc>
                  <a:txBody>
                    <a:bodyPr/>
                    <a:lstStyle/>
                    <a:p>
                      <a:pPr algn="r" rtl="0" fontAlgn="b"/>
                      <a:r>
                        <a:rPr lang="de-AT" sz="1400" b="0" i="0" u="none" strike="noStrike" dirty="0">
                          <a:solidFill>
                            <a:srgbClr val="000000"/>
                          </a:solidFill>
                          <a:latin typeface="Calibri"/>
                        </a:rPr>
                        <a:t>-8.2</a:t>
                      </a: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-2.7</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-4.0</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Exports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7.2</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Imports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7.8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Hryvnia/Euro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a:solidFill>
                            <a:srgbClr val="000000"/>
                          </a:solidFill>
                          <a:latin typeface="Calibri"/>
                        </a:rPr>
                        <a:t>10.5</a:t>
                      </a: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10.7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15.7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16.5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18.0</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Hryvnia/dollar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8.08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14.3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15.0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15.4</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16.1</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a:solidFill>
                            <a:srgbClr val="000000"/>
                          </a:solidFill>
                          <a:latin typeface="Calibri"/>
                        </a:rPr>
                        <a:t>Unemployment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a:solidFill>
                            <a:srgbClr val="000000"/>
                          </a:solidFill>
                          <a:latin typeface="Calibri"/>
                        </a:rPr>
                        <a:t>7.9</a:t>
                      </a: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9.6</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9.3</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7.8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7.2</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6.7</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10552">
                <a:tc gridSpan="7">
                  <a:txBody>
                    <a:bodyPr/>
                    <a:lstStyle/>
                    <a:p>
                      <a:pPr algn="l" rtl="0" fontAlgn="b"/>
                      <a:endParaRPr lang="en-US" sz="1400" b="0" i="0" u="none" strike="noStrike" dirty="0" smtClean="0">
                        <a:solidFill>
                          <a:srgbClr val="000000"/>
                        </a:solidFill>
                        <a:latin typeface="Calibri"/>
                      </a:endParaRPr>
                    </a:p>
                    <a:p>
                      <a:pPr algn="l" rtl="0" fontAlgn="b"/>
                      <a:r>
                        <a:rPr lang="en-US" sz="1400" b="0" i="0" u="none" strike="noStrike" dirty="0" smtClean="0">
                          <a:solidFill>
                            <a:srgbClr val="000000"/>
                          </a:solidFill>
                          <a:latin typeface="Calibri"/>
                        </a:rPr>
                        <a:t>Note</a:t>
                      </a:r>
                      <a:r>
                        <a:rPr lang="en-US" sz="1400" b="0" i="0" u="none" strike="noStrike" dirty="0">
                          <a:solidFill>
                            <a:srgbClr val="000000"/>
                          </a:solidFill>
                          <a:latin typeface="Calibri"/>
                        </a:rPr>
                        <a:t>: Real annual % change unless </a:t>
                      </a:r>
                      <a:r>
                        <a:rPr lang="en-US" sz="1400" b="0" i="0" u="none" strike="noStrike" dirty="0" smtClean="0">
                          <a:solidFill>
                            <a:srgbClr val="000000"/>
                          </a:solidFill>
                          <a:latin typeface="Calibri"/>
                        </a:rPr>
                        <a:t>stated</a:t>
                      </a:r>
                      <a:r>
                        <a:rPr lang="de-AT" sz="1400" b="0" i="0" u="none" strike="noStrike" dirty="0">
                          <a:solidFill>
                            <a:srgbClr val="000000"/>
                          </a:solidFill>
                          <a:latin typeface="Calibri"/>
                        </a:rPr>
                        <a:t> </a:t>
                      </a: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11578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9pPr>
          </a:lstStyle>
          <a:p>
            <a:pPr algn="ctr" eaLnBrk="1" hangingPunct="1"/>
            <a:r>
              <a:rPr lang="en-GB" sz="3200" dirty="0">
                <a:solidFill>
                  <a:srgbClr val="000000"/>
                </a:solidFill>
                <a:latin typeface="Calibri" charset="0"/>
              </a:rPr>
              <a:t> </a:t>
            </a:r>
          </a:p>
        </p:txBody>
      </p:sp>
      <p:sp>
        <p:nvSpPr>
          <p:cNvPr id="40963" name="Text Box 2"/>
          <p:cNvSpPr txBox="1">
            <a:spLocks noChangeArrowheads="1"/>
          </p:cNvSpPr>
          <p:nvPr/>
        </p:nvSpPr>
        <p:spPr bwMode="auto">
          <a:xfrm>
            <a:off x="841376" y="1615661"/>
            <a:ext cx="770572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GB" sz="1400" dirty="0">
                <a:latin typeface="Calibri" charset="0"/>
              </a:rPr>
              <a:t>© </a:t>
            </a:r>
            <a:r>
              <a:rPr lang="en-GB" sz="1400" dirty="0" smtClean="0">
                <a:latin typeface="Calibri" charset="0"/>
              </a:rPr>
              <a:t>2015 </a:t>
            </a:r>
            <a:r>
              <a:rPr lang="en-GB" sz="1400" dirty="0">
                <a:latin typeface="Calibri" charset="0"/>
              </a:rPr>
              <a:t>CEEMEA Business Group* </a:t>
            </a:r>
          </a:p>
          <a:p>
            <a:pPr eaLnBrk="1" hangingPunct="1"/>
            <a:endParaRPr lang="en-GB" sz="1100" dirty="0" smtClean="0">
              <a:latin typeface="Calibri" charset="0"/>
            </a:endParaRPr>
          </a:p>
          <a:p>
            <a:pPr eaLnBrk="1" hangingPunct="1"/>
            <a:r>
              <a:rPr lang="en-GB" sz="1100" dirty="0" smtClean="0">
                <a:latin typeface="Calibri" charset="0"/>
              </a:rPr>
              <a:t>*</a:t>
            </a:r>
            <a:r>
              <a:rPr lang="en-GB" sz="1100" dirty="0">
                <a:latin typeface="Calibri" charset="0"/>
              </a:rPr>
              <a:t>a joint venture between</a:t>
            </a:r>
            <a:endParaRPr lang="de-DE" sz="1100" dirty="0">
              <a:latin typeface="Calibri" charset="0"/>
            </a:endParaRPr>
          </a:p>
          <a:p>
            <a:pPr eaLnBrk="1" hangingPunct="1"/>
            <a:r>
              <a:rPr lang="en-US" sz="1100" dirty="0">
                <a:latin typeface="Calibri" charset="0"/>
              </a:rPr>
              <a:t>DT-Global Business Consulting GmbH, Address: Keinergasse 8/33, 1030 Vienna, Austria,</a:t>
            </a:r>
            <a:endParaRPr lang="de-DE" sz="1100" dirty="0">
              <a:latin typeface="Calibri" charset="0"/>
            </a:endParaRPr>
          </a:p>
          <a:p>
            <a:pPr eaLnBrk="1" hangingPunct="1"/>
            <a:r>
              <a:rPr lang="en-US" sz="1100" dirty="0">
                <a:latin typeface="Calibri" charset="0"/>
              </a:rPr>
              <a:t>Company registration: FN 331137t  </a:t>
            </a:r>
            <a:endParaRPr lang="de-DE" sz="1100" dirty="0">
              <a:latin typeface="Calibri" charset="0"/>
            </a:endParaRPr>
          </a:p>
          <a:p>
            <a:pPr eaLnBrk="1" hangingPunct="1"/>
            <a:r>
              <a:rPr lang="en-US" sz="1100" dirty="0">
                <a:latin typeface="Calibri" charset="0"/>
              </a:rPr>
              <a:t>and GSA Global Success Advisors GmbH, Hoffeldstraße 5, 2522 Oberwaltersdorf, Austria</a:t>
            </a:r>
            <a:endParaRPr lang="de-DE" sz="1100" dirty="0">
              <a:latin typeface="Calibri" charset="0"/>
            </a:endParaRPr>
          </a:p>
          <a:p>
            <a:pPr eaLnBrk="1" hangingPunct="1"/>
            <a:r>
              <a:rPr lang="en-US" sz="1100" dirty="0">
                <a:latin typeface="Calibri" charset="0"/>
              </a:rPr>
              <a:t>Company registration: FN 331082k</a:t>
            </a:r>
            <a:endParaRPr lang="de-DE" sz="1100" dirty="0">
              <a:latin typeface="Calibri" charset="0"/>
            </a:endParaRPr>
          </a:p>
          <a:p>
            <a:pPr eaLnBrk="1" hangingPunct="1"/>
            <a:r>
              <a:rPr lang="en-US" sz="1400" dirty="0">
                <a:latin typeface="Calibri" charset="0"/>
              </a:rPr>
              <a:t> </a:t>
            </a:r>
          </a:p>
          <a:p>
            <a:pPr eaLnBrk="1" hangingPunct="1"/>
            <a:r>
              <a:rPr lang="de-AT" sz="1400" dirty="0">
                <a:latin typeface="Calibri" charset="0"/>
              </a:rPr>
              <a:t>Source: DT-Global Business Consulting GmbH and CEEMEA Business Group research</a:t>
            </a:r>
          </a:p>
          <a:p>
            <a:pPr eaLnBrk="1" hangingPunct="1"/>
            <a:r>
              <a:rPr lang="de-AT" sz="1400" dirty="0">
                <a:latin typeface="Calibri" charset="0"/>
              </a:rPr>
              <a:t>Basic data sources come from central banks, own intelligence network, CEEMEA Business Group corporate survey, governments and other public sources. Interpretation, views, forecasts, business quotes and business outlooks by DT-Global Business Consulting GmbH and CEEMEA Business Group. </a:t>
            </a:r>
          </a:p>
          <a:p>
            <a:pPr eaLnBrk="1" hangingPunct="1"/>
            <a:endParaRPr lang="de-DE" sz="1400" dirty="0">
              <a:latin typeface="Calibri" charset="0"/>
            </a:endParaRPr>
          </a:p>
          <a:p>
            <a:pPr eaLnBrk="1" hangingPunct="1"/>
            <a:r>
              <a:rPr lang="en-GB" sz="1400" dirty="0">
                <a:latin typeface="Calibri" charset="0"/>
              </a:rPr>
              <a:t>This material is provided for information purposes only. It is not a recommendation or advice of any investment or commercial activity whatsoever. The CEEMEA Business Group accepts no liability for any commercial losses incurred by any party acting on information in these materials.</a:t>
            </a:r>
            <a:r>
              <a:rPr lang="en-US" sz="1400" dirty="0">
                <a:latin typeface="Calibri" charset="0"/>
              </a:rPr>
              <a:t> </a:t>
            </a:r>
          </a:p>
          <a:p>
            <a:pPr eaLnBrk="1" hangingPunct="1"/>
            <a:r>
              <a:rPr lang="de-AT" sz="1400" dirty="0">
                <a:latin typeface="Calibri" charset="0"/>
              </a:rPr>
              <a:t/>
            </a:r>
            <a:br>
              <a:rPr lang="de-AT" sz="1400" dirty="0">
                <a:latin typeface="Calibri" charset="0"/>
              </a:rPr>
            </a:br>
            <a:r>
              <a:rPr lang="de-AT" sz="1400" dirty="0">
                <a:latin typeface="Calibri" charset="0"/>
              </a:rPr>
              <a:t>Contact: Dr Daniel Thorniley, President, DT-Global Business Consulting GmbH</a:t>
            </a:r>
          </a:p>
          <a:p>
            <a:pPr eaLnBrk="1" hangingPunct="1"/>
            <a:r>
              <a:rPr lang="de-AT" sz="1400" dirty="0">
                <a:latin typeface="Calibri" charset="0"/>
              </a:rPr>
              <a:t>M: +43 676 534 6852 / E: </a:t>
            </a:r>
            <a:r>
              <a:rPr lang="de-AT" sz="1400" dirty="0">
                <a:latin typeface="Calibri" charset="0"/>
                <a:hlinkClick r:id="rId3"/>
              </a:rPr>
              <a:t>danielthorniley@dt-gbc.com</a:t>
            </a:r>
            <a:r>
              <a:rPr lang="de-AT" sz="1400" dirty="0">
                <a:latin typeface="Calibri" charset="0"/>
              </a:rPr>
              <a:t> / W: </a:t>
            </a:r>
            <a:r>
              <a:rPr lang="en-US" sz="1400" dirty="0">
                <a:latin typeface="Calibri" charset="0"/>
                <a:hlinkClick r:id="rId4"/>
              </a:rPr>
              <a:t>www.ceemeabusinessgroup.com</a:t>
            </a:r>
            <a:endParaRPr lang="de-DE" sz="1400" dirty="0">
              <a:latin typeface="Calibri" charset="0"/>
            </a:endParaRPr>
          </a:p>
        </p:txBody>
      </p:sp>
    </p:spTree>
    <p:extLst>
      <p:ext uri="{BB962C8B-B14F-4D97-AF65-F5344CB8AC3E}">
        <p14:creationId xmlns:p14="http://schemas.microsoft.com/office/powerpoint/2010/main" val="1932955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a:t>
            </a:r>
            <a:r>
              <a:rPr lang="en-US" dirty="0" smtClean="0"/>
              <a:t>summary (3)</a:t>
            </a:r>
            <a:endParaRPr lang="en-US" dirty="0"/>
          </a:p>
        </p:txBody>
      </p:sp>
      <p:sp>
        <p:nvSpPr>
          <p:cNvPr id="3" name="Content Placeholder 2"/>
          <p:cNvSpPr>
            <a:spLocks noGrp="1"/>
          </p:cNvSpPr>
          <p:nvPr>
            <p:ph idx="1"/>
          </p:nvPr>
        </p:nvSpPr>
        <p:spPr/>
        <p:txBody>
          <a:bodyPr>
            <a:noAutofit/>
          </a:bodyPr>
          <a:lstStyle/>
          <a:p>
            <a:r>
              <a:rPr lang="en-US" sz="1700" dirty="0">
                <a:solidFill>
                  <a:schemeClr val="tx1">
                    <a:lumMod val="95000"/>
                    <a:lumOff val="5000"/>
                  </a:schemeClr>
                </a:solidFill>
              </a:rPr>
              <a:t>Ukraine will be the worst performing market in the CEE and </a:t>
            </a:r>
            <a:r>
              <a:rPr lang="en-US" sz="1700" dirty="0" err="1">
                <a:solidFill>
                  <a:schemeClr val="tx1">
                    <a:lumMod val="95000"/>
                    <a:lumOff val="5000"/>
                  </a:schemeClr>
                </a:solidFill>
              </a:rPr>
              <a:t>Ceemea</a:t>
            </a:r>
            <a:r>
              <a:rPr lang="en-US" sz="1700" dirty="0">
                <a:solidFill>
                  <a:schemeClr val="tx1">
                    <a:lumMod val="95000"/>
                    <a:lumOff val="5000"/>
                  </a:schemeClr>
                </a:solidFill>
              </a:rPr>
              <a:t> region for sales and profits in 2015 and one of the worst in 2016 although the second half of 2016 ought to see business recovery  </a:t>
            </a:r>
          </a:p>
          <a:p>
            <a:r>
              <a:rPr lang="en-US" sz="1700" dirty="0">
                <a:solidFill>
                  <a:schemeClr val="tx1">
                    <a:lumMod val="95000"/>
                    <a:lumOff val="5000"/>
                  </a:schemeClr>
                </a:solidFill>
              </a:rPr>
              <a:t>Plans and forecasts are rightly very conservative</a:t>
            </a:r>
            <a:r>
              <a:rPr lang="en-US" sz="1700" u="sng" dirty="0">
                <a:solidFill>
                  <a:schemeClr val="tx1">
                    <a:lumMod val="95000"/>
                    <a:lumOff val="5000"/>
                  </a:schemeClr>
                </a:solidFill>
              </a:rPr>
              <a:t>. One should plan for an economic and business recovery starting very slowly in autumn 2015 and picking up through 2016</a:t>
            </a:r>
          </a:p>
          <a:p>
            <a:r>
              <a:rPr lang="en-US" sz="1700" dirty="0">
                <a:solidFill>
                  <a:schemeClr val="tx1">
                    <a:lumMod val="95000"/>
                    <a:lumOff val="5000"/>
                  </a:schemeClr>
                </a:solidFill>
              </a:rPr>
              <a:t>As we predicted, average inflation in 2014 was relatively “low” at 13.0% because of the very slow start in the first quarter of 2014 but the trend is sharply negative with inflation at 24.8% in December</a:t>
            </a:r>
          </a:p>
          <a:p>
            <a:r>
              <a:rPr lang="en-US" sz="1700" dirty="0">
                <a:solidFill>
                  <a:schemeClr val="tx1">
                    <a:lumMod val="95000"/>
                    <a:lumOff val="5000"/>
                  </a:schemeClr>
                </a:solidFill>
              </a:rPr>
              <a:t>We see inflation starting very high this year at 25-30% as the run-through from the hryvnia continues and FX reserves are </a:t>
            </a:r>
            <a:r>
              <a:rPr lang="en-US" sz="1700" dirty="0" err="1">
                <a:solidFill>
                  <a:schemeClr val="tx1">
                    <a:lumMod val="95000"/>
                    <a:lumOff val="5000"/>
                  </a:schemeClr>
                </a:solidFill>
              </a:rPr>
              <a:t>pressurised</a:t>
            </a:r>
            <a:r>
              <a:rPr lang="en-US" sz="1700" dirty="0">
                <a:solidFill>
                  <a:schemeClr val="tx1">
                    <a:lumMod val="95000"/>
                    <a:lumOff val="5000"/>
                  </a:schemeClr>
                </a:solidFill>
              </a:rPr>
              <a:t> and talk of debt default increases</a:t>
            </a:r>
          </a:p>
          <a:p>
            <a:r>
              <a:rPr lang="en-US" sz="1700" dirty="0">
                <a:solidFill>
                  <a:schemeClr val="tx1">
                    <a:lumMod val="95000"/>
                    <a:lumOff val="5000"/>
                  </a:schemeClr>
                </a:solidFill>
              </a:rPr>
              <a:t>But prices ought to start falling from the late spring but the average for 2016 inflation will be a hefty 16%   </a:t>
            </a:r>
          </a:p>
          <a:p>
            <a:r>
              <a:rPr lang="en-US" sz="1700" dirty="0">
                <a:solidFill>
                  <a:schemeClr val="tx1">
                    <a:lumMod val="95000"/>
                    <a:lumOff val="5000"/>
                  </a:schemeClr>
                </a:solidFill>
              </a:rPr>
              <a:t>Much of the business outlook will depend on the FX rate and there are still two possible outcomes: </a:t>
            </a:r>
            <a:r>
              <a:rPr lang="en-US" sz="1700" dirty="0" err="1">
                <a:solidFill>
                  <a:schemeClr val="tx1">
                    <a:lumMod val="95000"/>
                    <a:lumOff val="5000"/>
                  </a:schemeClr>
                </a:solidFill>
              </a:rPr>
              <a:t>stabilisation</a:t>
            </a:r>
            <a:r>
              <a:rPr lang="en-US" sz="1700" dirty="0">
                <a:solidFill>
                  <a:schemeClr val="tx1">
                    <a:lumMod val="95000"/>
                    <a:lumOff val="5000"/>
                  </a:schemeClr>
                </a:solidFill>
              </a:rPr>
              <a:t>/or small decline/appreciation from current rates in the next 9-15 months or something worse with a further depreciation of 3-8% or something even worse with 10-25% </a:t>
            </a:r>
            <a:r>
              <a:rPr lang="en-US" sz="1700" dirty="0" smtClean="0">
                <a:solidFill>
                  <a:schemeClr val="tx1">
                    <a:lumMod val="95000"/>
                    <a:lumOff val="5000"/>
                  </a:schemeClr>
                </a:solidFill>
              </a:rPr>
              <a:t>decline</a:t>
            </a:r>
            <a:endParaRPr lang="en-US" sz="1700" dirty="0">
              <a:solidFill>
                <a:schemeClr val="tx1">
                  <a:lumMod val="95000"/>
                  <a:lumOff val="5000"/>
                </a:schemeClr>
              </a:solidFill>
            </a:endParaRPr>
          </a:p>
        </p:txBody>
      </p:sp>
    </p:spTree>
    <p:extLst>
      <p:ext uri="{BB962C8B-B14F-4D97-AF65-F5344CB8AC3E}">
        <p14:creationId xmlns:p14="http://schemas.microsoft.com/office/powerpoint/2010/main" val="3037839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solidFill>
                  <a:prstClr val="black"/>
                </a:solidFill>
              </a:rPr>
              <a:t>Executive summary </a:t>
            </a:r>
            <a:r>
              <a:rPr lang="en-US" dirty="0" smtClean="0">
                <a:solidFill>
                  <a:prstClr val="black"/>
                </a:solidFill>
              </a:rPr>
              <a:t>(4)</a:t>
            </a:r>
            <a:endParaRPr lang="en-GB" dirty="0"/>
          </a:p>
        </p:txBody>
      </p:sp>
      <p:sp>
        <p:nvSpPr>
          <p:cNvPr id="3" name="Inhaltsplatzhalter 2"/>
          <p:cNvSpPr>
            <a:spLocks noGrp="1"/>
          </p:cNvSpPr>
          <p:nvPr>
            <p:ph idx="1"/>
          </p:nvPr>
        </p:nvSpPr>
        <p:spPr/>
        <p:txBody>
          <a:bodyPr>
            <a:noAutofit/>
          </a:bodyPr>
          <a:lstStyle/>
          <a:p>
            <a:r>
              <a:rPr lang="en-US" sz="1700" dirty="0">
                <a:solidFill>
                  <a:schemeClr val="tx1">
                    <a:lumMod val="95000"/>
                    <a:lumOff val="5000"/>
                  </a:schemeClr>
                </a:solidFill>
              </a:rPr>
              <a:t>The relatively best business sector is pharmaceuticals and health followed by food/beverages and general consumer goods. We stress “relatively” as all sectors are under pressure</a:t>
            </a:r>
          </a:p>
          <a:p>
            <a:r>
              <a:rPr lang="en-US" sz="1700" dirty="0">
                <a:solidFill>
                  <a:schemeClr val="tx1">
                    <a:lumMod val="95000"/>
                    <a:lumOff val="5000"/>
                  </a:schemeClr>
                </a:solidFill>
              </a:rPr>
              <a:t>As usual, due to scarce financing, B2B and Its sectors are suffering most</a:t>
            </a:r>
          </a:p>
          <a:p>
            <a:r>
              <a:rPr lang="en-US" sz="1700" u="sng" dirty="0">
                <a:solidFill>
                  <a:schemeClr val="tx1">
                    <a:lumMod val="95000"/>
                    <a:lumOff val="5000"/>
                  </a:schemeClr>
                </a:solidFill>
              </a:rPr>
              <a:t>By the end of 2014 executives across all sectors have modified their business outlook  for 2015 negatively since those made in June 2014: they have tweaked budgets and forecasts down from already conservative levels</a:t>
            </a:r>
          </a:p>
          <a:p>
            <a:r>
              <a:rPr lang="en-GB" sz="1700" dirty="0">
                <a:solidFill>
                  <a:schemeClr val="tx1">
                    <a:lumMod val="95000"/>
                    <a:lumOff val="5000"/>
                  </a:schemeClr>
                </a:solidFill>
              </a:rPr>
              <a:t>More than 70% of companies expect flat or negative sales in local currency in Ukraine in 2015 after a similar result in 2014.  In FX terms this will be brutal for 2014 and depending on the rate in 2015 either again very harsh or “only” tough and, as we point out below, there is a small chance of an FX benefit</a:t>
            </a:r>
          </a:p>
          <a:p>
            <a:r>
              <a:rPr lang="en-GB" sz="1700" dirty="0">
                <a:solidFill>
                  <a:schemeClr val="tx1">
                    <a:lumMod val="95000"/>
                    <a:lumOff val="5000"/>
                  </a:schemeClr>
                </a:solidFill>
              </a:rPr>
              <a:t>Ukraine now lags behind Kazakhstan and Belarus in terms of the rates of sales growth as well as behind Russia. Kazakhstan is now the CIS market showing the best rate of sales growth but Russia remains by far the biggest CIS volume market</a:t>
            </a:r>
          </a:p>
          <a:p>
            <a:r>
              <a:rPr lang="en-US" sz="1700" dirty="0">
                <a:solidFill>
                  <a:schemeClr val="tx1">
                    <a:lumMod val="95000"/>
                    <a:lumOff val="5000"/>
                  </a:schemeClr>
                </a:solidFill>
              </a:rPr>
              <a:t>The supply chain is under growing </a:t>
            </a:r>
            <a:r>
              <a:rPr lang="en-US" sz="1700" dirty="0" smtClean="0">
                <a:solidFill>
                  <a:schemeClr val="tx1">
                    <a:lumMod val="95000"/>
                    <a:lumOff val="5000"/>
                  </a:schemeClr>
                </a:solidFill>
              </a:rPr>
              <a:t>strain</a:t>
            </a:r>
            <a:endParaRPr lang="en-US" sz="1700" dirty="0">
              <a:solidFill>
                <a:schemeClr val="tx1">
                  <a:lumMod val="95000"/>
                  <a:lumOff val="5000"/>
                </a:schemeClr>
              </a:solidFill>
            </a:endParaRPr>
          </a:p>
        </p:txBody>
      </p:sp>
    </p:spTree>
    <p:extLst>
      <p:ext uri="{BB962C8B-B14F-4D97-AF65-F5344CB8AC3E}">
        <p14:creationId xmlns:p14="http://schemas.microsoft.com/office/powerpoint/2010/main" val="3068291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solidFill>
                  <a:prstClr val="black"/>
                </a:solidFill>
              </a:rPr>
              <a:t>Executive summary </a:t>
            </a:r>
            <a:r>
              <a:rPr lang="en-US" dirty="0" smtClean="0">
                <a:solidFill>
                  <a:prstClr val="black"/>
                </a:solidFill>
              </a:rPr>
              <a:t>(5)</a:t>
            </a:r>
            <a:endParaRPr lang="en-GB" dirty="0"/>
          </a:p>
        </p:txBody>
      </p:sp>
      <p:sp>
        <p:nvSpPr>
          <p:cNvPr id="3" name="Inhaltsplatzhalter 2"/>
          <p:cNvSpPr>
            <a:spLocks noGrp="1"/>
          </p:cNvSpPr>
          <p:nvPr>
            <p:ph idx="1"/>
          </p:nvPr>
        </p:nvSpPr>
        <p:spPr/>
        <p:txBody>
          <a:bodyPr/>
          <a:lstStyle/>
          <a:p>
            <a:pPr lvl="0"/>
            <a:r>
              <a:rPr lang="en-US" sz="1700" dirty="0">
                <a:solidFill>
                  <a:prstClr val="black">
                    <a:lumMod val="95000"/>
                    <a:lumOff val="5000"/>
                  </a:prstClr>
                </a:solidFill>
              </a:rPr>
              <a:t>Companies are not yet taking a brutal knife to headcount but will cut a bit more in 2015</a:t>
            </a:r>
          </a:p>
          <a:p>
            <a:pPr lvl="0"/>
            <a:r>
              <a:rPr lang="en-US" sz="1700" dirty="0">
                <a:solidFill>
                  <a:prstClr val="black">
                    <a:lumMod val="95000"/>
                    <a:lumOff val="5000"/>
                  </a:prstClr>
                </a:solidFill>
              </a:rPr>
              <a:t>Companies are compensating by keeping salaries tightly under control this year and next</a:t>
            </a:r>
          </a:p>
          <a:p>
            <a:pPr lvl="0"/>
            <a:r>
              <a:rPr lang="en-US" sz="1700" dirty="0">
                <a:solidFill>
                  <a:prstClr val="black">
                    <a:lumMod val="95000"/>
                    <a:lumOff val="5000"/>
                  </a:prstClr>
                </a:solidFill>
              </a:rPr>
              <a:t>Tensions between Ukrainian and Russian staff are reported as rising by about one third of companies but extensive cross transfers are NOT yet taking place</a:t>
            </a:r>
          </a:p>
          <a:p>
            <a:pPr lvl="0"/>
            <a:r>
              <a:rPr lang="en-US" sz="1700" dirty="0">
                <a:solidFill>
                  <a:prstClr val="black">
                    <a:lumMod val="95000"/>
                    <a:lumOff val="5000"/>
                  </a:prstClr>
                </a:solidFill>
              </a:rPr>
              <a:t>Surprisingly only about 30% of companies currently plan to </a:t>
            </a:r>
            <a:r>
              <a:rPr lang="en-US" sz="1700" dirty="0" err="1">
                <a:solidFill>
                  <a:prstClr val="black">
                    <a:lumMod val="95000"/>
                    <a:lumOff val="5000"/>
                  </a:prstClr>
                </a:solidFill>
              </a:rPr>
              <a:t>reorganise</a:t>
            </a:r>
            <a:r>
              <a:rPr lang="en-US" sz="1700" dirty="0">
                <a:solidFill>
                  <a:prstClr val="black">
                    <a:lumMod val="95000"/>
                    <a:lumOff val="5000"/>
                  </a:prstClr>
                </a:solidFill>
              </a:rPr>
              <a:t> their CIS structure . But based on anecdotes, a growing number of executives question the feasibility of retaining the structure. Some Ukrainian customers are determined that western suppliers will not keep them in the same “basket” as Russia”</a:t>
            </a:r>
          </a:p>
          <a:p>
            <a:pPr lvl="0"/>
            <a:endParaRPr lang="en-GB" sz="1700" dirty="0">
              <a:solidFill>
                <a:prstClr val="black"/>
              </a:solidFill>
            </a:endParaRPr>
          </a:p>
          <a:p>
            <a:endParaRPr lang="en-GB" dirty="0"/>
          </a:p>
        </p:txBody>
      </p:sp>
    </p:spTree>
    <p:extLst>
      <p:ext uri="{BB962C8B-B14F-4D97-AF65-F5344CB8AC3E}">
        <p14:creationId xmlns:p14="http://schemas.microsoft.com/office/powerpoint/2010/main" val="660486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dirty="0" smtClean="0"/>
              <a:t>Some </a:t>
            </a:r>
            <a:r>
              <a:rPr lang="en-US" sz="3600" dirty="0"/>
              <a:t>assumptions (1</a:t>
            </a:r>
            <a:r>
              <a:rPr lang="en-US" sz="3600" dirty="0" smtClean="0"/>
              <a:t>)</a:t>
            </a:r>
            <a:br>
              <a:rPr lang="en-US" sz="3600" dirty="0" smtClean="0"/>
            </a:b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95000"/>
                    <a:lumOff val="5000"/>
                  </a:schemeClr>
                </a:solidFill>
              </a:rPr>
              <a:t>We stick with the following features of our central scenario</a:t>
            </a:r>
            <a:r>
              <a:rPr lang="en-US" sz="1700" dirty="0">
                <a:solidFill>
                  <a:schemeClr val="tx1">
                    <a:lumMod val="95000"/>
                    <a:lumOff val="5000"/>
                  </a:schemeClr>
                </a:solidFill>
              </a:rPr>
              <a:t>: </a:t>
            </a:r>
          </a:p>
          <a:p>
            <a:r>
              <a:rPr lang="en-US" sz="1700" dirty="0" smtClean="0">
                <a:solidFill>
                  <a:schemeClr val="tx1">
                    <a:lumMod val="95000"/>
                    <a:lumOff val="5000"/>
                  </a:schemeClr>
                </a:solidFill>
              </a:rPr>
              <a:t>Crimea </a:t>
            </a:r>
            <a:r>
              <a:rPr lang="en-US" sz="1700" dirty="0">
                <a:solidFill>
                  <a:schemeClr val="tx1">
                    <a:lumMod val="95000"/>
                    <a:lumOff val="5000"/>
                  </a:schemeClr>
                </a:solidFill>
              </a:rPr>
              <a:t>has seceded de facto from Ukraine</a:t>
            </a:r>
          </a:p>
          <a:p>
            <a:r>
              <a:rPr lang="en-US" sz="1700" dirty="0" smtClean="0">
                <a:solidFill>
                  <a:schemeClr val="tx1">
                    <a:lumMod val="95000"/>
                    <a:lumOff val="5000"/>
                  </a:schemeClr>
                </a:solidFill>
              </a:rPr>
              <a:t>This </a:t>
            </a:r>
            <a:r>
              <a:rPr lang="en-US" sz="1700" dirty="0">
                <a:solidFill>
                  <a:schemeClr val="tx1">
                    <a:lumMod val="95000"/>
                    <a:lumOff val="5000"/>
                  </a:schemeClr>
                </a:solidFill>
              </a:rPr>
              <a:t>will not be accepted by Ukraine or the West and will remain a frozen </a:t>
            </a:r>
            <a:r>
              <a:rPr lang="en-US" sz="1700" dirty="0" smtClean="0">
                <a:solidFill>
                  <a:schemeClr val="tx1">
                    <a:lumMod val="95000"/>
                    <a:lumOff val="5000"/>
                  </a:schemeClr>
                </a:solidFill>
              </a:rPr>
              <a:t>conflict </a:t>
            </a:r>
            <a:endParaRPr lang="en-US" sz="1700" dirty="0">
              <a:solidFill>
                <a:schemeClr val="tx1">
                  <a:lumMod val="95000"/>
                  <a:lumOff val="5000"/>
                </a:schemeClr>
              </a:solidFill>
            </a:endParaRPr>
          </a:p>
          <a:p>
            <a:r>
              <a:rPr lang="en-US" sz="1700" dirty="0" smtClean="0">
                <a:solidFill>
                  <a:schemeClr val="tx1">
                    <a:lumMod val="95000"/>
                    <a:lumOff val="5000"/>
                  </a:schemeClr>
                </a:solidFill>
              </a:rPr>
              <a:t>The </a:t>
            </a:r>
            <a:r>
              <a:rPr lang="en-US" sz="1700" dirty="0">
                <a:solidFill>
                  <a:schemeClr val="tx1">
                    <a:lumMod val="95000"/>
                    <a:lumOff val="5000"/>
                  </a:schemeClr>
                </a:solidFill>
              </a:rPr>
              <a:t>conflict with Russia will not escalate </a:t>
            </a:r>
            <a:r>
              <a:rPr lang="en-US" sz="1700" dirty="0" smtClean="0">
                <a:solidFill>
                  <a:schemeClr val="tx1">
                    <a:lumMod val="95000"/>
                    <a:lumOff val="5000"/>
                  </a:schemeClr>
                </a:solidFill>
              </a:rPr>
              <a:t>or worsen from the October-December 2014 status quo   </a:t>
            </a:r>
          </a:p>
          <a:p>
            <a:r>
              <a:rPr lang="en-US" sz="1700" dirty="0" smtClean="0">
                <a:solidFill>
                  <a:schemeClr val="tx1">
                    <a:lumMod val="95000"/>
                    <a:lumOff val="5000"/>
                  </a:schemeClr>
                </a:solidFill>
              </a:rPr>
              <a:t>The entire Donetsk and Lugansk regions (not just the separatists bits) represent 18% of Ukrainian GDP and 23% of industrial output. But the separatist parts are smaller than this</a:t>
            </a:r>
          </a:p>
          <a:p>
            <a:r>
              <a:rPr lang="en-US" sz="1700" dirty="0" smtClean="0">
                <a:solidFill>
                  <a:schemeClr val="tx1">
                    <a:lumMod val="95000"/>
                    <a:lumOff val="5000"/>
                  </a:schemeClr>
                </a:solidFill>
              </a:rPr>
              <a:t>Recent events in eastern Ukraine and any eventual agreement will not prevent a poisoned atmosphere remaining; something has been destroyed</a:t>
            </a:r>
            <a:endParaRPr lang="en-US" sz="1700" dirty="0">
              <a:solidFill>
                <a:schemeClr val="tx1">
                  <a:lumMod val="95000"/>
                  <a:lumOff val="5000"/>
                </a:schemeClr>
              </a:solidFill>
            </a:endParaRPr>
          </a:p>
          <a:p>
            <a:r>
              <a:rPr lang="en-US" sz="1700" dirty="0" smtClean="0">
                <a:solidFill>
                  <a:schemeClr val="tx1">
                    <a:lumMod val="95000"/>
                    <a:lumOff val="5000"/>
                  </a:schemeClr>
                </a:solidFill>
              </a:rPr>
              <a:t>IMF/EU </a:t>
            </a:r>
            <a:r>
              <a:rPr lang="en-US" sz="1700" dirty="0">
                <a:solidFill>
                  <a:schemeClr val="tx1">
                    <a:lumMod val="95000"/>
                    <a:lumOff val="5000"/>
                  </a:schemeClr>
                </a:solidFill>
              </a:rPr>
              <a:t>funding </a:t>
            </a:r>
            <a:r>
              <a:rPr lang="en-US" sz="1700" dirty="0" smtClean="0">
                <a:solidFill>
                  <a:schemeClr val="tx1">
                    <a:lumMod val="95000"/>
                    <a:lumOff val="5000"/>
                  </a:schemeClr>
                </a:solidFill>
              </a:rPr>
              <a:t>will have to be increased  in order to rebalance </a:t>
            </a:r>
            <a:r>
              <a:rPr lang="en-US" sz="1700" dirty="0">
                <a:solidFill>
                  <a:schemeClr val="tx1">
                    <a:lumMod val="95000"/>
                    <a:lumOff val="5000"/>
                  </a:schemeClr>
                </a:solidFill>
              </a:rPr>
              <a:t>the debt profile </a:t>
            </a:r>
            <a:endParaRPr lang="en-US" sz="1700" dirty="0" smtClean="0">
              <a:solidFill>
                <a:schemeClr val="tx1">
                  <a:lumMod val="95000"/>
                  <a:lumOff val="5000"/>
                </a:schemeClr>
              </a:solidFill>
            </a:endParaRPr>
          </a:p>
          <a:p>
            <a:r>
              <a:rPr lang="en-US" sz="1700" dirty="0" smtClean="0">
                <a:solidFill>
                  <a:schemeClr val="tx1">
                    <a:lumMod val="95000"/>
                    <a:lumOff val="5000"/>
                  </a:schemeClr>
                </a:solidFill>
              </a:rPr>
              <a:t>But more risks are surfacing and IMF original assumptions now look very optimistic </a:t>
            </a:r>
          </a:p>
          <a:p>
            <a:r>
              <a:rPr lang="en-US" sz="1700" u="sng" dirty="0" smtClean="0">
                <a:solidFill>
                  <a:schemeClr val="tx1">
                    <a:lumMod val="95000"/>
                    <a:lumOff val="5000"/>
                  </a:schemeClr>
                </a:solidFill>
              </a:rPr>
              <a:t>The chances that Ukraine will have to restructure or re-schedule parts of its sovereign debt in 2015 or 2016 are rising noticeably </a:t>
            </a:r>
            <a:endParaRPr lang="en-US" sz="1700" u="sng" dirty="0">
              <a:solidFill>
                <a:schemeClr val="tx1">
                  <a:lumMod val="95000"/>
                  <a:lumOff val="5000"/>
                </a:schemeClr>
              </a:solidFill>
            </a:endParaRPr>
          </a:p>
        </p:txBody>
      </p:sp>
    </p:spTree>
    <p:extLst>
      <p:ext uri="{BB962C8B-B14F-4D97-AF65-F5344CB8AC3E}">
        <p14:creationId xmlns:p14="http://schemas.microsoft.com/office/powerpoint/2010/main" val="2868998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
            </a:r>
            <a:br>
              <a:rPr lang="en-US" dirty="0" smtClean="0"/>
            </a:br>
            <a:r>
              <a:rPr lang="en-US" dirty="0" smtClean="0"/>
              <a:t>Some </a:t>
            </a:r>
            <a:r>
              <a:rPr lang="en-US" dirty="0"/>
              <a:t>assumptions </a:t>
            </a:r>
            <a:r>
              <a:rPr lang="en-US" dirty="0" smtClean="0"/>
              <a:t>(2)</a:t>
            </a:r>
            <a:r>
              <a:rPr lang="en-US" dirty="0"/>
              <a:t/>
            </a:r>
            <a:br>
              <a:rPr lang="en-US" dirty="0"/>
            </a:br>
            <a:endParaRPr lang="en-US" dirty="0"/>
          </a:p>
        </p:txBody>
      </p:sp>
      <p:sp>
        <p:nvSpPr>
          <p:cNvPr id="3" name="Content Placeholder 2"/>
          <p:cNvSpPr>
            <a:spLocks noGrp="1"/>
          </p:cNvSpPr>
          <p:nvPr>
            <p:ph idx="1"/>
          </p:nvPr>
        </p:nvSpPr>
        <p:spPr/>
        <p:txBody>
          <a:bodyPr>
            <a:noAutofit/>
          </a:bodyPr>
          <a:lstStyle/>
          <a:p>
            <a:r>
              <a:rPr lang="en-US" sz="1700" dirty="0">
                <a:solidFill>
                  <a:schemeClr val="tx1">
                    <a:lumMod val="95000"/>
                    <a:lumOff val="5000"/>
                  </a:schemeClr>
                </a:solidFill>
              </a:rPr>
              <a:t>But any variant of the IMF program will entail structural reforms which in the short-term will hurt GDP growth, consumption patterns and western and domestic business results</a:t>
            </a:r>
          </a:p>
          <a:p>
            <a:r>
              <a:rPr lang="en-US" sz="1700" dirty="0">
                <a:solidFill>
                  <a:schemeClr val="tx1">
                    <a:lumMod val="95000"/>
                    <a:lumOff val="5000"/>
                  </a:schemeClr>
                </a:solidFill>
              </a:rPr>
              <a:t>We imagine but are not convinced that some international political agreement can be cobbled together between the major parties in the next 3-9 months</a:t>
            </a:r>
          </a:p>
          <a:p>
            <a:r>
              <a:rPr lang="en-US" sz="1700" dirty="0">
                <a:solidFill>
                  <a:schemeClr val="tx1">
                    <a:lumMod val="95000"/>
                    <a:lumOff val="5000"/>
                  </a:schemeClr>
                </a:solidFill>
              </a:rPr>
              <a:t>Growing economic self-interest would seem to dictate this with more pressure now on the Russian economy </a:t>
            </a:r>
            <a:endParaRPr lang="en-GB" sz="1700" dirty="0">
              <a:solidFill>
                <a:schemeClr val="tx1">
                  <a:lumMod val="95000"/>
                  <a:lumOff val="5000"/>
                </a:schemeClr>
              </a:solidFill>
            </a:endParaRPr>
          </a:p>
          <a:p>
            <a:r>
              <a:rPr lang="en-US" sz="1700" dirty="0" smtClean="0">
                <a:solidFill>
                  <a:schemeClr val="tx1">
                    <a:lumMod val="95000"/>
                    <a:lumOff val="5000"/>
                  </a:schemeClr>
                </a:solidFill>
              </a:rPr>
              <a:t>The </a:t>
            </a:r>
            <a:r>
              <a:rPr lang="en-US" sz="1700" dirty="0">
                <a:solidFill>
                  <a:schemeClr val="tx1">
                    <a:lumMod val="95000"/>
                    <a:lumOff val="5000"/>
                  </a:schemeClr>
                </a:solidFill>
              </a:rPr>
              <a:t>key to success is for any new regime to tackle genuinely and seriously endemic institutionalised and socialised corruption and malpractice</a:t>
            </a:r>
          </a:p>
          <a:p>
            <a:r>
              <a:rPr lang="en-US" sz="1700" dirty="0">
                <a:solidFill>
                  <a:schemeClr val="tx1">
                    <a:lumMod val="95000"/>
                    <a:lumOff val="5000"/>
                  </a:schemeClr>
                </a:solidFill>
              </a:rPr>
              <a:t>Yanukovich’s kleptocracy has destroyed the commercial fibre of the country and until this is tackled rigorously, then there is little real sustainable future for western investors and for the people of Ukraine. It is still very open whether there is the political and social will and drive to cut out this cancer. The future of the Ukraine depends on </a:t>
            </a:r>
            <a:r>
              <a:rPr lang="en-US" sz="1700" dirty="0" smtClean="0">
                <a:solidFill>
                  <a:schemeClr val="tx1">
                    <a:lumMod val="95000"/>
                    <a:lumOff val="5000"/>
                  </a:schemeClr>
                </a:solidFill>
              </a:rPr>
              <a:t>it</a:t>
            </a:r>
            <a:endParaRPr lang="en-US" sz="1700" dirty="0">
              <a:solidFill>
                <a:schemeClr val="tx1">
                  <a:lumMod val="95000"/>
                  <a:lumOff val="5000"/>
                </a:schemeClr>
              </a:solidFill>
            </a:endParaRPr>
          </a:p>
        </p:txBody>
      </p:sp>
    </p:spTree>
    <p:extLst>
      <p:ext uri="{BB962C8B-B14F-4D97-AF65-F5344CB8AC3E}">
        <p14:creationId xmlns:p14="http://schemas.microsoft.com/office/powerpoint/2010/main" val="235414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7164</Words>
  <Application>Microsoft Office PowerPoint</Application>
  <PresentationFormat>Bildschirmpräsentation (4:3)</PresentationFormat>
  <Paragraphs>452</Paragraphs>
  <Slides>48</Slides>
  <Notes>2</Notes>
  <HiddenSlides>0</HiddenSlides>
  <MMClips>0</MMClips>
  <ScaleCrop>false</ScaleCrop>
  <HeadingPairs>
    <vt:vector size="4" baseType="variant">
      <vt:variant>
        <vt:lpstr>Design</vt:lpstr>
      </vt:variant>
      <vt:variant>
        <vt:i4>1</vt:i4>
      </vt:variant>
      <vt:variant>
        <vt:lpstr>Folientitel</vt:lpstr>
      </vt:variant>
      <vt:variant>
        <vt:i4>48</vt:i4>
      </vt:variant>
    </vt:vector>
  </HeadingPairs>
  <TitlesOfParts>
    <vt:vector size="49" baseType="lpstr">
      <vt:lpstr>Office Theme</vt:lpstr>
      <vt:lpstr>Ukraine Business outlook 2014-18</vt:lpstr>
      <vt:lpstr>Content </vt:lpstr>
      <vt:lpstr>Executive summary (1)</vt:lpstr>
      <vt:lpstr>Executive summary (2)</vt:lpstr>
      <vt:lpstr>Executive summary (3)</vt:lpstr>
      <vt:lpstr>Executive summary (4)</vt:lpstr>
      <vt:lpstr>Executive summary (5)</vt:lpstr>
      <vt:lpstr> Some assumptions (1) </vt:lpstr>
      <vt:lpstr> Some assumptions (2) </vt:lpstr>
      <vt:lpstr> Some assumptions (3) </vt:lpstr>
      <vt:lpstr>What’s the better case scenario? (1)</vt:lpstr>
      <vt:lpstr>What’s the better case scenario? (2)</vt:lpstr>
      <vt:lpstr>Key factors</vt:lpstr>
      <vt:lpstr>Business outlook (1)</vt:lpstr>
      <vt:lpstr>Business outlook (2)</vt:lpstr>
      <vt:lpstr>Business outlook (3)</vt:lpstr>
      <vt:lpstr>Business outlook (4)</vt:lpstr>
      <vt:lpstr>Business outlook (5)</vt:lpstr>
      <vt:lpstr>What are companies thinking and doing? (1)</vt:lpstr>
      <vt:lpstr>What are companies thinking and doing? (2)</vt:lpstr>
      <vt:lpstr>What are Ukrainian companies saying?</vt:lpstr>
      <vt:lpstr>Business features (1)</vt:lpstr>
      <vt:lpstr>Business features (2)</vt:lpstr>
      <vt:lpstr>Business features (3)</vt:lpstr>
      <vt:lpstr>Human resources and salaries (1) </vt:lpstr>
      <vt:lpstr>Human resources and salaries (2)</vt:lpstr>
      <vt:lpstr>Bad blood?</vt:lpstr>
      <vt:lpstr>Where do you put Ukraine in your structure? (1)</vt:lpstr>
      <vt:lpstr>Where do you put Ukraine in your structure? (2)</vt:lpstr>
      <vt:lpstr>Economic outlook (1) - GDP</vt:lpstr>
      <vt:lpstr>Economic outlook (2) - GDP</vt:lpstr>
      <vt:lpstr>Economic outlook (3) - GDP</vt:lpstr>
      <vt:lpstr>Economic outlook (4) - GDP</vt:lpstr>
      <vt:lpstr>Economic outlook (5) - wages</vt:lpstr>
      <vt:lpstr>Economic outlook (6) - wages</vt:lpstr>
      <vt:lpstr>Economic outlook (7) – retail/consumer</vt:lpstr>
      <vt:lpstr>Economic outlook (8) – retail/consumer</vt:lpstr>
      <vt:lpstr>Economic outlook (9) - policies</vt:lpstr>
      <vt:lpstr>Economic outlook (10) - policies</vt:lpstr>
      <vt:lpstr> Currency and inflation issues and outlook (1) </vt:lpstr>
      <vt:lpstr> Currency and inflation issues and outlook (2) </vt:lpstr>
      <vt:lpstr>Currency and inflation issues and outlook (3)</vt:lpstr>
      <vt:lpstr>Currency and inflation issues and outlook (4)</vt:lpstr>
      <vt:lpstr>Revenue and profit results/forecasts 2014-15 all sectors, comparison of our June and December 2014 surveys</vt:lpstr>
      <vt:lpstr>Revenue and profit result estimates 2014  by sector, from our December 2014 survey</vt:lpstr>
      <vt:lpstr>Latest forecasts: revenue and profit forecasts, 2015 by sector , from our December 2014 survey</vt:lpstr>
      <vt:lpstr>PowerPoint-Präsentation</vt:lpstr>
      <vt:lpstr>PowerPoint-Präsentation</vt:lpstr>
    </vt:vector>
  </TitlesOfParts>
  <Company>WU-Wien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Title HERE</dc:title>
  <dc:creator>Mike Moser</dc:creator>
  <cp:lastModifiedBy>Christian Deimel</cp:lastModifiedBy>
  <cp:revision>90</cp:revision>
  <cp:lastPrinted>2015-01-11T08:46:35Z</cp:lastPrinted>
  <dcterms:created xsi:type="dcterms:W3CDTF">2010-10-29T16:14:33Z</dcterms:created>
  <dcterms:modified xsi:type="dcterms:W3CDTF">2015-01-12T11:14:52Z</dcterms:modified>
</cp:coreProperties>
</file>