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3"/>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Lst>
  <p:sldSz cx="9144000" cy="6858000" type="screen4x3"/>
  <p:notesSz cx="6858000" cy="9144000"/>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99" d="100"/>
          <a:sy n="99" d="100"/>
        </p:scale>
        <p:origin x="-240"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AT"/>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6AB8EA-B6ED-48F4-89EC-6BCC81E609E1}" type="datetimeFigureOut">
              <a:rPr lang="de-AT" smtClean="0"/>
              <a:t>10.07.2015</a:t>
            </a:fld>
            <a:endParaRPr lang="de-AT"/>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AT"/>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AT"/>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0C76DB-CD64-4574-94D6-33C77A2595AE}" type="slidenum">
              <a:rPr lang="de-AT" smtClean="0"/>
              <a:t>‹Nr.›</a:t>
            </a:fld>
            <a:endParaRPr lang="de-AT"/>
          </a:p>
        </p:txBody>
      </p:sp>
    </p:spTree>
    <p:extLst>
      <p:ext uri="{BB962C8B-B14F-4D97-AF65-F5344CB8AC3E}">
        <p14:creationId xmlns:p14="http://schemas.microsoft.com/office/powerpoint/2010/main" val="41153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1"/>
          <p:cNvSpPr>
            <a:spLocks noGrp="1" noRot="1" noChangeAspect="1" noChangeArrowheads="1" noTextEdit="1"/>
          </p:cNvSpPr>
          <p:nvPr>
            <p:ph type="sldImg"/>
          </p:nvPr>
        </p:nvSpPr>
        <p:spPr bwMode="auto">
          <a:xfrm>
            <a:off x="1143000" y="695325"/>
            <a:ext cx="4572000" cy="3429000"/>
          </a:xfrm>
          <a:solidFill>
            <a:srgbClr val="FFFFFF"/>
          </a:solidFill>
          <a:ln>
            <a:solidFill>
              <a:srgbClr val="000000"/>
            </a:solidFill>
            <a:miter lim="800000"/>
            <a:headEnd/>
            <a:tailEnd/>
          </a:ln>
        </p:spPr>
      </p:sp>
      <p:sp>
        <p:nvSpPr>
          <p:cNvPr id="44035" name="Rectangl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spcBef>
                <a:spcPct val="0"/>
              </a:spcBef>
            </a:pPr>
            <a:endParaRPr lang="en-US" dirty="0" smtClean="0">
              <a:latin typeface="Times New Roman" charset="0"/>
            </a:endParaRPr>
          </a:p>
        </p:txBody>
      </p:sp>
    </p:spTree>
    <p:extLst>
      <p:ext uri="{BB962C8B-B14F-4D97-AF65-F5344CB8AC3E}">
        <p14:creationId xmlns:p14="http://schemas.microsoft.com/office/powerpoint/2010/main" val="3918845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Text Box 1"/>
          <p:cNvSpPr txBox="1">
            <a:spLocks noChangeArrowheads="1"/>
          </p:cNvSpPr>
          <p:nvPr/>
        </p:nvSpPr>
        <p:spPr bwMode="auto">
          <a:xfrm>
            <a:off x="2143126" y="695325"/>
            <a:ext cx="2571750" cy="3429000"/>
          </a:xfrm>
          <a:prstGeom prst="rect">
            <a:avLst/>
          </a:prstGeom>
          <a:solidFill>
            <a:srgbClr val="FFFFFF"/>
          </a:solidFill>
          <a:ln w="9525">
            <a:solidFill>
              <a:srgbClr val="000000"/>
            </a:solidFill>
            <a:miter lim="800000"/>
            <a:headEnd/>
            <a:tailEnd/>
          </a:ln>
        </p:spPr>
        <p:txBody>
          <a:bodyPr wrap="none"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endParaRPr lang="en-US" sz="1800" dirty="0">
              <a:latin typeface="Calibri" charset="0"/>
            </a:endParaRPr>
          </a:p>
        </p:txBody>
      </p:sp>
      <p:sp>
        <p:nvSpPr>
          <p:cNvPr id="45059" name="Rectangle 2"/>
          <p:cNvSpPr>
            <a:spLocks noGrp="1" noChangeArrowheads="1"/>
          </p:cNvSpPr>
          <p:nvPr>
            <p:ph type="body"/>
          </p:nvPr>
        </p:nvSpPr>
        <p:spPr bwMode="auto">
          <a:xfrm>
            <a:off x="685801" y="4343400"/>
            <a:ext cx="5484813"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spcBef>
                <a:spcPct val="0"/>
              </a:spcBef>
            </a:pPr>
            <a:endParaRPr lang="en-US" dirty="0" smtClean="0">
              <a:latin typeface="Times New Roman" charset="0"/>
            </a:endParaRPr>
          </a:p>
        </p:txBody>
      </p:sp>
    </p:spTree>
    <p:extLst>
      <p:ext uri="{BB962C8B-B14F-4D97-AF65-F5344CB8AC3E}">
        <p14:creationId xmlns:p14="http://schemas.microsoft.com/office/powerpoint/2010/main" val="3412451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rmAutofit/>
          </a:bodyPr>
          <a:lstStyle>
            <a:lvl1pPr>
              <a:defRPr sz="4000"/>
            </a:lvl1pPr>
          </a:lstStyle>
          <a:p>
            <a:r>
              <a:rPr lang="de-DE" dirty="0" smtClean="0"/>
              <a:t>Click to edit Master title style</a:t>
            </a:r>
            <a:endParaRPr lang="de-DE" dirty="0"/>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Click to edit Master subtitle style</a:t>
            </a:r>
            <a:endParaRPr lang="de-DE" dirty="0"/>
          </a:p>
        </p:txBody>
      </p:sp>
      <p:sp>
        <p:nvSpPr>
          <p:cNvPr id="4" name="Date Placeholder 3"/>
          <p:cNvSpPr>
            <a:spLocks noGrp="1"/>
          </p:cNvSpPr>
          <p:nvPr>
            <p:ph type="dt" sz="half" idx="10"/>
          </p:nvPr>
        </p:nvSpPr>
        <p:spPr/>
        <p:txBody>
          <a:bodyPr/>
          <a:lstStyle/>
          <a:p>
            <a:fld id="{CE803A40-A135-734A-B0D2-1243E03CE0F1}" type="datetimeFigureOut">
              <a:rPr lang="de-DE" smtClean="0"/>
              <a:pPr/>
              <a:t>10.07.2015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smtClean="0"/>
              <a:t>Click to edit Master title style</a:t>
            </a:r>
            <a:endParaRPr lang="de-DE"/>
          </a:p>
        </p:txBody>
      </p:sp>
      <p:sp>
        <p:nvSpPr>
          <p:cNvPr id="3" name="Vertical Text Placeholder 2"/>
          <p:cNvSpPr>
            <a:spLocks noGrp="1"/>
          </p:cNvSpPr>
          <p:nvPr>
            <p:ph type="body" orient="vert" idx="1"/>
          </p:nvPr>
        </p:nvSpPr>
        <p:spPr/>
        <p:txBody>
          <a:bodyPr vert="eaVert"/>
          <a:lstStyle/>
          <a:p>
            <a:pPr lvl="0"/>
            <a:r>
              <a:rPr lang="de-AT" smtClean="0"/>
              <a:t>Click to edit Master text styles</a:t>
            </a:r>
          </a:p>
          <a:p>
            <a:pPr lvl="1"/>
            <a:r>
              <a:rPr lang="de-AT" smtClean="0"/>
              <a:t>Second level</a:t>
            </a:r>
          </a:p>
          <a:p>
            <a:pPr lvl="2"/>
            <a:r>
              <a:rPr lang="de-AT" smtClean="0"/>
              <a:t>Third level</a:t>
            </a:r>
          </a:p>
          <a:p>
            <a:pPr lvl="3"/>
            <a:r>
              <a:rPr lang="de-AT" smtClean="0"/>
              <a:t>Fourth level</a:t>
            </a:r>
          </a:p>
          <a:p>
            <a:pPr lvl="4"/>
            <a:r>
              <a:rPr lang="de-AT" smtClean="0"/>
              <a:t>Fifth level</a:t>
            </a:r>
            <a:endParaRPr lang="de-DE"/>
          </a:p>
        </p:txBody>
      </p:sp>
      <p:sp>
        <p:nvSpPr>
          <p:cNvPr id="4" name="Date Placeholder 3"/>
          <p:cNvSpPr>
            <a:spLocks noGrp="1"/>
          </p:cNvSpPr>
          <p:nvPr>
            <p:ph type="dt" sz="half" idx="10"/>
          </p:nvPr>
        </p:nvSpPr>
        <p:spPr/>
        <p:txBody>
          <a:bodyPr/>
          <a:lstStyle/>
          <a:p>
            <a:fld id="{CE803A40-A135-734A-B0D2-1243E03CE0F1}" type="datetimeFigureOut">
              <a:rPr lang="de-DE" smtClean="0"/>
              <a:pPr/>
              <a:t>10.07.2015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de-AT" smtClean="0"/>
              <a:t>Click to edit Master title style</a:t>
            </a:r>
            <a:endParaRPr lang="de-D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de-AT" smtClean="0"/>
              <a:t>Click to edit Master text styles</a:t>
            </a:r>
          </a:p>
          <a:p>
            <a:pPr lvl="1"/>
            <a:r>
              <a:rPr lang="de-AT" smtClean="0"/>
              <a:t>Second level</a:t>
            </a:r>
          </a:p>
          <a:p>
            <a:pPr lvl="2"/>
            <a:r>
              <a:rPr lang="de-AT" smtClean="0"/>
              <a:t>Third level</a:t>
            </a:r>
          </a:p>
          <a:p>
            <a:pPr lvl="3"/>
            <a:r>
              <a:rPr lang="de-AT" smtClean="0"/>
              <a:t>Fourth level</a:t>
            </a:r>
          </a:p>
          <a:p>
            <a:pPr lvl="4"/>
            <a:r>
              <a:rPr lang="de-AT" smtClean="0"/>
              <a:t>Fifth level</a:t>
            </a:r>
            <a:endParaRPr lang="de-DE"/>
          </a:p>
        </p:txBody>
      </p:sp>
      <p:sp>
        <p:nvSpPr>
          <p:cNvPr id="4" name="Date Placeholder 3"/>
          <p:cNvSpPr>
            <a:spLocks noGrp="1"/>
          </p:cNvSpPr>
          <p:nvPr>
            <p:ph type="dt" sz="half" idx="10"/>
          </p:nvPr>
        </p:nvSpPr>
        <p:spPr/>
        <p:txBody>
          <a:bodyPr/>
          <a:lstStyle/>
          <a:p>
            <a:fld id="{CE803A40-A135-734A-B0D2-1243E03CE0F1}" type="datetimeFigureOut">
              <a:rPr lang="de-DE" smtClean="0"/>
              <a:pPr/>
              <a:t>10.07.2015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lvl1pPr>
          </a:lstStyle>
          <a:p>
            <a:r>
              <a:rPr lang="de-AT" dirty="0" smtClean="0"/>
              <a:t>Click to edit Master title style</a:t>
            </a:r>
            <a:endParaRPr lang="de-DE" dirty="0"/>
          </a:p>
        </p:txBody>
      </p:sp>
      <p:sp>
        <p:nvSpPr>
          <p:cNvPr id="3" name="Content Placeholder 2"/>
          <p:cNvSpPr>
            <a:spLocks noGrp="1"/>
          </p:cNvSpPr>
          <p:nvPr>
            <p:ph idx="1"/>
          </p:nvPr>
        </p:nvSpPr>
        <p:spPr/>
        <p:txBody>
          <a:bodyPr/>
          <a:lstStyle>
            <a:lvl1pPr>
              <a:defRPr sz="1800"/>
            </a:lvl1pPr>
            <a:lvl2pPr>
              <a:defRPr sz="1800"/>
            </a:lvl2pPr>
            <a:lvl3pPr>
              <a:defRPr sz="1600"/>
            </a:lvl3pPr>
            <a:lvl4pPr>
              <a:defRPr sz="1600"/>
            </a:lvl4pPr>
            <a:lvl5pPr>
              <a:defRPr sz="1600"/>
            </a:lvl5pPr>
          </a:lstStyle>
          <a:p>
            <a:pPr lvl="0"/>
            <a:r>
              <a:rPr lang="de-AT" dirty="0" smtClean="0"/>
              <a:t>Click to edit Master text styles</a:t>
            </a:r>
          </a:p>
          <a:p>
            <a:pPr lvl="1"/>
            <a:r>
              <a:rPr lang="de-AT" dirty="0" smtClean="0"/>
              <a:t>Second level</a:t>
            </a:r>
          </a:p>
          <a:p>
            <a:pPr lvl="2"/>
            <a:r>
              <a:rPr lang="de-AT" dirty="0" smtClean="0"/>
              <a:t>Third level</a:t>
            </a:r>
          </a:p>
          <a:p>
            <a:pPr lvl="3"/>
            <a:r>
              <a:rPr lang="de-AT" dirty="0" smtClean="0"/>
              <a:t>Fourth level</a:t>
            </a:r>
          </a:p>
          <a:p>
            <a:pPr lvl="4"/>
            <a:r>
              <a:rPr lang="de-AT" dirty="0" smtClean="0"/>
              <a:t>Fifth level</a:t>
            </a:r>
            <a:endParaRPr lang="de-DE" dirty="0"/>
          </a:p>
        </p:txBody>
      </p:sp>
      <p:sp>
        <p:nvSpPr>
          <p:cNvPr id="4" name="Date Placeholder 3"/>
          <p:cNvSpPr>
            <a:spLocks noGrp="1"/>
          </p:cNvSpPr>
          <p:nvPr>
            <p:ph type="dt" sz="half" idx="10"/>
          </p:nvPr>
        </p:nvSpPr>
        <p:spPr/>
        <p:txBody>
          <a:bodyPr/>
          <a:lstStyle/>
          <a:p>
            <a:fld id="{CE803A40-A135-734A-B0D2-1243E03CE0F1}" type="datetimeFigureOut">
              <a:rPr lang="de-DE" smtClean="0"/>
              <a:pPr/>
              <a:t>10.07.2015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de-AT" smtClean="0"/>
              <a:t>Click to edit Master title style</a:t>
            </a:r>
            <a:endParaRPr lang="de-D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AT" smtClean="0"/>
              <a:t>Click to edit Master text styles</a:t>
            </a:r>
          </a:p>
        </p:txBody>
      </p:sp>
      <p:sp>
        <p:nvSpPr>
          <p:cNvPr id="4" name="Date Placeholder 3"/>
          <p:cNvSpPr>
            <a:spLocks noGrp="1"/>
          </p:cNvSpPr>
          <p:nvPr>
            <p:ph type="dt" sz="half" idx="10"/>
          </p:nvPr>
        </p:nvSpPr>
        <p:spPr/>
        <p:txBody>
          <a:bodyPr/>
          <a:lstStyle/>
          <a:p>
            <a:fld id="{CE803A40-A135-734A-B0D2-1243E03CE0F1}" type="datetimeFigureOut">
              <a:rPr lang="de-DE" smtClean="0"/>
              <a:pPr/>
              <a:t>10.07.2015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smtClean="0"/>
              <a:t>Click to edit Master title style</a:t>
            </a:r>
            <a:endParaRPr lang="de-D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AT" smtClean="0"/>
              <a:t>Click to edit Master text styles</a:t>
            </a:r>
          </a:p>
          <a:p>
            <a:pPr lvl="1"/>
            <a:r>
              <a:rPr lang="de-AT" smtClean="0"/>
              <a:t>Second level</a:t>
            </a:r>
          </a:p>
          <a:p>
            <a:pPr lvl="2"/>
            <a:r>
              <a:rPr lang="de-AT" smtClean="0"/>
              <a:t>Third level</a:t>
            </a:r>
          </a:p>
          <a:p>
            <a:pPr lvl="3"/>
            <a:r>
              <a:rPr lang="de-AT" smtClean="0"/>
              <a:t>Fourth level</a:t>
            </a:r>
          </a:p>
          <a:p>
            <a:pPr lvl="4"/>
            <a:r>
              <a:rPr lang="de-AT" smtClean="0"/>
              <a:t>Fifth level</a:t>
            </a:r>
            <a:endParaRPr lang="de-D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AT" smtClean="0"/>
              <a:t>Click to edit Master text styles</a:t>
            </a:r>
          </a:p>
          <a:p>
            <a:pPr lvl="1"/>
            <a:r>
              <a:rPr lang="de-AT" smtClean="0"/>
              <a:t>Second level</a:t>
            </a:r>
          </a:p>
          <a:p>
            <a:pPr lvl="2"/>
            <a:r>
              <a:rPr lang="de-AT" smtClean="0"/>
              <a:t>Third level</a:t>
            </a:r>
          </a:p>
          <a:p>
            <a:pPr lvl="3"/>
            <a:r>
              <a:rPr lang="de-AT" smtClean="0"/>
              <a:t>Fourth level</a:t>
            </a:r>
          </a:p>
          <a:p>
            <a:pPr lvl="4"/>
            <a:r>
              <a:rPr lang="de-AT" smtClean="0"/>
              <a:t>Fifth level</a:t>
            </a:r>
            <a:endParaRPr lang="de-DE"/>
          </a:p>
        </p:txBody>
      </p:sp>
      <p:sp>
        <p:nvSpPr>
          <p:cNvPr id="5" name="Date Placeholder 4"/>
          <p:cNvSpPr>
            <a:spLocks noGrp="1"/>
          </p:cNvSpPr>
          <p:nvPr>
            <p:ph type="dt" sz="half" idx="10"/>
          </p:nvPr>
        </p:nvSpPr>
        <p:spPr/>
        <p:txBody>
          <a:bodyPr/>
          <a:lstStyle/>
          <a:p>
            <a:fld id="{CE803A40-A135-734A-B0D2-1243E03CE0F1}" type="datetimeFigureOut">
              <a:rPr lang="de-DE" smtClean="0"/>
              <a:pPr/>
              <a:t>10.07.2015</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AT" smtClean="0"/>
              <a:t>Click to edit Master title style</a:t>
            </a:r>
            <a:endParaRPr lang="de-D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AT"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AT" smtClean="0"/>
              <a:t>Click to edit Master text styles</a:t>
            </a:r>
          </a:p>
          <a:p>
            <a:pPr lvl="1"/>
            <a:r>
              <a:rPr lang="de-AT" smtClean="0"/>
              <a:t>Second level</a:t>
            </a:r>
          </a:p>
          <a:p>
            <a:pPr lvl="2"/>
            <a:r>
              <a:rPr lang="de-AT" smtClean="0"/>
              <a:t>Third level</a:t>
            </a:r>
          </a:p>
          <a:p>
            <a:pPr lvl="3"/>
            <a:r>
              <a:rPr lang="de-AT" smtClean="0"/>
              <a:t>Fourth level</a:t>
            </a:r>
          </a:p>
          <a:p>
            <a:pPr lvl="4"/>
            <a:r>
              <a:rPr lang="de-AT" smtClean="0"/>
              <a:t>Fifth level</a:t>
            </a:r>
            <a:endParaRPr lang="de-D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AT"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AT" smtClean="0"/>
              <a:t>Click to edit Master text styles</a:t>
            </a:r>
          </a:p>
          <a:p>
            <a:pPr lvl="1"/>
            <a:r>
              <a:rPr lang="de-AT" smtClean="0"/>
              <a:t>Second level</a:t>
            </a:r>
          </a:p>
          <a:p>
            <a:pPr lvl="2"/>
            <a:r>
              <a:rPr lang="de-AT" smtClean="0"/>
              <a:t>Third level</a:t>
            </a:r>
          </a:p>
          <a:p>
            <a:pPr lvl="3"/>
            <a:r>
              <a:rPr lang="de-AT" smtClean="0"/>
              <a:t>Fourth level</a:t>
            </a:r>
          </a:p>
          <a:p>
            <a:pPr lvl="4"/>
            <a:r>
              <a:rPr lang="de-AT" smtClean="0"/>
              <a:t>Fifth level</a:t>
            </a:r>
            <a:endParaRPr lang="de-DE"/>
          </a:p>
        </p:txBody>
      </p:sp>
      <p:sp>
        <p:nvSpPr>
          <p:cNvPr id="7" name="Date Placeholder 6"/>
          <p:cNvSpPr>
            <a:spLocks noGrp="1"/>
          </p:cNvSpPr>
          <p:nvPr>
            <p:ph type="dt" sz="half" idx="10"/>
          </p:nvPr>
        </p:nvSpPr>
        <p:spPr/>
        <p:txBody>
          <a:bodyPr/>
          <a:lstStyle/>
          <a:p>
            <a:fld id="{CE803A40-A135-734A-B0D2-1243E03CE0F1}" type="datetimeFigureOut">
              <a:rPr lang="de-DE" smtClean="0"/>
              <a:pPr/>
              <a:t>10.07.2015</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smtClean="0"/>
              <a:t>Click to edit Master title style</a:t>
            </a:r>
            <a:endParaRPr lang="de-DE"/>
          </a:p>
        </p:txBody>
      </p:sp>
      <p:sp>
        <p:nvSpPr>
          <p:cNvPr id="3" name="Date Placeholder 2"/>
          <p:cNvSpPr>
            <a:spLocks noGrp="1"/>
          </p:cNvSpPr>
          <p:nvPr>
            <p:ph type="dt" sz="half" idx="10"/>
          </p:nvPr>
        </p:nvSpPr>
        <p:spPr/>
        <p:txBody>
          <a:bodyPr/>
          <a:lstStyle/>
          <a:p>
            <a:fld id="{CE803A40-A135-734A-B0D2-1243E03CE0F1}" type="datetimeFigureOut">
              <a:rPr lang="de-DE" smtClean="0"/>
              <a:pPr/>
              <a:t>10.07.2015</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803A40-A135-734A-B0D2-1243E03CE0F1}" type="datetimeFigureOut">
              <a:rPr lang="de-DE" smtClean="0"/>
              <a:pPr/>
              <a:t>10.07.2015</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de-AT" smtClean="0"/>
              <a:t>Click to edit Master title style</a:t>
            </a:r>
            <a:endParaRPr lang="de-D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AT" smtClean="0"/>
              <a:t>Click to edit Master text styles</a:t>
            </a:r>
          </a:p>
          <a:p>
            <a:pPr lvl="1"/>
            <a:r>
              <a:rPr lang="de-AT" smtClean="0"/>
              <a:t>Second level</a:t>
            </a:r>
          </a:p>
          <a:p>
            <a:pPr lvl="2"/>
            <a:r>
              <a:rPr lang="de-AT" smtClean="0"/>
              <a:t>Third level</a:t>
            </a:r>
          </a:p>
          <a:p>
            <a:pPr lvl="3"/>
            <a:r>
              <a:rPr lang="de-AT" smtClean="0"/>
              <a:t>Fourth level</a:t>
            </a:r>
          </a:p>
          <a:p>
            <a:pPr lvl="4"/>
            <a:r>
              <a:rPr lang="de-AT" smtClean="0"/>
              <a:t>Fifth level</a:t>
            </a:r>
            <a:endParaRPr lang="de-D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AT" smtClean="0"/>
              <a:t>Click to edit Master text styles</a:t>
            </a:r>
          </a:p>
        </p:txBody>
      </p:sp>
      <p:sp>
        <p:nvSpPr>
          <p:cNvPr id="5" name="Date Placeholder 4"/>
          <p:cNvSpPr>
            <a:spLocks noGrp="1"/>
          </p:cNvSpPr>
          <p:nvPr>
            <p:ph type="dt" sz="half" idx="10"/>
          </p:nvPr>
        </p:nvSpPr>
        <p:spPr/>
        <p:txBody>
          <a:bodyPr/>
          <a:lstStyle/>
          <a:p>
            <a:fld id="{CE803A40-A135-734A-B0D2-1243E03CE0F1}" type="datetimeFigureOut">
              <a:rPr lang="de-DE" smtClean="0"/>
              <a:pPr/>
              <a:t>10.07.2015</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de-AT" smtClean="0"/>
              <a:t>Click to edit Master title style</a:t>
            </a:r>
            <a:endParaRPr lang="de-D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AT" smtClean="0"/>
              <a:t>Click to edit Master text styles</a:t>
            </a:r>
          </a:p>
        </p:txBody>
      </p:sp>
      <p:sp>
        <p:nvSpPr>
          <p:cNvPr id="5" name="Date Placeholder 4"/>
          <p:cNvSpPr>
            <a:spLocks noGrp="1"/>
          </p:cNvSpPr>
          <p:nvPr>
            <p:ph type="dt" sz="half" idx="10"/>
          </p:nvPr>
        </p:nvSpPr>
        <p:spPr/>
        <p:txBody>
          <a:bodyPr/>
          <a:lstStyle/>
          <a:p>
            <a:fld id="{CE803A40-A135-734A-B0D2-1243E03CE0F1}" type="datetimeFigureOut">
              <a:rPr lang="de-DE" smtClean="0"/>
              <a:pPr/>
              <a:t>10.07.2015</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Click to edit Master title style</a:t>
            </a:r>
            <a:endParaRPr lang="de-D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Click to edit Master text styles</a:t>
            </a:r>
          </a:p>
          <a:p>
            <a:pPr lvl="1"/>
            <a:r>
              <a:rPr lang="de-DE" smtClean="0"/>
              <a:t>Second level</a:t>
            </a:r>
          </a:p>
          <a:p>
            <a:pPr lvl="2"/>
            <a:r>
              <a:rPr lang="de-DE" smtClean="0"/>
              <a:t>Third level</a:t>
            </a:r>
          </a:p>
          <a:p>
            <a:pPr lvl="3"/>
            <a:r>
              <a:rPr lang="de-DE" smtClean="0"/>
              <a:t>Fourth level</a:t>
            </a:r>
          </a:p>
          <a:p>
            <a:pPr lvl="4"/>
            <a:r>
              <a:rPr lang="de-DE" smtClean="0"/>
              <a:t>Fifth level</a:t>
            </a:r>
            <a:endParaRPr lang="de-D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803A40-A135-734A-B0D2-1243E03CE0F1}" type="datetimeFigureOut">
              <a:rPr lang="de-DE" smtClean="0"/>
              <a:pPr/>
              <a:t>10.07.2015</a:t>
            </a:fld>
            <a:endParaRPr lang="de-D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58DC61-52C3-F646-84DC-45E85CDDD53D}" type="slidenum">
              <a:rPr lang="de-DE" smtClean="0"/>
              <a:pPr/>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20.xml"/><Relationship Id="rId13" Type="http://schemas.openxmlformats.org/officeDocument/2006/relationships/slide" Target="slide28.xml"/><Relationship Id="rId3" Type="http://schemas.openxmlformats.org/officeDocument/2006/relationships/slide" Target="slide6.xml"/><Relationship Id="rId7" Type="http://schemas.openxmlformats.org/officeDocument/2006/relationships/slide" Target="slide14.xml"/><Relationship Id="rId12" Type="http://schemas.openxmlformats.org/officeDocument/2006/relationships/slide" Target="slide26.xml"/><Relationship Id="rId17" Type="http://schemas.openxmlformats.org/officeDocument/2006/relationships/slide" Target="slide40.xml"/><Relationship Id="rId2" Type="http://schemas.openxmlformats.org/officeDocument/2006/relationships/slide" Target="slide3.xml"/><Relationship Id="rId16" Type="http://schemas.openxmlformats.org/officeDocument/2006/relationships/slide" Target="slide37.xml"/><Relationship Id="rId1" Type="http://schemas.openxmlformats.org/officeDocument/2006/relationships/slideLayout" Target="../slideLayouts/slideLayout2.xml"/><Relationship Id="rId6" Type="http://schemas.openxmlformats.org/officeDocument/2006/relationships/slide" Target="slide13.xml"/><Relationship Id="rId11" Type="http://schemas.openxmlformats.org/officeDocument/2006/relationships/slide" Target="slide25.xml"/><Relationship Id="rId5" Type="http://schemas.openxmlformats.org/officeDocument/2006/relationships/slide" Target="slide11.xml"/><Relationship Id="rId15" Type="http://schemas.openxmlformats.org/officeDocument/2006/relationships/slide" Target="slide36.xml"/><Relationship Id="rId10" Type="http://schemas.openxmlformats.org/officeDocument/2006/relationships/slide" Target="slide23.xml"/><Relationship Id="rId4" Type="http://schemas.openxmlformats.org/officeDocument/2006/relationships/slide" Target="slide8.xml"/><Relationship Id="rId9" Type="http://schemas.openxmlformats.org/officeDocument/2006/relationships/slide" Target="slide21.xml"/><Relationship Id="rId14" Type="http://schemas.openxmlformats.org/officeDocument/2006/relationships/slide" Target="slide3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hyperlink" Target="mailto:danielthorniley@dt-gbc.com"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http://www.ceemeabusinessgroup.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b="1" dirty="0" smtClean="0">
                <a:solidFill>
                  <a:srgbClr val="000000"/>
                </a:solidFill>
              </a:rPr>
              <a:t>Ukraine</a:t>
            </a:r>
            <a:r>
              <a:rPr lang="en-GB" dirty="0" smtClean="0">
                <a:solidFill>
                  <a:srgbClr val="000000"/>
                </a:solidFill>
              </a:rPr>
              <a:t/>
            </a:r>
            <a:br>
              <a:rPr lang="en-GB" dirty="0" smtClean="0">
                <a:solidFill>
                  <a:srgbClr val="000000"/>
                </a:solidFill>
              </a:rPr>
            </a:br>
            <a:r>
              <a:rPr lang="en-GB" dirty="0" smtClean="0">
                <a:solidFill>
                  <a:srgbClr val="000000"/>
                </a:solidFill>
              </a:rPr>
              <a:t>Business outlook 2015-18</a:t>
            </a:r>
            <a:endParaRPr lang="de-DE" sz="4000" b="1" dirty="0"/>
          </a:p>
        </p:txBody>
      </p:sp>
      <p:sp>
        <p:nvSpPr>
          <p:cNvPr id="3" name="Subtitle 2"/>
          <p:cNvSpPr>
            <a:spLocks noGrp="1"/>
          </p:cNvSpPr>
          <p:nvPr>
            <p:ph type="subTitle" idx="1"/>
          </p:nvPr>
        </p:nvSpPr>
        <p:spPr/>
        <p:txBody>
          <a:bodyPr>
            <a:normAutofit/>
          </a:bodyPr>
          <a:lstStyle/>
          <a:p>
            <a:pPr>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dirty="0" smtClean="0">
                <a:solidFill>
                  <a:srgbClr val="898989"/>
                </a:solidFill>
              </a:rPr>
              <a:t>Quarterly update –  July 2015</a:t>
            </a:r>
          </a:p>
          <a:p>
            <a:pPr>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dirty="0" smtClean="0">
                <a:solidFill>
                  <a:srgbClr val="898989"/>
                </a:solidFill>
              </a:rPr>
              <a:t>by Dr Daniel Thorniley</a:t>
            </a:r>
            <a:endParaRPr lang="de-DE" dirty="0">
              <a:solidFill>
                <a:srgbClr val="898989"/>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senior executives see things </a:t>
            </a:r>
            <a:r>
              <a:rPr lang="en-US" dirty="0" smtClean="0"/>
              <a:t>(3)</a:t>
            </a:r>
            <a:endParaRPr lang="en-GB" dirty="0"/>
          </a:p>
        </p:txBody>
      </p:sp>
      <p:sp>
        <p:nvSpPr>
          <p:cNvPr id="3" name="Content Placeholder 2"/>
          <p:cNvSpPr>
            <a:spLocks noGrp="1"/>
          </p:cNvSpPr>
          <p:nvPr>
            <p:ph idx="1"/>
          </p:nvPr>
        </p:nvSpPr>
        <p:spPr/>
        <p:txBody>
          <a:bodyPr>
            <a:normAutofit/>
          </a:bodyPr>
          <a:lstStyle/>
          <a:p>
            <a:r>
              <a:rPr lang="en-US" sz="1600" dirty="0" smtClean="0">
                <a:solidFill>
                  <a:schemeClr val="tx1">
                    <a:lumMod val="85000"/>
                    <a:lumOff val="15000"/>
                  </a:schemeClr>
                </a:solidFill>
              </a:rPr>
              <a:t>Several companies have had internal debates about how to invoice and on what terms. Some companies feel that they cannot continue with FX- denominated invoices and need to get more localised and absorb some risk themselves. Conversely finance directors in Europe are extremely cautious about doing just that. Some companies compromise by invoicing in FX but by using special and agreed exchange rates</a:t>
            </a:r>
          </a:p>
          <a:p>
            <a:r>
              <a:rPr lang="en-US" sz="1600" dirty="0" smtClean="0">
                <a:solidFill>
                  <a:schemeClr val="tx1">
                    <a:lumMod val="85000"/>
                    <a:lumOff val="15000"/>
                  </a:schemeClr>
                </a:solidFill>
              </a:rPr>
              <a:t>All this is a challenge as we note below that Ukraine reports the worst receivables situation in the CEE region </a:t>
            </a:r>
          </a:p>
          <a:p>
            <a:r>
              <a:rPr lang="en-US" sz="1600" dirty="0" smtClean="0">
                <a:solidFill>
                  <a:schemeClr val="tx1">
                    <a:lumMod val="85000"/>
                    <a:lumOff val="15000"/>
                  </a:schemeClr>
                </a:solidFill>
              </a:rPr>
              <a:t>But not is all bad news</a:t>
            </a:r>
          </a:p>
          <a:p>
            <a:r>
              <a:rPr lang="en-US" sz="1600" dirty="0" smtClean="0">
                <a:solidFill>
                  <a:schemeClr val="tx1">
                    <a:lumMod val="85000"/>
                    <a:lumOff val="15000"/>
                  </a:schemeClr>
                </a:solidFill>
              </a:rPr>
              <a:t>The regional director of a global apparel brand stated last week in Moscow that: “Our Ukraine business is remarkable. We are up 70-80% in hryvnia which means of course that we are solid in FX when we combine that with some price rises. To be able to stay steady in FX when the currency collapsed and inflation shot through the roof is quite special”.</a:t>
            </a:r>
          </a:p>
          <a:p>
            <a:r>
              <a:rPr lang="en-US" sz="1600" dirty="0" smtClean="0">
                <a:solidFill>
                  <a:schemeClr val="tx1">
                    <a:lumMod val="85000"/>
                    <a:lumOff val="15000"/>
                  </a:schemeClr>
                </a:solidFill>
              </a:rPr>
              <a:t>The regional MD of one industrial conglomerate also noted: “Our sales are up 50% in local currency and some how our customers find money some where. They have been able to protect their previous FX earnings and not turn them into hryvnia. To be honest I don’t ask them where they get the Euros and we continue a reasonable business against this frightening background”</a:t>
            </a:r>
            <a:endParaRPr lang="en-GB" sz="1600" dirty="0">
              <a:solidFill>
                <a:schemeClr val="tx1">
                  <a:lumMod val="85000"/>
                  <a:lumOff val="15000"/>
                </a:schemeClr>
              </a:solidFill>
            </a:endParaRPr>
          </a:p>
        </p:txBody>
      </p:sp>
    </p:spTree>
    <p:extLst>
      <p:ext uri="{BB962C8B-B14F-4D97-AF65-F5344CB8AC3E}">
        <p14:creationId xmlns:p14="http://schemas.microsoft.com/office/powerpoint/2010/main" val="39355664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sz="3600" dirty="0" smtClean="0"/>
              <a:t>Some assumptions (1) </a:t>
            </a:r>
            <a:br>
              <a:rPr lang="en-US" sz="3600" dirty="0" smtClean="0"/>
            </a:br>
            <a:endParaRPr lang="en-GB" dirty="0"/>
          </a:p>
        </p:txBody>
      </p:sp>
      <p:sp>
        <p:nvSpPr>
          <p:cNvPr id="3" name="Content Placeholder 2"/>
          <p:cNvSpPr>
            <a:spLocks noGrp="1"/>
          </p:cNvSpPr>
          <p:nvPr>
            <p:ph idx="1"/>
          </p:nvPr>
        </p:nvSpPr>
        <p:spPr/>
        <p:txBody>
          <a:bodyPr>
            <a:noAutofit/>
          </a:bodyPr>
          <a:lstStyle/>
          <a:p>
            <a:pPr marL="0" indent="0">
              <a:buNone/>
            </a:pPr>
            <a:r>
              <a:rPr lang="en-US" sz="1700" dirty="0" smtClean="0">
                <a:solidFill>
                  <a:schemeClr val="tx1">
                    <a:lumMod val="85000"/>
                    <a:lumOff val="15000"/>
                  </a:schemeClr>
                </a:solidFill>
              </a:rPr>
              <a:t>We stick with the following features of our central scenario</a:t>
            </a:r>
            <a:r>
              <a:rPr lang="en-US" sz="1700" dirty="0">
                <a:solidFill>
                  <a:schemeClr val="tx1">
                    <a:lumMod val="85000"/>
                    <a:lumOff val="15000"/>
                  </a:schemeClr>
                </a:solidFill>
              </a:rPr>
              <a:t>: </a:t>
            </a:r>
          </a:p>
          <a:p>
            <a:r>
              <a:rPr lang="en-US" sz="1700" dirty="0" smtClean="0">
                <a:solidFill>
                  <a:schemeClr val="tx1">
                    <a:lumMod val="85000"/>
                    <a:lumOff val="15000"/>
                  </a:schemeClr>
                </a:solidFill>
              </a:rPr>
              <a:t>Crimea </a:t>
            </a:r>
            <a:r>
              <a:rPr lang="en-US" sz="1700" dirty="0">
                <a:solidFill>
                  <a:schemeClr val="tx1">
                    <a:lumMod val="85000"/>
                    <a:lumOff val="15000"/>
                  </a:schemeClr>
                </a:solidFill>
              </a:rPr>
              <a:t>has seceded de facto from Ukraine</a:t>
            </a:r>
          </a:p>
          <a:p>
            <a:r>
              <a:rPr lang="en-US" sz="1700" dirty="0" smtClean="0">
                <a:solidFill>
                  <a:schemeClr val="tx1">
                    <a:lumMod val="85000"/>
                    <a:lumOff val="15000"/>
                  </a:schemeClr>
                </a:solidFill>
              </a:rPr>
              <a:t>This </a:t>
            </a:r>
            <a:r>
              <a:rPr lang="en-US" sz="1700" dirty="0">
                <a:solidFill>
                  <a:schemeClr val="tx1">
                    <a:lumMod val="85000"/>
                    <a:lumOff val="15000"/>
                  </a:schemeClr>
                </a:solidFill>
              </a:rPr>
              <a:t>will not be accepted by Ukraine or the West and will remain a frozen </a:t>
            </a:r>
            <a:r>
              <a:rPr lang="en-US" sz="1700" dirty="0" smtClean="0">
                <a:solidFill>
                  <a:schemeClr val="tx1">
                    <a:lumMod val="85000"/>
                    <a:lumOff val="15000"/>
                  </a:schemeClr>
                </a:solidFill>
              </a:rPr>
              <a:t>conflict </a:t>
            </a:r>
            <a:endParaRPr lang="en-US" sz="1700" dirty="0">
              <a:solidFill>
                <a:schemeClr val="tx1">
                  <a:lumMod val="85000"/>
                  <a:lumOff val="15000"/>
                </a:schemeClr>
              </a:solidFill>
            </a:endParaRPr>
          </a:p>
          <a:p>
            <a:r>
              <a:rPr lang="en-US" sz="1700" dirty="0" smtClean="0">
                <a:solidFill>
                  <a:schemeClr val="tx1">
                    <a:lumMod val="85000"/>
                    <a:lumOff val="15000"/>
                  </a:schemeClr>
                </a:solidFill>
              </a:rPr>
              <a:t>The </a:t>
            </a:r>
            <a:r>
              <a:rPr lang="en-US" sz="1700" dirty="0">
                <a:solidFill>
                  <a:schemeClr val="tx1">
                    <a:lumMod val="85000"/>
                    <a:lumOff val="15000"/>
                  </a:schemeClr>
                </a:solidFill>
              </a:rPr>
              <a:t>conflict with Russia will not escalate </a:t>
            </a:r>
            <a:r>
              <a:rPr lang="en-US" sz="1700" dirty="0" smtClean="0">
                <a:solidFill>
                  <a:schemeClr val="tx1">
                    <a:lumMod val="85000"/>
                    <a:lumOff val="15000"/>
                  </a:schemeClr>
                </a:solidFill>
              </a:rPr>
              <a:t>or worsen from here   </a:t>
            </a:r>
          </a:p>
          <a:p>
            <a:r>
              <a:rPr lang="en-US" sz="1700" dirty="0" smtClean="0">
                <a:solidFill>
                  <a:schemeClr val="tx1">
                    <a:lumMod val="85000"/>
                    <a:lumOff val="15000"/>
                  </a:schemeClr>
                </a:solidFill>
              </a:rPr>
              <a:t>The entire Donetsk and Lugansk regions (not just separatist bits) are 18% of Ukrainian GDP and 23% of industrial output. But the separatist parts are smaller than this</a:t>
            </a:r>
          </a:p>
          <a:p>
            <a:r>
              <a:rPr lang="en-US" sz="1700" dirty="0" smtClean="0">
                <a:solidFill>
                  <a:schemeClr val="tx1">
                    <a:lumMod val="85000"/>
                    <a:lumOff val="15000"/>
                  </a:schemeClr>
                </a:solidFill>
              </a:rPr>
              <a:t>Any eventual agreement will not prevent a future poisoned atmosphere remaining</a:t>
            </a:r>
            <a:endParaRPr lang="en-US" sz="1700" dirty="0">
              <a:solidFill>
                <a:schemeClr val="tx1">
                  <a:lumMod val="85000"/>
                  <a:lumOff val="15000"/>
                </a:schemeClr>
              </a:solidFill>
            </a:endParaRPr>
          </a:p>
          <a:p>
            <a:r>
              <a:rPr lang="en-US" sz="1700" dirty="0" smtClean="0">
                <a:solidFill>
                  <a:schemeClr val="tx1">
                    <a:lumMod val="85000"/>
                    <a:lumOff val="15000"/>
                  </a:schemeClr>
                </a:solidFill>
              </a:rPr>
              <a:t>IMF/EU </a:t>
            </a:r>
            <a:r>
              <a:rPr lang="en-US" sz="1700" dirty="0">
                <a:solidFill>
                  <a:schemeClr val="tx1">
                    <a:lumMod val="85000"/>
                    <a:lumOff val="15000"/>
                  </a:schemeClr>
                </a:solidFill>
              </a:rPr>
              <a:t>funding </a:t>
            </a:r>
            <a:r>
              <a:rPr lang="en-US" sz="1700" dirty="0" smtClean="0">
                <a:solidFill>
                  <a:schemeClr val="tx1">
                    <a:lumMod val="85000"/>
                    <a:lumOff val="15000"/>
                  </a:schemeClr>
                </a:solidFill>
              </a:rPr>
              <a:t>will have to be increased in order to rebalance </a:t>
            </a:r>
            <a:r>
              <a:rPr lang="en-US" sz="1700" dirty="0">
                <a:solidFill>
                  <a:schemeClr val="tx1">
                    <a:lumMod val="85000"/>
                    <a:lumOff val="15000"/>
                  </a:schemeClr>
                </a:solidFill>
              </a:rPr>
              <a:t>the debt profile </a:t>
            </a:r>
            <a:endParaRPr lang="en-US" sz="1700" dirty="0" smtClean="0">
              <a:solidFill>
                <a:schemeClr val="tx1">
                  <a:lumMod val="85000"/>
                  <a:lumOff val="15000"/>
                </a:schemeClr>
              </a:solidFill>
            </a:endParaRPr>
          </a:p>
          <a:p>
            <a:r>
              <a:rPr lang="en-US" sz="1700" u="sng" dirty="0" smtClean="0">
                <a:solidFill>
                  <a:schemeClr val="tx1">
                    <a:lumMod val="85000"/>
                    <a:lumOff val="15000"/>
                  </a:schemeClr>
                </a:solidFill>
              </a:rPr>
              <a:t>Ukraine will have to restructure or write-off part of its sovereign debt in 2015 </a:t>
            </a:r>
          </a:p>
          <a:p>
            <a:r>
              <a:rPr lang="en-US" sz="1700" dirty="0">
                <a:solidFill>
                  <a:schemeClr val="tx1">
                    <a:lumMod val="85000"/>
                    <a:lumOff val="15000"/>
                  </a:schemeClr>
                </a:solidFill>
              </a:rPr>
              <a:t>But any variant of the IMF program will entail structural reforms which in the short-term will hurt GDP growth, consumption patterns and western business results</a:t>
            </a:r>
          </a:p>
          <a:p>
            <a:r>
              <a:rPr lang="en-US" sz="1700" dirty="0" smtClean="0">
                <a:solidFill>
                  <a:schemeClr val="tx1">
                    <a:lumMod val="85000"/>
                    <a:lumOff val="15000"/>
                  </a:schemeClr>
                </a:solidFill>
              </a:rPr>
              <a:t>The </a:t>
            </a:r>
            <a:r>
              <a:rPr lang="en-US" sz="1700" dirty="0">
                <a:solidFill>
                  <a:schemeClr val="tx1">
                    <a:lumMod val="85000"/>
                    <a:lumOff val="15000"/>
                  </a:schemeClr>
                </a:solidFill>
              </a:rPr>
              <a:t>key to success is for any new regime to tackle genuinely and seriously endemic institutionalised and socialised corruption and malpractice</a:t>
            </a:r>
          </a:p>
          <a:p>
            <a:r>
              <a:rPr lang="en-US" sz="1700" dirty="0">
                <a:solidFill>
                  <a:schemeClr val="tx1">
                    <a:lumMod val="85000"/>
                    <a:lumOff val="15000"/>
                  </a:schemeClr>
                </a:solidFill>
              </a:rPr>
              <a:t>Yanukovich’s kleptocracy has destroyed the commercial fibre of the country </a:t>
            </a:r>
          </a:p>
          <a:p>
            <a:endParaRPr lang="en-US" sz="1700" u="sng" dirty="0">
              <a:solidFill>
                <a:schemeClr val="tx1">
                  <a:lumMod val="85000"/>
                  <a:lumOff val="15000"/>
                </a:schemeClr>
              </a:solidFill>
            </a:endParaRPr>
          </a:p>
        </p:txBody>
      </p:sp>
    </p:spTree>
    <p:extLst>
      <p:ext uri="{BB962C8B-B14F-4D97-AF65-F5344CB8AC3E}">
        <p14:creationId xmlns:p14="http://schemas.microsoft.com/office/powerpoint/2010/main" val="28689984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en-US" dirty="0"/>
              <a:t/>
            </a:r>
            <a:br>
              <a:rPr lang="en-US" dirty="0"/>
            </a:br>
            <a:r>
              <a:rPr lang="en-US" dirty="0"/>
              <a:t>Some assumptions </a:t>
            </a:r>
            <a:r>
              <a:rPr lang="en-US" dirty="0" smtClean="0"/>
              <a:t>(2)</a:t>
            </a:r>
            <a:r>
              <a:rPr lang="en-US" dirty="0"/>
              <a:t/>
            </a:r>
            <a:br>
              <a:rPr lang="en-US" dirty="0"/>
            </a:br>
            <a:endParaRPr lang="en-GB" dirty="0"/>
          </a:p>
        </p:txBody>
      </p:sp>
      <p:sp>
        <p:nvSpPr>
          <p:cNvPr id="3" name="Inhaltsplatzhalter 2"/>
          <p:cNvSpPr>
            <a:spLocks noGrp="1"/>
          </p:cNvSpPr>
          <p:nvPr>
            <p:ph idx="1"/>
          </p:nvPr>
        </p:nvSpPr>
        <p:spPr/>
        <p:txBody>
          <a:bodyPr/>
          <a:lstStyle/>
          <a:p>
            <a:pPr marL="0" indent="0">
              <a:buNone/>
            </a:pPr>
            <a:r>
              <a:rPr lang="en-US" sz="1700" dirty="0">
                <a:solidFill>
                  <a:schemeClr val="tx1">
                    <a:lumMod val="85000"/>
                    <a:lumOff val="15000"/>
                  </a:schemeClr>
                </a:solidFill>
              </a:rPr>
              <a:t>Our economic assumptions for 2015 include</a:t>
            </a:r>
            <a:r>
              <a:rPr lang="en-US" sz="1700" dirty="0" smtClean="0">
                <a:solidFill>
                  <a:schemeClr val="tx1">
                    <a:lumMod val="85000"/>
                    <a:lumOff val="15000"/>
                  </a:schemeClr>
                </a:solidFill>
              </a:rPr>
              <a:t>:</a:t>
            </a:r>
          </a:p>
          <a:p>
            <a:pPr lvl="1"/>
            <a:r>
              <a:rPr lang="en-US" sz="1700" dirty="0" smtClean="0">
                <a:solidFill>
                  <a:schemeClr val="tx1">
                    <a:lumMod val="85000"/>
                    <a:lumOff val="15000"/>
                  </a:schemeClr>
                </a:solidFill>
              </a:rPr>
              <a:t>GDP </a:t>
            </a:r>
            <a:r>
              <a:rPr lang="en-US" sz="1700" dirty="0">
                <a:solidFill>
                  <a:schemeClr val="tx1">
                    <a:lumMod val="85000"/>
                    <a:lumOff val="15000"/>
                  </a:schemeClr>
                </a:solidFill>
              </a:rPr>
              <a:t>shrinks by </a:t>
            </a:r>
            <a:r>
              <a:rPr lang="en-US" sz="1700" dirty="0" smtClean="0">
                <a:solidFill>
                  <a:schemeClr val="tx1">
                    <a:lumMod val="85000"/>
                    <a:lumOff val="15000"/>
                  </a:schemeClr>
                </a:solidFill>
              </a:rPr>
              <a:t>-9.4%</a:t>
            </a:r>
            <a:endParaRPr lang="en-US" sz="1700" dirty="0">
              <a:solidFill>
                <a:schemeClr val="tx1">
                  <a:lumMod val="85000"/>
                  <a:lumOff val="15000"/>
                </a:schemeClr>
              </a:solidFill>
            </a:endParaRPr>
          </a:p>
          <a:p>
            <a:pPr lvl="1"/>
            <a:r>
              <a:rPr lang="en-US" sz="1700" dirty="0">
                <a:solidFill>
                  <a:schemeClr val="tx1">
                    <a:lumMod val="85000"/>
                    <a:lumOff val="15000"/>
                  </a:schemeClr>
                </a:solidFill>
              </a:rPr>
              <a:t>Consumer prices rise by </a:t>
            </a:r>
            <a:r>
              <a:rPr lang="en-US" sz="1700" dirty="0" smtClean="0">
                <a:solidFill>
                  <a:schemeClr val="tx1">
                    <a:lumMod val="85000"/>
                    <a:lumOff val="15000"/>
                  </a:schemeClr>
                </a:solidFill>
              </a:rPr>
              <a:t>51% </a:t>
            </a:r>
            <a:r>
              <a:rPr lang="en-US" sz="1700" dirty="0">
                <a:solidFill>
                  <a:schemeClr val="tx1">
                    <a:lumMod val="85000"/>
                    <a:lumOff val="15000"/>
                  </a:schemeClr>
                </a:solidFill>
              </a:rPr>
              <a:t>on average trending downwards in final months of year </a:t>
            </a:r>
          </a:p>
          <a:p>
            <a:pPr lvl="1"/>
            <a:r>
              <a:rPr lang="en-US" sz="1700" dirty="0">
                <a:solidFill>
                  <a:schemeClr val="tx1">
                    <a:lumMod val="85000"/>
                    <a:lumOff val="15000"/>
                  </a:schemeClr>
                </a:solidFill>
              </a:rPr>
              <a:t>High inflation will crush real wages by </a:t>
            </a:r>
            <a:r>
              <a:rPr lang="en-US" sz="1700" dirty="0" smtClean="0">
                <a:solidFill>
                  <a:schemeClr val="tx1">
                    <a:lumMod val="85000"/>
                    <a:lumOff val="15000"/>
                  </a:schemeClr>
                </a:solidFill>
              </a:rPr>
              <a:t>-33% </a:t>
            </a:r>
            <a:r>
              <a:rPr lang="en-US" sz="1700" dirty="0">
                <a:solidFill>
                  <a:schemeClr val="tx1">
                    <a:lumMod val="85000"/>
                    <a:lumOff val="15000"/>
                  </a:schemeClr>
                </a:solidFill>
              </a:rPr>
              <a:t>to </a:t>
            </a:r>
            <a:r>
              <a:rPr lang="en-US" sz="1700" dirty="0" smtClean="0">
                <a:solidFill>
                  <a:schemeClr val="tx1">
                    <a:lumMod val="85000"/>
                    <a:lumOff val="15000"/>
                  </a:schemeClr>
                </a:solidFill>
              </a:rPr>
              <a:t>-45% </a:t>
            </a:r>
            <a:r>
              <a:rPr lang="en-US" sz="1700" dirty="0">
                <a:solidFill>
                  <a:schemeClr val="tx1">
                    <a:lumMod val="85000"/>
                    <a:lumOff val="15000"/>
                  </a:schemeClr>
                </a:solidFill>
              </a:rPr>
              <a:t>this year</a:t>
            </a:r>
          </a:p>
          <a:p>
            <a:pPr lvl="1"/>
            <a:r>
              <a:rPr lang="en-US" sz="1700" dirty="0">
                <a:solidFill>
                  <a:schemeClr val="tx1">
                    <a:lumMod val="85000"/>
                    <a:lumOff val="15000"/>
                  </a:schemeClr>
                </a:solidFill>
              </a:rPr>
              <a:t>Consumer spending will decline by at least </a:t>
            </a:r>
            <a:r>
              <a:rPr lang="en-US" sz="1700" dirty="0" smtClean="0">
                <a:solidFill>
                  <a:schemeClr val="tx1">
                    <a:lumMod val="85000"/>
                    <a:lumOff val="15000"/>
                  </a:schemeClr>
                </a:solidFill>
              </a:rPr>
              <a:t>-11.8</a:t>
            </a:r>
            <a:r>
              <a:rPr lang="en-US" sz="1700" dirty="0">
                <a:solidFill>
                  <a:schemeClr val="tx1">
                    <a:lumMod val="85000"/>
                    <a:lumOff val="15000"/>
                  </a:schemeClr>
                </a:solidFill>
              </a:rPr>
              <a:t>% </a:t>
            </a:r>
          </a:p>
          <a:p>
            <a:pPr lvl="1"/>
            <a:r>
              <a:rPr lang="en-US" sz="1700" dirty="0">
                <a:solidFill>
                  <a:schemeClr val="tx1">
                    <a:lumMod val="85000"/>
                    <a:lumOff val="15000"/>
                  </a:schemeClr>
                </a:solidFill>
              </a:rPr>
              <a:t>Investment will decline by -</a:t>
            </a:r>
            <a:r>
              <a:rPr lang="en-US" sz="1700" dirty="0" smtClean="0">
                <a:solidFill>
                  <a:schemeClr val="tx1">
                    <a:lumMod val="85000"/>
                    <a:lumOff val="15000"/>
                  </a:schemeClr>
                </a:solidFill>
              </a:rPr>
              <a:t>18% </a:t>
            </a:r>
            <a:r>
              <a:rPr lang="en-US" sz="1700" dirty="0">
                <a:solidFill>
                  <a:schemeClr val="tx1">
                    <a:lumMod val="85000"/>
                    <a:lumOff val="15000"/>
                  </a:schemeClr>
                </a:solidFill>
              </a:rPr>
              <a:t>and is currently down minus 25-30% </a:t>
            </a:r>
          </a:p>
          <a:p>
            <a:pPr lvl="1"/>
            <a:r>
              <a:rPr lang="en-US" sz="1700" dirty="0">
                <a:solidFill>
                  <a:schemeClr val="tx1">
                    <a:lumMod val="85000"/>
                    <a:lumOff val="15000"/>
                  </a:schemeClr>
                </a:solidFill>
              </a:rPr>
              <a:t>The currency is following the path we predicated i.e. deep crash and with IMF support some stabilisation. It is just possible that the very worst may be over on the currency front </a:t>
            </a:r>
            <a:r>
              <a:rPr lang="en-US" sz="1700" dirty="0" smtClean="0">
                <a:solidFill>
                  <a:schemeClr val="tx1">
                    <a:lumMod val="85000"/>
                    <a:lumOff val="15000"/>
                  </a:schemeClr>
                </a:solidFill>
              </a:rPr>
              <a:t>as well as on the inflation side of things</a:t>
            </a:r>
            <a:endParaRPr lang="en-US" sz="1700" dirty="0">
              <a:solidFill>
                <a:schemeClr val="tx1">
                  <a:lumMod val="85000"/>
                  <a:lumOff val="15000"/>
                </a:schemeClr>
              </a:solidFill>
            </a:endParaRPr>
          </a:p>
          <a:p>
            <a:endParaRPr lang="en-GB" dirty="0">
              <a:solidFill>
                <a:srgbClr val="FF0000"/>
              </a:solidFill>
            </a:endParaRPr>
          </a:p>
        </p:txBody>
      </p:sp>
    </p:spTree>
    <p:extLst>
      <p:ext uri="{BB962C8B-B14F-4D97-AF65-F5344CB8AC3E}">
        <p14:creationId xmlns:p14="http://schemas.microsoft.com/office/powerpoint/2010/main" val="3994797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factors</a:t>
            </a:r>
            <a:endParaRPr lang="en-GB" dirty="0"/>
          </a:p>
        </p:txBody>
      </p:sp>
      <p:sp>
        <p:nvSpPr>
          <p:cNvPr id="3" name="Content Placeholder 2"/>
          <p:cNvSpPr>
            <a:spLocks noGrp="1"/>
          </p:cNvSpPr>
          <p:nvPr>
            <p:ph idx="1"/>
          </p:nvPr>
        </p:nvSpPr>
        <p:spPr/>
        <p:txBody>
          <a:bodyPr>
            <a:noAutofit/>
          </a:bodyPr>
          <a:lstStyle/>
          <a:p>
            <a:r>
              <a:rPr lang="en-US" sz="1600" dirty="0">
                <a:solidFill>
                  <a:schemeClr val="tx1">
                    <a:lumMod val="85000"/>
                    <a:lumOff val="15000"/>
                  </a:schemeClr>
                </a:solidFill>
              </a:rPr>
              <a:t>The Ukrainian economy and business was coming under downward pressure in any case prior to the demonstrations on Maidan and prior to events in early March </a:t>
            </a:r>
          </a:p>
          <a:p>
            <a:r>
              <a:rPr lang="en-US" sz="1600" dirty="0" smtClean="0">
                <a:solidFill>
                  <a:schemeClr val="tx1">
                    <a:lumMod val="85000"/>
                    <a:lumOff val="15000"/>
                  </a:schemeClr>
                </a:solidFill>
              </a:rPr>
              <a:t>The </a:t>
            </a:r>
            <a:r>
              <a:rPr lang="en-US" sz="1600" dirty="0">
                <a:solidFill>
                  <a:schemeClr val="tx1">
                    <a:lumMod val="85000"/>
                    <a:lumOff val="15000"/>
                  </a:schemeClr>
                </a:solidFill>
              </a:rPr>
              <a:t>economy was steadily deflating from a massive economic bubble </a:t>
            </a:r>
          </a:p>
          <a:p>
            <a:r>
              <a:rPr lang="en-US" sz="1600" dirty="0" smtClean="0">
                <a:solidFill>
                  <a:schemeClr val="tx1">
                    <a:lumMod val="85000"/>
                    <a:lumOff val="15000"/>
                  </a:schemeClr>
                </a:solidFill>
              </a:rPr>
              <a:t>At </a:t>
            </a:r>
            <a:r>
              <a:rPr lang="en-US" sz="1600" dirty="0">
                <a:solidFill>
                  <a:schemeClr val="tx1">
                    <a:lumMod val="85000"/>
                    <a:lumOff val="15000"/>
                  </a:schemeClr>
                </a:solidFill>
              </a:rPr>
              <a:t>the turn of 2012-2013, Ukraine was reporting some of the highest retail sales and highest real wages in the world in some cases surpassing figures in China</a:t>
            </a:r>
          </a:p>
          <a:p>
            <a:r>
              <a:rPr lang="en-US" sz="1600" dirty="0" smtClean="0">
                <a:solidFill>
                  <a:schemeClr val="tx1">
                    <a:lumMod val="85000"/>
                    <a:lumOff val="15000"/>
                  </a:schemeClr>
                </a:solidFill>
              </a:rPr>
              <a:t>This </a:t>
            </a:r>
            <a:r>
              <a:rPr lang="en-US" sz="1600" dirty="0">
                <a:solidFill>
                  <a:schemeClr val="tx1">
                    <a:lumMod val="85000"/>
                    <a:lumOff val="15000"/>
                  </a:schemeClr>
                </a:solidFill>
              </a:rPr>
              <a:t>was clearly unsustainable and while the average numbers for these indicators held up moderately well in 2013, the year-end figure (and the real trend) showed </a:t>
            </a:r>
            <a:r>
              <a:rPr lang="en-US" sz="1600" dirty="0" smtClean="0">
                <a:solidFill>
                  <a:schemeClr val="tx1">
                    <a:lumMod val="85000"/>
                    <a:lumOff val="15000"/>
                  </a:schemeClr>
                </a:solidFill>
              </a:rPr>
              <a:t>a negative </a:t>
            </a:r>
            <a:r>
              <a:rPr lang="en-US" sz="1600" dirty="0">
                <a:solidFill>
                  <a:schemeClr val="tx1">
                    <a:lumMod val="85000"/>
                    <a:lumOff val="15000"/>
                  </a:schemeClr>
                </a:solidFill>
              </a:rPr>
              <a:t>picture</a:t>
            </a:r>
          </a:p>
          <a:p>
            <a:r>
              <a:rPr lang="en-US" sz="1600" dirty="0" smtClean="0">
                <a:solidFill>
                  <a:schemeClr val="tx1">
                    <a:lumMod val="85000"/>
                    <a:lumOff val="15000"/>
                  </a:schemeClr>
                </a:solidFill>
              </a:rPr>
              <a:t>Surprisingly </a:t>
            </a:r>
            <a:r>
              <a:rPr lang="en-US" sz="1600" dirty="0">
                <a:solidFill>
                  <a:schemeClr val="tx1">
                    <a:lumMod val="85000"/>
                    <a:lumOff val="15000"/>
                  </a:schemeClr>
                </a:solidFill>
              </a:rPr>
              <a:t>some companies </a:t>
            </a:r>
            <a:r>
              <a:rPr lang="en-US" sz="1600" dirty="0" smtClean="0">
                <a:solidFill>
                  <a:schemeClr val="tx1">
                    <a:lumMod val="85000"/>
                    <a:lumOff val="15000"/>
                  </a:schemeClr>
                </a:solidFill>
              </a:rPr>
              <a:t>reported </a:t>
            </a:r>
            <a:r>
              <a:rPr lang="en-US" sz="1600" dirty="0">
                <a:solidFill>
                  <a:schemeClr val="tx1">
                    <a:lumMod val="85000"/>
                    <a:lumOff val="15000"/>
                  </a:schemeClr>
                </a:solidFill>
              </a:rPr>
              <a:t>their business holding up reasonably well into </a:t>
            </a:r>
            <a:r>
              <a:rPr lang="en-US" sz="1600" dirty="0" smtClean="0">
                <a:solidFill>
                  <a:schemeClr val="tx1">
                    <a:lumMod val="85000"/>
                    <a:lumOff val="15000"/>
                  </a:schemeClr>
                </a:solidFill>
              </a:rPr>
              <a:t>June-September this year but this cannot continue with spiking inflation</a:t>
            </a:r>
            <a:endParaRPr lang="en-US" sz="1600" dirty="0">
              <a:solidFill>
                <a:schemeClr val="tx1">
                  <a:lumMod val="85000"/>
                  <a:lumOff val="15000"/>
                </a:schemeClr>
              </a:solidFill>
            </a:endParaRPr>
          </a:p>
          <a:p>
            <a:r>
              <a:rPr lang="en-US" sz="1600" dirty="0" smtClean="0">
                <a:solidFill>
                  <a:schemeClr val="tx1">
                    <a:lumMod val="85000"/>
                    <a:lumOff val="15000"/>
                  </a:schemeClr>
                </a:solidFill>
              </a:rPr>
              <a:t>This </a:t>
            </a:r>
            <a:r>
              <a:rPr lang="en-US" sz="1600" dirty="0">
                <a:solidFill>
                  <a:schemeClr val="tx1">
                    <a:lumMod val="85000"/>
                    <a:lumOff val="15000"/>
                  </a:schemeClr>
                </a:solidFill>
              </a:rPr>
              <a:t>can be attributable to consumers buying up products in December and the first months of 2014 fearing an economic collapse and a spike in prices. Such buying </a:t>
            </a:r>
            <a:r>
              <a:rPr lang="en-US" sz="1600" dirty="0" smtClean="0">
                <a:solidFill>
                  <a:schemeClr val="tx1">
                    <a:lumMod val="85000"/>
                    <a:lumOff val="15000"/>
                  </a:schemeClr>
                </a:solidFill>
              </a:rPr>
              <a:t>made </a:t>
            </a:r>
            <a:r>
              <a:rPr lang="en-US" sz="1600" dirty="0">
                <a:solidFill>
                  <a:schemeClr val="tx1">
                    <a:lumMod val="85000"/>
                    <a:lumOff val="15000"/>
                  </a:schemeClr>
                </a:solidFill>
              </a:rPr>
              <a:t>logical sense</a:t>
            </a:r>
          </a:p>
          <a:p>
            <a:r>
              <a:rPr lang="en-US" sz="1600" dirty="0" smtClean="0">
                <a:solidFill>
                  <a:schemeClr val="tx1">
                    <a:lumMod val="85000"/>
                    <a:lumOff val="15000"/>
                  </a:schemeClr>
                </a:solidFill>
              </a:rPr>
              <a:t>We </a:t>
            </a:r>
            <a:r>
              <a:rPr lang="en-US" sz="1600" dirty="0">
                <a:solidFill>
                  <a:schemeClr val="tx1">
                    <a:lumMod val="85000"/>
                    <a:lumOff val="15000"/>
                  </a:schemeClr>
                </a:solidFill>
              </a:rPr>
              <a:t>should always be aware that especially in </a:t>
            </a:r>
            <a:r>
              <a:rPr lang="en-US" sz="1600" dirty="0" smtClean="0">
                <a:solidFill>
                  <a:schemeClr val="tx1">
                    <a:lumMod val="85000"/>
                    <a:lumOff val="15000"/>
                  </a:schemeClr>
                </a:solidFill>
              </a:rPr>
              <a:t>the Ukraine </a:t>
            </a:r>
            <a:r>
              <a:rPr lang="en-US" sz="1600" dirty="0">
                <a:solidFill>
                  <a:schemeClr val="tx1">
                    <a:lumMod val="85000"/>
                    <a:lumOff val="15000"/>
                  </a:schemeClr>
                </a:solidFill>
              </a:rPr>
              <a:t>the real sales of companies can belie official figures</a:t>
            </a:r>
          </a:p>
          <a:p>
            <a:r>
              <a:rPr lang="en-US" sz="1600" dirty="0" smtClean="0">
                <a:solidFill>
                  <a:schemeClr val="tx1">
                    <a:lumMod val="85000"/>
                    <a:lumOff val="15000"/>
                  </a:schemeClr>
                </a:solidFill>
              </a:rPr>
              <a:t>This </a:t>
            </a:r>
            <a:r>
              <a:rPr lang="en-US" sz="1600" dirty="0">
                <a:solidFill>
                  <a:schemeClr val="tx1">
                    <a:lumMod val="85000"/>
                    <a:lumOff val="15000"/>
                  </a:schemeClr>
                </a:solidFill>
              </a:rPr>
              <a:t>is because so much economic activity takes place in the grey and black economies</a:t>
            </a:r>
          </a:p>
          <a:p>
            <a:r>
              <a:rPr lang="en-US" sz="1600" u="sng" dirty="0" smtClean="0">
                <a:solidFill>
                  <a:schemeClr val="tx1">
                    <a:lumMod val="85000"/>
                    <a:lumOff val="15000"/>
                  </a:schemeClr>
                </a:solidFill>
              </a:rPr>
              <a:t>That </a:t>
            </a:r>
            <a:r>
              <a:rPr lang="en-US" sz="1600" u="sng" dirty="0">
                <a:solidFill>
                  <a:schemeClr val="tx1">
                    <a:lumMod val="85000"/>
                    <a:lumOff val="15000"/>
                  </a:schemeClr>
                </a:solidFill>
              </a:rPr>
              <a:t>said, the economy and business outlook </a:t>
            </a:r>
            <a:r>
              <a:rPr lang="en-US" sz="1600" u="sng" dirty="0" smtClean="0">
                <a:solidFill>
                  <a:schemeClr val="tx1">
                    <a:lumMod val="85000"/>
                    <a:lumOff val="15000"/>
                  </a:schemeClr>
                </a:solidFill>
              </a:rPr>
              <a:t>is </a:t>
            </a:r>
            <a:r>
              <a:rPr lang="en-US" sz="1600" u="sng" dirty="0">
                <a:solidFill>
                  <a:schemeClr val="tx1">
                    <a:lumMod val="85000"/>
                    <a:lumOff val="15000"/>
                  </a:schemeClr>
                </a:solidFill>
              </a:rPr>
              <a:t>for a very cold shower for the next 6-9 months and even revenue in the black economy will not provide sufficient </a:t>
            </a:r>
            <a:r>
              <a:rPr lang="en-US" sz="1600" u="sng" dirty="0" smtClean="0">
                <a:solidFill>
                  <a:schemeClr val="tx1">
                    <a:lumMod val="85000"/>
                    <a:lumOff val="15000"/>
                  </a:schemeClr>
                </a:solidFill>
              </a:rPr>
              <a:t>compensation</a:t>
            </a:r>
            <a:endParaRPr lang="en-US" sz="1600" u="sng" dirty="0">
              <a:solidFill>
                <a:schemeClr val="tx1">
                  <a:lumMod val="85000"/>
                  <a:lumOff val="15000"/>
                </a:schemeClr>
              </a:solidFill>
            </a:endParaRPr>
          </a:p>
          <a:p>
            <a:endParaRPr lang="en-GB" sz="1600" dirty="0">
              <a:solidFill>
                <a:schemeClr val="tx1">
                  <a:lumMod val="85000"/>
                  <a:lumOff val="15000"/>
                </a:schemeClr>
              </a:solidFill>
            </a:endParaRPr>
          </a:p>
        </p:txBody>
      </p:sp>
    </p:spTree>
    <p:extLst>
      <p:ext uri="{BB962C8B-B14F-4D97-AF65-F5344CB8AC3E}">
        <p14:creationId xmlns:p14="http://schemas.microsoft.com/office/powerpoint/2010/main" val="22228809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a:t>
            </a:r>
            <a:r>
              <a:rPr lang="en-US" dirty="0" smtClean="0"/>
              <a:t>outlook (1)</a:t>
            </a:r>
            <a:endParaRPr lang="en-US" dirty="0"/>
          </a:p>
        </p:txBody>
      </p:sp>
      <p:sp>
        <p:nvSpPr>
          <p:cNvPr id="3" name="Content Placeholder 2"/>
          <p:cNvSpPr>
            <a:spLocks noGrp="1"/>
          </p:cNvSpPr>
          <p:nvPr>
            <p:ph idx="1"/>
          </p:nvPr>
        </p:nvSpPr>
        <p:spPr/>
        <p:txBody>
          <a:bodyPr>
            <a:noAutofit/>
          </a:bodyPr>
          <a:lstStyle/>
          <a:p>
            <a:r>
              <a:rPr lang="en-US" sz="1600" dirty="0" smtClean="0">
                <a:solidFill>
                  <a:schemeClr val="tx1">
                    <a:lumMod val="85000"/>
                    <a:lumOff val="15000"/>
                  </a:schemeClr>
                </a:solidFill>
              </a:rPr>
              <a:t>Many companies were surprised that they survived the first 6-7 months of 2014 in reasonably good shape as consumers stocked up</a:t>
            </a:r>
            <a:r>
              <a:rPr lang="en-US" sz="1600" dirty="0">
                <a:solidFill>
                  <a:schemeClr val="tx1">
                    <a:lumMod val="85000"/>
                    <a:lumOff val="15000"/>
                  </a:schemeClr>
                </a:solidFill>
              </a:rPr>
              <a:t>, “buying against future inflation” and “investing in products” rather than holding on to cash and these were wise measures </a:t>
            </a:r>
          </a:p>
          <a:p>
            <a:r>
              <a:rPr lang="en-US" sz="1600" dirty="0" smtClean="0">
                <a:solidFill>
                  <a:schemeClr val="tx1">
                    <a:lumMod val="85000"/>
                    <a:lumOff val="15000"/>
                  </a:schemeClr>
                </a:solidFill>
              </a:rPr>
              <a:t>By autumn 2015 harsh reality had </a:t>
            </a:r>
            <a:r>
              <a:rPr lang="en-US" sz="1600" dirty="0">
                <a:solidFill>
                  <a:schemeClr val="tx1">
                    <a:lumMod val="85000"/>
                    <a:lumOff val="15000"/>
                  </a:schemeClr>
                </a:solidFill>
              </a:rPr>
              <a:t>sunk in for the huge majority of </a:t>
            </a:r>
            <a:r>
              <a:rPr lang="en-US" sz="1600" dirty="0" smtClean="0">
                <a:solidFill>
                  <a:schemeClr val="tx1">
                    <a:lumMod val="85000"/>
                    <a:lumOff val="15000"/>
                  </a:schemeClr>
                </a:solidFill>
              </a:rPr>
              <a:t>companies and the start of 2015 has seen some brutal business trends with only small islands of decent business or small niches </a:t>
            </a:r>
          </a:p>
          <a:p>
            <a:r>
              <a:rPr lang="en-US" sz="1600" dirty="0" smtClean="0">
                <a:solidFill>
                  <a:schemeClr val="tx1">
                    <a:lumMod val="85000"/>
                    <a:lumOff val="15000"/>
                  </a:schemeClr>
                </a:solidFill>
              </a:rPr>
              <a:t>There has been recent currency recovery and the peak of inflation may have passed</a:t>
            </a:r>
            <a:endParaRPr lang="en-US" sz="1600" dirty="0">
              <a:solidFill>
                <a:schemeClr val="tx1">
                  <a:lumMod val="85000"/>
                  <a:lumOff val="15000"/>
                </a:schemeClr>
              </a:solidFill>
            </a:endParaRPr>
          </a:p>
          <a:p>
            <a:pPr marL="0" indent="0">
              <a:buNone/>
            </a:pPr>
            <a:r>
              <a:rPr lang="en-US" sz="1400" b="1" dirty="0" smtClean="0">
                <a:solidFill>
                  <a:schemeClr val="tx1">
                    <a:lumMod val="85000"/>
                    <a:lumOff val="15000"/>
                  </a:schemeClr>
                </a:solidFill>
              </a:rPr>
              <a:t>There are some key points for 2015:</a:t>
            </a:r>
          </a:p>
          <a:p>
            <a:pPr>
              <a:buFont typeface="+mj-lt"/>
              <a:buAutoNum type="arabicPeriod"/>
            </a:pPr>
            <a:r>
              <a:rPr lang="en-US" sz="1400" dirty="0" smtClean="0">
                <a:solidFill>
                  <a:schemeClr val="tx1">
                    <a:lumMod val="85000"/>
                    <a:lumOff val="15000"/>
                  </a:schemeClr>
                </a:solidFill>
              </a:rPr>
              <a:t>Ukraine will be the worst performing market in the CEEMEA region excluding 	only Syria</a:t>
            </a:r>
          </a:p>
          <a:p>
            <a:pPr>
              <a:buFont typeface="+mj-lt"/>
              <a:buAutoNum type="arabicPeriod"/>
            </a:pPr>
            <a:r>
              <a:rPr lang="en-US" sz="1400" dirty="0" smtClean="0">
                <a:solidFill>
                  <a:schemeClr val="tx1">
                    <a:lumMod val="85000"/>
                    <a:lumOff val="15000"/>
                  </a:schemeClr>
                </a:solidFill>
              </a:rPr>
              <a:t>Business results will depend on the FX rate and that will depend in part on inflation and the sovereign debt outlook and the extent of EU/IMF support. This was very bleak/disastrous in February-March. But we have seen the first signs of some stabilisation</a:t>
            </a:r>
          </a:p>
          <a:p>
            <a:pPr>
              <a:buFont typeface="+mj-lt"/>
              <a:buAutoNum type="arabicPeriod"/>
            </a:pPr>
            <a:r>
              <a:rPr lang="en-US" sz="1400" dirty="0" smtClean="0">
                <a:solidFill>
                  <a:schemeClr val="tx1">
                    <a:lumMod val="85000"/>
                    <a:lumOff val="15000"/>
                  </a:schemeClr>
                </a:solidFill>
              </a:rPr>
              <a:t>Executives turned much more pessimistic in February and have since seemed slightly more upbeat in the last 1-2 months</a:t>
            </a:r>
          </a:p>
          <a:p>
            <a:pPr>
              <a:buFont typeface="+mj-lt"/>
              <a:buAutoNum type="arabicPeriod"/>
            </a:pPr>
            <a:r>
              <a:rPr lang="en-US" sz="1400" dirty="0" smtClean="0">
                <a:solidFill>
                  <a:schemeClr val="tx1">
                    <a:lumMod val="85000"/>
                    <a:lumOff val="15000"/>
                  </a:schemeClr>
                </a:solidFill>
              </a:rPr>
              <a:t>There is a growing East-West division in sales with more companies reporting relatively better sales in Kiev and the western regions compared with weak current and future sales outlook in the East and South of the country. This was the case to </a:t>
            </a:r>
            <a:r>
              <a:rPr lang="en-US" sz="1400" dirty="0">
                <a:solidFill>
                  <a:schemeClr val="tx1">
                    <a:lumMod val="85000"/>
                    <a:lumOff val="15000"/>
                  </a:schemeClr>
                </a:solidFill>
              </a:rPr>
              <a:t> </a:t>
            </a:r>
            <a:r>
              <a:rPr lang="en-US" sz="1400" dirty="0" smtClean="0">
                <a:solidFill>
                  <a:schemeClr val="tx1">
                    <a:lumMod val="85000"/>
                    <a:lumOff val="15000"/>
                  </a:schemeClr>
                </a:solidFill>
              </a:rPr>
              <a:t>the start of spring 2015 but all regions are trending downwards now. Perhaps </a:t>
            </a:r>
            <a:r>
              <a:rPr lang="en-US" sz="1400" u="sng" dirty="0" smtClean="0">
                <a:solidFill>
                  <a:schemeClr val="tx1">
                    <a:lumMod val="85000"/>
                    <a:lumOff val="15000"/>
                  </a:schemeClr>
                </a:solidFill>
              </a:rPr>
              <a:t>the relative </a:t>
            </a:r>
            <a:r>
              <a:rPr lang="en-US" sz="1400" dirty="0" smtClean="0">
                <a:solidFill>
                  <a:schemeClr val="tx1">
                    <a:lumMod val="85000"/>
                    <a:lumOff val="15000"/>
                  </a:schemeClr>
                </a:solidFill>
              </a:rPr>
              <a:t>strength of the western market will remain.</a:t>
            </a:r>
            <a:endParaRPr lang="en-US" sz="1400" dirty="0">
              <a:solidFill>
                <a:schemeClr val="tx1">
                  <a:lumMod val="85000"/>
                  <a:lumOff val="15000"/>
                </a:schemeClr>
              </a:solidFill>
            </a:endParaRPr>
          </a:p>
          <a:p>
            <a:pPr marL="0" indent="0">
              <a:buNone/>
            </a:pPr>
            <a:endParaRPr lang="en-US" sz="1600" dirty="0">
              <a:solidFill>
                <a:srgbClr val="FF0000"/>
              </a:solidFill>
            </a:endParaRPr>
          </a:p>
        </p:txBody>
      </p:sp>
    </p:spTree>
    <p:extLst>
      <p:ext uri="{BB962C8B-B14F-4D97-AF65-F5344CB8AC3E}">
        <p14:creationId xmlns:p14="http://schemas.microsoft.com/office/powerpoint/2010/main" val="20237662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outlook </a:t>
            </a:r>
            <a:r>
              <a:rPr lang="en-US" dirty="0" smtClean="0"/>
              <a:t>(2)</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solidFill>
                  <a:schemeClr val="tx1">
                    <a:lumMod val="85000"/>
                    <a:lumOff val="15000"/>
                  </a:schemeClr>
                </a:solidFill>
              </a:rPr>
              <a:t>In terms of forecast organic sales growth in 2015 Ukraine ranks bottom of our Survey of 23 CEE markets</a:t>
            </a:r>
          </a:p>
          <a:p>
            <a:r>
              <a:rPr lang="en-US" dirty="0" smtClean="0">
                <a:solidFill>
                  <a:schemeClr val="tx1">
                    <a:lumMod val="85000"/>
                    <a:lumOff val="15000"/>
                  </a:schemeClr>
                </a:solidFill>
              </a:rPr>
              <a:t>Currently 15% of executives predict flat sales in hryvnia in 2015 and hefty 53% look to negative hryvnia sales growth while 15% predict single-digit growth and 18% forecast double-digit sales increases presumably from recent deep lows </a:t>
            </a:r>
          </a:p>
          <a:p>
            <a:r>
              <a:rPr lang="en-US" dirty="0" smtClean="0">
                <a:solidFill>
                  <a:schemeClr val="tx1">
                    <a:lumMod val="85000"/>
                    <a:lumOff val="15000"/>
                  </a:schemeClr>
                </a:solidFill>
              </a:rPr>
              <a:t>If the hryvnia is falling further this year, then of course even such “sales growth” is massively poor in FX terms </a:t>
            </a:r>
          </a:p>
          <a:p>
            <a:r>
              <a:rPr lang="en-US" dirty="0" smtClean="0">
                <a:solidFill>
                  <a:schemeClr val="tx1">
                    <a:lumMod val="85000"/>
                    <a:lumOff val="15000"/>
                  </a:schemeClr>
                </a:solidFill>
              </a:rPr>
              <a:t>But there is a possible positive scenario: some companies could be seeing their hryvnia sales rising this year and if there is stabilisation or mild appreciation of the currency, then sales in FX could start to look at least acceptable </a:t>
            </a:r>
          </a:p>
          <a:p>
            <a:r>
              <a:rPr lang="en-US" dirty="0" smtClean="0">
                <a:solidFill>
                  <a:schemeClr val="tx1">
                    <a:lumMod val="85000"/>
                    <a:lumOff val="15000"/>
                  </a:schemeClr>
                </a:solidFill>
              </a:rPr>
              <a:t>That’s the potential good news </a:t>
            </a:r>
          </a:p>
          <a:p>
            <a:r>
              <a:rPr lang="en-US" dirty="0" smtClean="0">
                <a:solidFill>
                  <a:schemeClr val="tx1">
                    <a:lumMod val="85000"/>
                    <a:lumOff val="15000"/>
                  </a:schemeClr>
                </a:solidFill>
              </a:rPr>
              <a:t>And to some extent this has started to happen in late spring</a:t>
            </a:r>
          </a:p>
          <a:p>
            <a:r>
              <a:rPr lang="en-US" dirty="0" smtClean="0">
                <a:solidFill>
                  <a:schemeClr val="tx1">
                    <a:lumMod val="85000"/>
                    <a:lumOff val="15000"/>
                  </a:schemeClr>
                </a:solidFill>
              </a:rPr>
              <a:t>BUT companies will not have been able to raise their prices sufficiently to bridge the FX gap and also companies will probably have accounted for a stronger exchange rate in their budgets and forecast</a:t>
            </a:r>
          </a:p>
          <a:p>
            <a:r>
              <a:rPr lang="en-US" dirty="0" smtClean="0">
                <a:solidFill>
                  <a:schemeClr val="tx1">
                    <a:lumMod val="85000"/>
                    <a:lumOff val="15000"/>
                  </a:schemeClr>
                </a:solidFill>
              </a:rPr>
              <a:t>So, any FX bounce back is positive but unlikely to be sufficient to help the FX corporate results so much This would help shorten the length of the economic crisis but would not prevent it</a:t>
            </a:r>
            <a:endParaRPr lang="en-US" dirty="0">
              <a:solidFill>
                <a:schemeClr val="tx1">
                  <a:lumMod val="85000"/>
                  <a:lumOff val="15000"/>
                </a:schemeClr>
              </a:solidFill>
            </a:endParaRPr>
          </a:p>
        </p:txBody>
      </p:sp>
    </p:spTree>
    <p:extLst>
      <p:ext uri="{BB962C8B-B14F-4D97-AF65-F5344CB8AC3E}">
        <p14:creationId xmlns:p14="http://schemas.microsoft.com/office/powerpoint/2010/main" val="11103373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Business outlook </a:t>
            </a:r>
            <a:r>
              <a:rPr lang="en-US" dirty="0" smtClean="0"/>
              <a:t>(3)</a:t>
            </a:r>
            <a:endParaRPr lang="en-GB" dirty="0"/>
          </a:p>
        </p:txBody>
      </p:sp>
      <p:sp>
        <p:nvSpPr>
          <p:cNvPr id="3" name="Inhaltsplatzhalter 2"/>
          <p:cNvSpPr>
            <a:spLocks noGrp="1"/>
          </p:cNvSpPr>
          <p:nvPr>
            <p:ph idx="1"/>
          </p:nvPr>
        </p:nvSpPr>
        <p:spPr>
          <a:xfrm>
            <a:off x="457200" y="1622323"/>
            <a:ext cx="8229600" cy="4525963"/>
          </a:xfrm>
        </p:spPr>
        <p:txBody>
          <a:bodyPr/>
          <a:lstStyle/>
          <a:p>
            <a:r>
              <a:rPr lang="en-US" dirty="0" smtClean="0">
                <a:solidFill>
                  <a:schemeClr val="tx1">
                    <a:lumMod val="85000"/>
                    <a:lumOff val="15000"/>
                  </a:schemeClr>
                </a:solidFill>
              </a:rPr>
              <a:t>But </a:t>
            </a:r>
            <a:r>
              <a:rPr lang="en-US" dirty="0">
                <a:solidFill>
                  <a:schemeClr val="tx1">
                    <a:lumMod val="85000"/>
                    <a:lumOff val="15000"/>
                  </a:schemeClr>
                </a:solidFill>
              </a:rPr>
              <a:t>executives are planning for an eventual mild recovery even if they are pushing back the date a bit: some weeks ago many predicted that the economic and business rally would kick in from late autumn 2015 running through 2016 when GDP growth in the latter year could rise to 3-4% range and bring business along with it. But such expectations have been postponed more to year-end and the GDP outlook from 2016 is now down to just </a:t>
            </a:r>
            <a:r>
              <a:rPr lang="en-US" dirty="0" smtClean="0">
                <a:solidFill>
                  <a:schemeClr val="tx1">
                    <a:lumMod val="85000"/>
                    <a:lumOff val="15000"/>
                  </a:schemeClr>
                </a:solidFill>
              </a:rPr>
              <a:t>1.4% </a:t>
            </a:r>
            <a:r>
              <a:rPr lang="en-US" dirty="0">
                <a:solidFill>
                  <a:schemeClr val="tx1">
                    <a:lumMod val="85000"/>
                    <a:lumOff val="15000"/>
                  </a:schemeClr>
                </a:solidFill>
              </a:rPr>
              <a:t>growth on middle </a:t>
            </a:r>
            <a:r>
              <a:rPr lang="en-US" dirty="0" smtClean="0">
                <a:solidFill>
                  <a:schemeClr val="tx1">
                    <a:lumMod val="85000"/>
                    <a:lumOff val="15000"/>
                  </a:schemeClr>
                </a:solidFill>
              </a:rPr>
              <a:t>scenario</a:t>
            </a:r>
          </a:p>
          <a:p>
            <a:r>
              <a:rPr lang="en-US" dirty="0" smtClean="0">
                <a:solidFill>
                  <a:schemeClr val="tx1">
                    <a:lumMod val="85000"/>
                    <a:lumOff val="15000"/>
                  </a:schemeClr>
                </a:solidFill>
              </a:rPr>
              <a:t>But current “mini-signs” suggest that the economy could be helping in 2016</a:t>
            </a:r>
          </a:p>
          <a:p>
            <a:r>
              <a:rPr lang="en-US" dirty="0" smtClean="0">
                <a:solidFill>
                  <a:schemeClr val="tx1">
                    <a:lumMod val="85000"/>
                    <a:lumOff val="15000"/>
                  </a:schemeClr>
                </a:solidFill>
              </a:rPr>
              <a:t>Executives are forecasting better sales in local currency and if the hryvnia can stabilise over the next 18 months, then corporate results could prove “ok” in 2016 in hryvnia and then also in FX</a:t>
            </a:r>
          </a:p>
          <a:p>
            <a:r>
              <a:rPr lang="en-US" dirty="0" smtClean="0">
                <a:solidFill>
                  <a:schemeClr val="tx1">
                    <a:lumMod val="85000"/>
                    <a:lumOff val="15000"/>
                  </a:schemeClr>
                </a:solidFill>
              </a:rPr>
              <a:t>Currently companies across all sectors forecast the following sales growth in 2016:</a:t>
            </a:r>
          </a:p>
          <a:p>
            <a:r>
              <a:rPr lang="en-US" dirty="0" smtClean="0">
                <a:solidFill>
                  <a:schemeClr val="tx1">
                    <a:lumMod val="85000"/>
                    <a:lumOff val="15000"/>
                  </a:schemeClr>
                </a:solidFill>
              </a:rPr>
              <a:t>19% still expect negative sales, 30% forecast flat sales growth while 32% budget for single-digit sales and 13% look to double-digit sales</a:t>
            </a:r>
          </a:p>
          <a:p>
            <a:r>
              <a:rPr lang="en-US" dirty="0" smtClean="0">
                <a:solidFill>
                  <a:schemeClr val="tx1">
                    <a:lumMod val="85000"/>
                    <a:lumOff val="15000"/>
                  </a:schemeClr>
                </a:solidFill>
              </a:rPr>
              <a:t>As with sales in Russia now, all depends on that exchange rate and how much you can raise prices to match local and FX sales</a:t>
            </a:r>
            <a:endParaRPr lang="en-US" dirty="0">
              <a:solidFill>
                <a:schemeClr val="tx1">
                  <a:lumMod val="85000"/>
                  <a:lumOff val="15000"/>
                </a:schemeClr>
              </a:solidFill>
            </a:endParaRPr>
          </a:p>
          <a:p>
            <a:endParaRPr lang="en-GB" dirty="0"/>
          </a:p>
        </p:txBody>
      </p:sp>
    </p:spTree>
    <p:extLst>
      <p:ext uri="{BB962C8B-B14F-4D97-AF65-F5344CB8AC3E}">
        <p14:creationId xmlns:p14="http://schemas.microsoft.com/office/powerpoint/2010/main" val="4245045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outlook </a:t>
            </a:r>
            <a:r>
              <a:rPr lang="en-US" dirty="0" smtClean="0"/>
              <a:t>(4) – 2015 sales projections </a:t>
            </a:r>
            <a:endParaRPr lang="en-GB" dirty="0"/>
          </a:p>
        </p:txBody>
      </p:sp>
      <p:sp>
        <p:nvSpPr>
          <p:cNvPr id="3" name="Content Placeholder 2"/>
          <p:cNvSpPr>
            <a:spLocks noGrp="1"/>
          </p:cNvSpPr>
          <p:nvPr>
            <p:ph idx="1"/>
          </p:nvPr>
        </p:nvSpPr>
        <p:spPr/>
        <p:txBody>
          <a:bodyPr>
            <a:normAutofit/>
          </a:bodyPr>
          <a:lstStyle/>
          <a:p>
            <a:pPr>
              <a:buNone/>
            </a:pPr>
            <a:r>
              <a:rPr lang="en-US" sz="1700" b="1" dirty="0" smtClean="0">
                <a:solidFill>
                  <a:schemeClr val="tx1">
                    <a:lumMod val="85000"/>
                    <a:lumOff val="15000"/>
                  </a:schemeClr>
                </a:solidFill>
              </a:rPr>
              <a:t>Latest 2015 sales projections main CIS markets </a:t>
            </a:r>
            <a:r>
              <a:rPr lang="en-US" sz="1700" dirty="0" smtClean="0">
                <a:solidFill>
                  <a:schemeClr val="tx1">
                    <a:lumMod val="85000"/>
                    <a:lumOff val="15000"/>
                  </a:schemeClr>
                </a:solidFill>
              </a:rPr>
              <a:t>(i</a:t>
            </a:r>
            <a:r>
              <a:rPr lang="en-US" sz="1700" u="sng" dirty="0" smtClean="0">
                <a:solidFill>
                  <a:schemeClr val="tx1">
                    <a:lumMod val="85000"/>
                    <a:lumOff val="15000"/>
                  </a:schemeClr>
                </a:solidFill>
              </a:rPr>
              <a:t>n local currencies</a:t>
            </a:r>
            <a:r>
              <a:rPr lang="en-US" sz="1700" dirty="0" smtClean="0">
                <a:solidFill>
                  <a:schemeClr val="tx1">
                    <a:lumMod val="85000"/>
                    <a:lumOff val="15000"/>
                  </a:schemeClr>
                </a:solidFill>
              </a:rPr>
              <a:t>)</a:t>
            </a:r>
          </a:p>
          <a:p>
            <a:endParaRPr lang="en-US" sz="1700" dirty="0" smtClean="0">
              <a:solidFill>
                <a:schemeClr val="tx1">
                  <a:lumMod val="85000"/>
                  <a:lumOff val="15000"/>
                </a:schemeClr>
              </a:solidFill>
            </a:endParaRPr>
          </a:p>
          <a:p>
            <a:pPr marL="2286000" lvl="5" indent="0">
              <a:buNone/>
            </a:pPr>
            <a:r>
              <a:rPr lang="en-US" sz="1700" u="sng" dirty="0" smtClean="0">
                <a:solidFill>
                  <a:schemeClr val="tx1">
                    <a:lumMod val="85000"/>
                    <a:lumOff val="15000"/>
                  </a:schemeClr>
                </a:solidFill>
              </a:rPr>
              <a:t>Russia	Ukraine</a:t>
            </a:r>
            <a:r>
              <a:rPr lang="en-US" sz="1700" u="sng" dirty="0">
                <a:solidFill>
                  <a:schemeClr val="tx1">
                    <a:lumMod val="85000"/>
                    <a:lumOff val="15000"/>
                  </a:schemeClr>
                </a:solidFill>
              </a:rPr>
              <a:t>	</a:t>
            </a:r>
            <a:r>
              <a:rPr lang="en-US" sz="1700" u="sng" dirty="0" smtClean="0">
                <a:solidFill>
                  <a:schemeClr val="tx1">
                    <a:lumMod val="85000"/>
                    <a:lumOff val="15000"/>
                  </a:schemeClr>
                </a:solidFill>
              </a:rPr>
              <a:t>Kazakhstan	Belarus</a:t>
            </a:r>
          </a:p>
          <a:p>
            <a:pPr marL="0" indent="0">
              <a:buNone/>
            </a:pPr>
            <a:r>
              <a:rPr lang="en-US" sz="1700" dirty="0" smtClean="0">
                <a:solidFill>
                  <a:schemeClr val="tx1">
                    <a:lumMod val="85000"/>
                    <a:lumOff val="15000"/>
                  </a:schemeClr>
                </a:solidFill>
              </a:rPr>
              <a:t>Growth of 10%+		35%		18%		27%			27%</a:t>
            </a:r>
          </a:p>
          <a:p>
            <a:pPr marL="0" indent="0">
              <a:buNone/>
            </a:pPr>
            <a:r>
              <a:rPr lang="en-US" sz="1700" dirty="0" smtClean="0">
                <a:solidFill>
                  <a:schemeClr val="tx1">
                    <a:lumMod val="85000"/>
                    <a:lumOff val="15000"/>
                  </a:schemeClr>
                </a:solidFill>
              </a:rPr>
              <a:t>Growth of 5-10%		20%		8%		28%			16%</a:t>
            </a:r>
          </a:p>
          <a:p>
            <a:pPr marL="0" indent="0">
              <a:buNone/>
            </a:pPr>
            <a:r>
              <a:rPr lang="en-US" sz="1700" dirty="0" smtClean="0">
                <a:solidFill>
                  <a:schemeClr val="tx1">
                    <a:lumMod val="85000"/>
                    <a:lumOff val="15000"/>
                  </a:schemeClr>
                </a:solidFill>
              </a:rPr>
              <a:t>Growth of 1-5%		14%		7%		11%			11%</a:t>
            </a:r>
          </a:p>
          <a:p>
            <a:pPr marL="0" indent="0">
              <a:buNone/>
            </a:pPr>
            <a:r>
              <a:rPr lang="en-US" sz="1700" dirty="0" smtClean="0">
                <a:solidFill>
                  <a:schemeClr val="tx1">
                    <a:lumMod val="85000"/>
                    <a:lumOff val="15000"/>
                  </a:schemeClr>
                </a:solidFill>
              </a:rPr>
              <a:t>Zero growth			9%		14%		23%			28%</a:t>
            </a:r>
          </a:p>
          <a:p>
            <a:pPr marL="0" indent="0">
              <a:buNone/>
            </a:pPr>
            <a:r>
              <a:rPr lang="en-US" sz="1700" dirty="0" smtClean="0">
                <a:solidFill>
                  <a:schemeClr val="tx1">
                    <a:lumMod val="85000"/>
                    <a:lumOff val="15000"/>
                  </a:schemeClr>
                </a:solidFill>
              </a:rPr>
              <a:t>Decline 1-10%			11%		31%		11%			16%</a:t>
            </a:r>
          </a:p>
          <a:p>
            <a:pPr marL="0" indent="0">
              <a:buNone/>
            </a:pPr>
            <a:r>
              <a:rPr lang="en-US" sz="1700" dirty="0" smtClean="0">
                <a:solidFill>
                  <a:schemeClr val="tx1">
                    <a:lumMod val="85000"/>
                    <a:lumOff val="15000"/>
                  </a:schemeClr>
                </a:solidFill>
              </a:rPr>
              <a:t>Decline of 10%+		9%		22%		0%			1%</a:t>
            </a:r>
          </a:p>
          <a:p>
            <a:pPr marL="0" indent="0">
              <a:buNone/>
            </a:pPr>
            <a:r>
              <a:rPr lang="en-US" sz="1400" dirty="0" smtClean="0">
                <a:solidFill>
                  <a:schemeClr val="tx1">
                    <a:lumMod val="85000"/>
                    <a:lumOff val="15000"/>
                  </a:schemeClr>
                </a:solidFill>
              </a:rPr>
              <a:t>Source: Business Russia/CIS Group Surveys</a:t>
            </a:r>
            <a:endParaRPr lang="en-US" sz="1400" dirty="0">
              <a:solidFill>
                <a:schemeClr val="tx1">
                  <a:lumMod val="85000"/>
                  <a:lumOff val="15000"/>
                </a:schemeClr>
              </a:solidFill>
            </a:endParaRPr>
          </a:p>
        </p:txBody>
      </p:sp>
    </p:spTree>
    <p:extLst>
      <p:ext uri="{BB962C8B-B14F-4D97-AF65-F5344CB8AC3E}">
        <p14:creationId xmlns:p14="http://schemas.microsoft.com/office/powerpoint/2010/main" val="28198375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outlook </a:t>
            </a:r>
            <a:r>
              <a:rPr lang="en-US" dirty="0" smtClean="0"/>
              <a:t>(5) </a:t>
            </a:r>
            <a:r>
              <a:rPr lang="en-US" dirty="0"/>
              <a:t>– sales by sector </a:t>
            </a:r>
          </a:p>
        </p:txBody>
      </p:sp>
      <p:sp>
        <p:nvSpPr>
          <p:cNvPr id="3" name="Content Placeholder 2"/>
          <p:cNvSpPr>
            <a:spLocks noGrp="1"/>
          </p:cNvSpPr>
          <p:nvPr>
            <p:ph idx="1"/>
          </p:nvPr>
        </p:nvSpPr>
        <p:spPr/>
        <p:txBody>
          <a:bodyPr>
            <a:noAutofit/>
          </a:bodyPr>
          <a:lstStyle/>
          <a:p>
            <a:r>
              <a:rPr lang="en-US" sz="1600" dirty="0" smtClean="0">
                <a:solidFill>
                  <a:schemeClr val="tx1">
                    <a:lumMod val="85000"/>
                    <a:lumOff val="15000"/>
                  </a:schemeClr>
                </a:solidFill>
              </a:rPr>
              <a:t>Some 26% of consumer goods companies this year look to negative sales with 36% clustered around flat sales but then 27% predict single-digit growth and 12% look to double digit sales expansion. These figures for 2015 are better than  estimates made for 2015 some 6 months ago</a:t>
            </a:r>
          </a:p>
          <a:p>
            <a:r>
              <a:rPr lang="en-US" sz="1600" dirty="0" smtClean="0">
                <a:solidFill>
                  <a:schemeClr val="tx1">
                    <a:lumMod val="85000"/>
                    <a:lumOff val="15000"/>
                  </a:schemeClr>
                </a:solidFill>
              </a:rPr>
              <a:t>This may stem from “natural” bounce back because inflation and real wages are going to do few favours this year</a:t>
            </a:r>
          </a:p>
          <a:p>
            <a:r>
              <a:rPr lang="en-US" sz="1600" dirty="0" smtClean="0">
                <a:solidFill>
                  <a:schemeClr val="tx1">
                    <a:lumMod val="85000"/>
                    <a:lumOff val="15000"/>
                  </a:schemeClr>
                </a:solidFill>
              </a:rPr>
              <a:t>However, the estimates for 2016 for consumer products are noticeably stronger with 30% predicting double-digit sales; and another 28% forecasting single-digit sales increases with another 30% expecting flat terns and only 7% estimating negative sales</a:t>
            </a:r>
          </a:p>
          <a:p>
            <a:r>
              <a:rPr lang="en-US" sz="1600" dirty="0">
                <a:solidFill>
                  <a:schemeClr val="tx1">
                    <a:lumMod val="85000"/>
                    <a:lumOff val="15000"/>
                  </a:schemeClr>
                </a:solidFill>
              </a:rPr>
              <a:t>B2B is relatively </a:t>
            </a:r>
            <a:r>
              <a:rPr lang="en-US" sz="1600" dirty="0" smtClean="0">
                <a:solidFill>
                  <a:schemeClr val="tx1">
                    <a:lumMod val="85000"/>
                    <a:lumOff val="15000"/>
                  </a:schemeClr>
                </a:solidFill>
              </a:rPr>
              <a:t>much worse this year and Ukraine ranks bottom of 23 markets in this sector with fully 87% predicting </a:t>
            </a:r>
            <a:r>
              <a:rPr lang="en-US" sz="1600" dirty="0">
                <a:solidFill>
                  <a:schemeClr val="tx1">
                    <a:lumMod val="85000"/>
                    <a:lumOff val="15000"/>
                  </a:schemeClr>
                </a:solidFill>
              </a:rPr>
              <a:t>negative sales and </a:t>
            </a:r>
            <a:r>
              <a:rPr lang="en-US" sz="1600" dirty="0" smtClean="0">
                <a:solidFill>
                  <a:schemeClr val="tx1">
                    <a:lumMod val="85000"/>
                    <a:lumOff val="15000"/>
                  </a:schemeClr>
                </a:solidFill>
              </a:rPr>
              <a:t>13% </a:t>
            </a:r>
            <a:r>
              <a:rPr lang="en-US" sz="1600" dirty="0">
                <a:solidFill>
                  <a:schemeClr val="tx1">
                    <a:lumMod val="85000"/>
                    <a:lumOff val="15000"/>
                  </a:schemeClr>
                </a:solidFill>
              </a:rPr>
              <a:t>flat growth</a:t>
            </a:r>
          </a:p>
          <a:p>
            <a:r>
              <a:rPr lang="en-US" sz="1600" dirty="0" smtClean="0">
                <a:solidFill>
                  <a:schemeClr val="tx1">
                    <a:lumMod val="85000"/>
                    <a:lumOff val="15000"/>
                  </a:schemeClr>
                </a:solidFill>
              </a:rPr>
              <a:t>These </a:t>
            </a:r>
            <a:r>
              <a:rPr lang="en-US" sz="1600" dirty="0">
                <a:solidFill>
                  <a:schemeClr val="tx1">
                    <a:lumMod val="85000"/>
                    <a:lumOff val="15000"/>
                  </a:schemeClr>
                </a:solidFill>
              </a:rPr>
              <a:t>figures follow a deep recession in 2014 but will depend on inflows of financing and local bank restructuring </a:t>
            </a:r>
            <a:endParaRPr lang="en-US" sz="1600" dirty="0" smtClean="0">
              <a:solidFill>
                <a:schemeClr val="tx1">
                  <a:lumMod val="85000"/>
                  <a:lumOff val="15000"/>
                </a:schemeClr>
              </a:solidFill>
            </a:endParaRPr>
          </a:p>
          <a:p>
            <a:r>
              <a:rPr lang="en-US" sz="1600" dirty="0" smtClean="0">
                <a:solidFill>
                  <a:schemeClr val="tx1">
                    <a:lumMod val="85000"/>
                    <a:lumOff val="15000"/>
                  </a:schemeClr>
                </a:solidFill>
              </a:rPr>
              <a:t>B2B </a:t>
            </a:r>
            <a:r>
              <a:rPr lang="en-US" sz="1600" dirty="0">
                <a:solidFill>
                  <a:schemeClr val="tx1">
                    <a:lumMod val="85000"/>
                    <a:lumOff val="15000"/>
                  </a:schemeClr>
                </a:solidFill>
              </a:rPr>
              <a:t>sales are under more pressure because of the lack of financing and we fear that this sector and IT will take a huge hit in the coming months and our survey results have substantiated this </a:t>
            </a:r>
          </a:p>
          <a:p>
            <a:endParaRPr lang="en-US" sz="1600" dirty="0" smtClean="0">
              <a:solidFill>
                <a:schemeClr val="tx1">
                  <a:lumMod val="85000"/>
                  <a:lumOff val="15000"/>
                </a:schemeClr>
              </a:solidFill>
            </a:endParaRPr>
          </a:p>
          <a:p>
            <a:endParaRPr lang="en-US" sz="1700" dirty="0" smtClean="0">
              <a:solidFill>
                <a:schemeClr val="tx1">
                  <a:lumMod val="85000"/>
                  <a:lumOff val="15000"/>
                </a:schemeClr>
              </a:solidFill>
            </a:endParaRPr>
          </a:p>
        </p:txBody>
      </p:sp>
    </p:spTree>
    <p:extLst>
      <p:ext uri="{BB962C8B-B14F-4D97-AF65-F5344CB8AC3E}">
        <p14:creationId xmlns:p14="http://schemas.microsoft.com/office/powerpoint/2010/main" val="6551622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Business outlook </a:t>
            </a:r>
            <a:r>
              <a:rPr lang="en-US" dirty="0" smtClean="0"/>
              <a:t>(6) </a:t>
            </a:r>
            <a:r>
              <a:rPr lang="en-US" dirty="0"/>
              <a:t>– sales by sector </a:t>
            </a:r>
            <a:endParaRPr lang="en-GB" dirty="0"/>
          </a:p>
        </p:txBody>
      </p:sp>
      <p:sp>
        <p:nvSpPr>
          <p:cNvPr id="3" name="Inhaltsplatzhalter 2"/>
          <p:cNvSpPr>
            <a:spLocks noGrp="1"/>
          </p:cNvSpPr>
          <p:nvPr>
            <p:ph idx="1"/>
          </p:nvPr>
        </p:nvSpPr>
        <p:spPr/>
        <p:txBody>
          <a:bodyPr>
            <a:normAutofit lnSpcReduction="10000"/>
          </a:bodyPr>
          <a:lstStyle/>
          <a:p>
            <a:r>
              <a:rPr lang="en-US" sz="1600" dirty="0" smtClean="0">
                <a:solidFill>
                  <a:schemeClr val="tx1">
                    <a:lumMod val="85000"/>
                    <a:lumOff val="15000"/>
                  </a:schemeClr>
                </a:solidFill>
              </a:rPr>
              <a:t>Obtaining </a:t>
            </a:r>
            <a:r>
              <a:rPr lang="en-US" sz="1600" dirty="0">
                <a:solidFill>
                  <a:schemeClr val="tx1">
                    <a:lumMod val="85000"/>
                    <a:lumOff val="15000"/>
                  </a:schemeClr>
                </a:solidFill>
              </a:rPr>
              <a:t>finance for B2B sales is becoming immensely difficult and often impossible and hence why sales will fall by </a:t>
            </a:r>
            <a:r>
              <a:rPr lang="en-US" sz="1600" dirty="0" smtClean="0">
                <a:solidFill>
                  <a:schemeClr val="tx1">
                    <a:lumMod val="85000"/>
                    <a:lumOff val="15000"/>
                  </a:schemeClr>
                </a:solidFill>
              </a:rPr>
              <a:t>-25% </a:t>
            </a:r>
            <a:r>
              <a:rPr lang="en-US" sz="1600" dirty="0">
                <a:solidFill>
                  <a:schemeClr val="tx1">
                    <a:lumMod val="85000"/>
                    <a:lumOff val="15000"/>
                  </a:schemeClr>
                </a:solidFill>
              </a:rPr>
              <a:t>to </a:t>
            </a:r>
            <a:r>
              <a:rPr lang="en-US" sz="1600" dirty="0" smtClean="0">
                <a:solidFill>
                  <a:schemeClr val="tx1">
                    <a:lumMod val="85000"/>
                    <a:lumOff val="15000"/>
                  </a:schemeClr>
                </a:solidFill>
              </a:rPr>
              <a:t>-45% </a:t>
            </a:r>
            <a:r>
              <a:rPr lang="en-US" sz="1600" dirty="0">
                <a:solidFill>
                  <a:schemeClr val="tx1">
                    <a:lumMod val="85000"/>
                    <a:lumOff val="15000"/>
                  </a:schemeClr>
                </a:solidFill>
              </a:rPr>
              <a:t>for many companies in B2B and the IT sectors </a:t>
            </a:r>
            <a:r>
              <a:rPr lang="en-US" sz="1600" dirty="0" smtClean="0">
                <a:solidFill>
                  <a:schemeClr val="tx1">
                    <a:lumMod val="85000"/>
                    <a:lumOff val="15000"/>
                  </a:schemeClr>
                </a:solidFill>
              </a:rPr>
              <a:t>this year</a:t>
            </a:r>
          </a:p>
          <a:p>
            <a:r>
              <a:rPr lang="en-US" sz="1600" dirty="0">
                <a:solidFill>
                  <a:schemeClr val="tx1">
                    <a:lumMod val="85000"/>
                    <a:lumOff val="15000"/>
                  </a:schemeClr>
                </a:solidFill>
              </a:rPr>
              <a:t>Some B2B firms report that they are able to make some sales to companies that still have “grey financing” or are able to export their products. B2B sales are also tending to perform better in Kiev and the West of the country compared with weaker sales in the East</a:t>
            </a:r>
          </a:p>
          <a:p>
            <a:r>
              <a:rPr lang="en-US" sz="1600" dirty="0" smtClean="0">
                <a:solidFill>
                  <a:schemeClr val="tx1">
                    <a:lumMod val="85000"/>
                    <a:lumOff val="15000"/>
                  </a:schemeClr>
                </a:solidFill>
              </a:rPr>
              <a:t>The </a:t>
            </a:r>
            <a:r>
              <a:rPr lang="en-US" sz="1600" dirty="0">
                <a:solidFill>
                  <a:schemeClr val="tx1">
                    <a:lumMod val="85000"/>
                    <a:lumOff val="15000"/>
                  </a:schemeClr>
                </a:solidFill>
              </a:rPr>
              <a:t>IT industry was already struggling badly and executives in this sector and others are talking more frequently about bad debts on receivables </a:t>
            </a:r>
            <a:endParaRPr lang="en-US" sz="1600" dirty="0" smtClean="0">
              <a:solidFill>
                <a:schemeClr val="tx1">
                  <a:lumMod val="85000"/>
                  <a:lumOff val="15000"/>
                </a:schemeClr>
              </a:solidFill>
            </a:endParaRPr>
          </a:p>
          <a:p>
            <a:r>
              <a:rPr lang="en-US" sz="1600" dirty="0" smtClean="0">
                <a:solidFill>
                  <a:schemeClr val="tx1">
                    <a:lumMod val="85000"/>
                    <a:lumOff val="15000"/>
                  </a:schemeClr>
                </a:solidFill>
              </a:rPr>
              <a:t>The depth of the crisis is seen in the fact that even the usually resilient pharmaceutical sector is under tsarina and again Ukraine ranks bottom of our 23 surveyed markets</a:t>
            </a:r>
          </a:p>
          <a:p>
            <a:r>
              <a:rPr lang="en-US" sz="1600" dirty="0" smtClean="0">
                <a:solidFill>
                  <a:schemeClr val="tx1">
                    <a:lumMod val="85000"/>
                    <a:lumOff val="15000"/>
                  </a:schemeClr>
                </a:solidFill>
              </a:rPr>
              <a:t>This year 51% of firms predict negative sales and 8% flat growth while one quarter look to high-single digit increases</a:t>
            </a:r>
          </a:p>
          <a:p>
            <a:r>
              <a:rPr lang="en-US" sz="1600" dirty="0" smtClean="0">
                <a:solidFill>
                  <a:schemeClr val="tx1">
                    <a:lumMod val="85000"/>
                    <a:lumOff val="15000"/>
                  </a:schemeClr>
                </a:solidFill>
              </a:rPr>
              <a:t>The latter probably comes from some life critical government tenders and some from pharmacy (OTC) sales </a:t>
            </a:r>
          </a:p>
          <a:p>
            <a:r>
              <a:rPr lang="en-US" sz="1600" dirty="0" smtClean="0">
                <a:solidFill>
                  <a:schemeClr val="tx1">
                    <a:lumMod val="85000"/>
                    <a:lumOff val="15000"/>
                  </a:schemeClr>
                </a:solidFill>
              </a:rPr>
              <a:t>A moderate recovery is predicted in 2016 and Ukraine rises into the top 10 markets for sales growth with 36% seeing flat outlook but 27% in single digits and 18% bouncing back in double digits</a:t>
            </a:r>
          </a:p>
          <a:p>
            <a:endParaRPr lang="en-US" dirty="0">
              <a:solidFill>
                <a:schemeClr val="tx1">
                  <a:lumMod val="85000"/>
                  <a:lumOff val="15000"/>
                </a:schemeClr>
              </a:solidFill>
            </a:endParaRPr>
          </a:p>
          <a:p>
            <a:endParaRPr lang="en-US" dirty="0">
              <a:solidFill>
                <a:schemeClr val="tx1">
                  <a:lumMod val="95000"/>
                  <a:lumOff val="5000"/>
                </a:schemeClr>
              </a:solidFill>
            </a:endParaRPr>
          </a:p>
          <a:p>
            <a:endParaRPr lang="en-US" dirty="0">
              <a:solidFill>
                <a:schemeClr val="tx1">
                  <a:lumMod val="85000"/>
                  <a:lumOff val="15000"/>
                </a:schemeClr>
              </a:solidFill>
            </a:endParaRPr>
          </a:p>
          <a:p>
            <a:endParaRPr lang="en-US" dirty="0">
              <a:solidFill>
                <a:srgbClr val="FF0000"/>
              </a:solidFill>
            </a:endParaRPr>
          </a:p>
          <a:p>
            <a:endParaRPr lang="en-GB" dirty="0"/>
          </a:p>
        </p:txBody>
      </p:sp>
    </p:spTree>
    <p:extLst>
      <p:ext uri="{BB962C8B-B14F-4D97-AF65-F5344CB8AC3E}">
        <p14:creationId xmlns:p14="http://schemas.microsoft.com/office/powerpoint/2010/main" val="18756382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Content </a:t>
            </a:r>
            <a:endParaRPr lang="en-GB" dirty="0"/>
          </a:p>
        </p:txBody>
      </p:sp>
      <p:sp>
        <p:nvSpPr>
          <p:cNvPr id="3" name="Content Placeholder 2"/>
          <p:cNvSpPr>
            <a:spLocks noGrp="1"/>
          </p:cNvSpPr>
          <p:nvPr>
            <p:ph idx="1"/>
          </p:nvPr>
        </p:nvSpPr>
        <p:spPr/>
        <p:txBody>
          <a:bodyPr>
            <a:normAutofit fontScale="92500" lnSpcReduction="10000"/>
          </a:bodyPr>
          <a:lstStyle/>
          <a:p>
            <a:r>
              <a:rPr lang="en-US" u="sng" dirty="0" smtClean="0">
                <a:solidFill>
                  <a:srgbClr val="0070C0"/>
                </a:solidFill>
                <a:hlinkClick r:id="rId2" action="ppaction://hlinksldjump"/>
              </a:rPr>
              <a:t>Executive summary</a:t>
            </a:r>
            <a:endParaRPr lang="en-US" u="sng" dirty="0" smtClean="0">
              <a:solidFill>
                <a:srgbClr val="0070C0"/>
              </a:solidFill>
              <a:hlinkClick r:id="rId3" action="ppaction://hlinksldjump"/>
            </a:endParaRPr>
          </a:p>
          <a:p>
            <a:r>
              <a:rPr lang="en-US" u="sng" dirty="0" smtClean="0">
                <a:solidFill>
                  <a:srgbClr val="0070C0"/>
                </a:solidFill>
                <a:hlinkClick r:id="rId4" action="ppaction://hlinksldjump"/>
              </a:rPr>
              <a:t>How senior executives see things</a:t>
            </a:r>
            <a:endParaRPr lang="en-US" u="sng" dirty="0" smtClean="0">
              <a:solidFill>
                <a:srgbClr val="0070C0"/>
              </a:solidFill>
              <a:hlinkClick r:id="rId3" action="ppaction://hlinksldjump"/>
            </a:endParaRPr>
          </a:p>
          <a:p>
            <a:r>
              <a:rPr lang="en-US" u="sng" dirty="0" smtClean="0">
                <a:solidFill>
                  <a:srgbClr val="0070C0"/>
                </a:solidFill>
                <a:hlinkClick r:id="rId5" action="ppaction://hlinksldjump"/>
              </a:rPr>
              <a:t>Some assumptions</a:t>
            </a:r>
            <a:endParaRPr lang="en-US" u="sng" dirty="0" smtClean="0">
              <a:solidFill>
                <a:srgbClr val="0070C0"/>
              </a:solidFill>
              <a:hlinkClick r:id="rId3" action="ppaction://hlinksldjump"/>
            </a:endParaRPr>
          </a:p>
          <a:p>
            <a:r>
              <a:rPr lang="en-GB" u="sng" dirty="0" smtClean="0">
                <a:solidFill>
                  <a:srgbClr val="0070C0"/>
                </a:solidFill>
                <a:hlinkClick r:id="rId6" action="ppaction://hlinksldjump"/>
              </a:rPr>
              <a:t>Key factors</a:t>
            </a:r>
            <a:endParaRPr lang="en-GB" u="sng" dirty="0" smtClean="0">
              <a:solidFill>
                <a:srgbClr val="0070C0"/>
              </a:solidFill>
            </a:endParaRPr>
          </a:p>
          <a:p>
            <a:r>
              <a:rPr lang="en-GB" u="sng" dirty="0" smtClean="0">
                <a:solidFill>
                  <a:srgbClr val="0070C0"/>
                </a:solidFill>
                <a:hlinkClick r:id="rId7" action="ppaction://hlinksldjump"/>
              </a:rPr>
              <a:t>Business outlook</a:t>
            </a:r>
            <a:endParaRPr lang="en-GB" u="sng" dirty="0" smtClean="0">
              <a:solidFill>
                <a:srgbClr val="0070C0"/>
              </a:solidFill>
            </a:endParaRPr>
          </a:p>
          <a:p>
            <a:r>
              <a:rPr lang="en-US" u="sng" dirty="0" smtClean="0">
                <a:solidFill>
                  <a:srgbClr val="0070C0"/>
                </a:solidFill>
                <a:hlinkClick r:id="rId8" action="ppaction://hlinksldjump"/>
              </a:rPr>
              <a:t>What are Ukrainian companies saying?</a:t>
            </a:r>
            <a:endParaRPr lang="en-US" u="sng" dirty="0" smtClean="0">
              <a:solidFill>
                <a:srgbClr val="0070C0"/>
              </a:solidFill>
            </a:endParaRPr>
          </a:p>
          <a:p>
            <a:r>
              <a:rPr lang="en-US" u="sng" dirty="0" smtClean="0">
                <a:solidFill>
                  <a:srgbClr val="0070C0"/>
                </a:solidFill>
                <a:hlinkClick r:id="rId9" action="ppaction://hlinksldjump"/>
              </a:rPr>
              <a:t>Business features</a:t>
            </a:r>
            <a:endParaRPr lang="en-US" u="sng" dirty="0" smtClean="0">
              <a:solidFill>
                <a:srgbClr val="0070C0"/>
              </a:solidFill>
            </a:endParaRPr>
          </a:p>
          <a:p>
            <a:r>
              <a:rPr lang="en-US" u="sng" dirty="0" smtClean="0">
                <a:solidFill>
                  <a:srgbClr val="0070C0"/>
                </a:solidFill>
                <a:hlinkClick r:id="rId10" action="ppaction://hlinksldjump"/>
              </a:rPr>
              <a:t>Human resources and salaries</a:t>
            </a:r>
            <a:endParaRPr lang="en-US" u="sng" dirty="0" smtClean="0">
              <a:solidFill>
                <a:srgbClr val="0070C0"/>
              </a:solidFill>
            </a:endParaRPr>
          </a:p>
          <a:p>
            <a:r>
              <a:rPr lang="en-US" u="sng" dirty="0" smtClean="0">
                <a:solidFill>
                  <a:srgbClr val="0070C0"/>
                </a:solidFill>
                <a:hlinkClick r:id="rId11" action="ppaction://hlinksldjump"/>
              </a:rPr>
              <a:t>Bad blood?</a:t>
            </a:r>
            <a:endParaRPr lang="en-US" u="sng" dirty="0" smtClean="0">
              <a:solidFill>
                <a:srgbClr val="0070C0"/>
              </a:solidFill>
            </a:endParaRPr>
          </a:p>
          <a:p>
            <a:r>
              <a:rPr lang="en-US" u="sng" dirty="0" smtClean="0">
                <a:solidFill>
                  <a:srgbClr val="0070C0"/>
                </a:solidFill>
                <a:hlinkClick r:id="rId12" action="ppaction://hlinksldjump"/>
              </a:rPr>
              <a:t>Where do you put Ukraine in your structure?</a:t>
            </a:r>
            <a:endParaRPr lang="en-US" u="sng" dirty="0" smtClean="0">
              <a:solidFill>
                <a:srgbClr val="0070C0"/>
              </a:solidFill>
            </a:endParaRPr>
          </a:p>
          <a:p>
            <a:r>
              <a:rPr lang="en-US" dirty="0" smtClean="0">
                <a:hlinkClick r:id="rId13" action="ppaction://hlinksldjump"/>
              </a:rPr>
              <a:t>The latest IMF deal and debt restructuring</a:t>
            </a:r>
            <a:endParaRPr lang="en-US" u="sng" dirty="0" smtClean="0">
              <a:solidFill>
                <a:srgbClr val="0070C0"/>
              </a:solidFill>
            </a:endParaRPr>
          </a:p>
          <a:p>
            <a:r>
              <a:rPr lang="en-GB" u="sng" dirty="0" smtClean="0">
                <a:solidFill>
                  <a:srgbClr val="0070C0"/>
                </a:solidFill>
                <a:hlinkClick r:id="rId14" action="ppaction://hlinksldjump"/>
              </a:rPr>
              <a:t>Economic outlook</a:t>
            </a:r>
            <a:endParaRPr lang="en-GB" u="sng" dirty="0" smtClean="0">
              <a:solidFill>
                <a:srgbClr val="0070C0"/>
              </a:solidFill>
            </a:endParaRPr>
          </a:p>
          <a:p>
            <a:r>
              <a:rPr lang="en-GB" u="sng" dirty="0" smtClean="0">
                <a:solidFill>
                  <a:srgbClr val="0070C0"/>
                </a:solidFill>
                <a:hlinkClick r:id="rId15" action="ppaction://hlinksldjump"/>
              </a:rPr>
              <a:t>Inflation outlook</a:t>
            </a:r>
            <a:endParaRPr lang="en-GB" u="sng" dirty="0" smtClean="0">
              <a:solidFill>
                <a:srgbClr val="0070C0"/>
              </a:solidFill>
            </a:endParaRPr>
          </a:p>
          <a:p>
            <a:r>
              <a:rPr lang="en-US" u="sng" dirty="0" smtClean="0">
                <a:solidFill>
                  <a:srgbClr val="0070C0"/>
                </a:solidFill>
                <a:hlinkClick r:id="rId16" action="ppaction://hlinksldjump"/>
              </a:rPr>
              <a:t>Currency outlook</a:t>
            </a:r>
            <a:endParaRPr lang="en-US" u="sng" dirty="0" smtClean="0">
              <a:solidFill>
                <a:srgbClr val="0070C0"/>
              </a:solidFill>
            </a:endParaRPr>
          </a:p>
          <a:p>
            <a:r>
              <a:rPr lang="en-US" u="sng" dirty="0">
                <a:solidFill>
                  <a:srgbClr val="0070C0"/>
                </a:solidFill>
                <a:latin typeface="Calibri" charset="0"/>
                <a:hlinkClick r:id="rId17" action="ppaction://hlinksldjump"/>
              </a:rPr>
              <a:t>Ukraine - </a:t>
            </a:r>
            <a:r>
              <a:rPr lang="en-US" u="sng" dirty="0" smtClean="0">
                <a:solidFill>
                  <a:srgbClr val="0070C0"/>
                </a:solidFill>
                <a:latin typeface="Calibri" charset="0"/>
                <a:hlinkClick r:id="rId17" action="ppaction://hlinksldjump"/>
              </a:rPr>
              <a:t>statistics</a:t>
            </a:r>
            <a:endParaRPr lang="en-US" u="sng" dirty="0">
              <a:solidFill>
                <a:srgbClr val="0070C0"/>
              </a:solidFill>
              <a:latin typeface="Calibri" charset="0"/>
            </a:endParaRPr>
          </a:p>
          <a:p>
            <a:endParaRPr lang="en-GB" u="sng" dirty="0">
              <a:solidFill>
                <a:srgbClr val="0070C0"/>
              </a:solidFill>
            </a:endParaRPr>
          </a:p>
        </p:txBody>
      </p:sp>
    </p:spTree>
    <p:extLst>
      <p:ext uri="{BB962C8B-B14F-4D97-AF65-F5344CB8AC3E}">
        <p14:creationId xmlns:p14="http://schemas.microsoft.com/office/powerpoint/2010/main" val="6617033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Ukrainian companies saying?</a:t>
            </a:r>
            <a:endParaRPr lang="en-US" dirty="0"/>
          </a:p>
        </p:txBody>
      </p:sp>
      <p:sp>
        <p:nvSpPr>
          <p:cNvPr id="3" name="Content Placeholder 2"/>
          <p:cNvSpPr>
            <a:spLocks noGrp="1"/>
          </p:cNvSpPr>
          <p:nvPr>
            <p:ph idx="1"/>
          </p:nvPr>
        </p:nvSpPr>
        <p:spPr>
          <a:xfrm>
            <a:off x="457200" y="1575995"/>
            <a:ext cx="8229600" cy="4525963"/>
          </a:xfrm>
        </p:spPr>
        <p:txBody>
          <a:bodyPr>
            <a:noAutofit/>
          </a:bodyPr>
          <a:lstStyle/>
          <a:p>
            <a:r>
              <a:rPr lang="en-US" sz="1600" dirty="0" smtClean="0">
                <a:solidFill>
                  <a:schemeClr val="tx1">
                    <a:lumMod val="85000"/>
                    <a:lumOff val="15000"/>
                  </a:schemeClr>
                </a:solidFill>
              </a:rPr>
              <a:t>Other trends among Ukrainian companies are a little worrisome:  some western partners have reported that these firms do not want to have anything to do with Russian partners working with the western company: “One Ukrainian managing director told us he didn’t want any third party links with Russians and he didn’t want any Russian supplies in the deal. All our activities and even travel had to stem from the West”.</a:t>
            </a:r>
          </a:p>
          <a:p>
            <a:r>
              <a:rPr lang="en-US" sz="1600" dirty="0" smtClean="0">
                <a:solidFill>
                  <a:schemeClr val="tx1">
                    <a:lumMod val="85000"/>
                    <a:lumOff val="15000"/>
                  </a:schemeClr>
                </a:solidFill>
              </a:rPr>
              <a:t>But nothing is fixed: some Ukrainians say “Business is business and we will always work with Russian companies and we are obliged to. We’ve known each other too long to let stupid politics get in the way”. </a:t>
            </a:r>
          </a:p>
          <a:p>
            <a:r>
              <a:rPr lang="en-US" sz="1600" dirty="0">
                <a:solidFill>
                  <a:schemeClr val="tx1">
                    <a:lumMod val="85000"/>
                    <a:lumOff val="15000"/>
                  </a:schemeClr>
                </a:solidFill>
              </a:rPr>
              <a:t>One Italian manufacturer alluded to some western firms being over-protective: “The Ukrainians wanted to buy processing equipment and the German company executives refused to fly to Kiev (not Donetsk!). This company sent some Dutch junior executives and the Ukrainians basically told them to go to hell. We said we would do almost anything for the business and we got the contracts”. </a:t>
            </a:r>
          </a:p>
          <a:p>
            <a:r>
              <a:rPr lang="en-US" sz="1600" dirty="0">
                <a:solidFill>
                  <a:schemeClr val="tx1">
                    <a:lumMod val="85000"/>
                    <a:lumOff val="15000"/>
                  </a:schemeClr>
                </a:solidFill>
              </a:rPr>
              <a:t>As we have noted above though, increasingly there are formal and informal trade restrictions across the border or local parties in Ukraine and Russia do not want to receive products/inputs from the other country. </a:t>
            </a:r>
            <a:r>
              <a:rPr lang="en-US" sz="1600" dirty="0" smtClean="0">
                <a:solidFill>
                  <a:schemeClr val="tx1">
                    <a:lumMod val="85000"/>
                    <a:lumOff val="15000"/>
                  </a:schemeClr>
                </a:solidFill>
              </a:rPr>
              <a:t>This </a:t>
            </a:r>
            <a:r>
              <a:rPr lang="en-US" sz="1600" dirty="0">
                <a:solidFill>
                  <a:schemeClr val="tx1">
                    <a:lumMod val="85000"/>
                    <a:lumOff val="15000"/>
                  </a:schemeClr>
                </a:solidFill>
              </a:rPr>
              <a:t>is not sweeping or comprehensive but a growing marginal issue</a:t>
            </a:r>
          </a:p>
          <a:p>
            <a:endParaRPr lang="en-US" sz="1700" dirty="0" smtClean="0">
              <a:solidFill>
                <a:schemeClr val="tx1">
                  <a:lumMod val="85000"/>
                  <a:lumOff val="15000"/>
                </a:schemeClr>
              </a:solidFill>
            </a:endParaRPr>
          </a:p>
        </p:txBody>
      </p:sp>
    </p:spTree>
    <p:extLst>
      <p:ext uri="{BB962C8B-B14F-4D97-AF65-F5344CB8AC3E}">
        <p14:creationId xmlns:p14="http://schemas.microsoft.com/office/powerpoint/2010/main" val="12093328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Business features (1)</a:t>
            </a:r>
            <a:endParaRPr lang="en-GB" dirty="0"/>
          </a:p>
        </p:txBody>
      </p:sp>
      <p:sp>
        <p:nvSpPr>
          <p:cNvPr id="3" name="Content Placeholder 2"/>
          <p:cNvSpPr>
            <a:spLocks noGrp="1"/>
          </p:cNvSpPr>
          <p:nvPr>
            <p:ph idx="1"/>
          </p:nvPr>
        </p:nvSpPr>
        <p:spPr/>
        <p:txBody>
          <a:bodyPr>
            <a:noAutofit/>
          </a:bodyPr>
          <a:lstStyle/>
          <a:p>
            <a:r>
              <a:rPr lang="en-GB" sz="1700" dirty="0">
                <a:solidFill>
                  <a:schemeClr val="tx1">
                    <a:lumMod val="85000"/>
                    <a:lumOff val="15000"/>
                  </a:schemeClr>
                </a:solidFill>
              </a:rPr>
              <a:t>As we would </a:t>
            </a:r>
            <a:r>
              <a:rPr lang="en-GB" sz="1700" dirty="0" smtClean="0">
                <a:solidFill>
                  <a:schemeClr val="tx1">
                    <a:lumMod val="85000"/>
                    <a:lumOff val="15000"/>
                  </a:schemeClr>
                </a:solidFill>
              </a:rPr>
              <a:t>expect, </a:t>
            </a:r>
            <a:r>
              <a:rPr lang="en-GB" sz="1700" dirty="0">
                <a:solidFill>
                  <a:schemeClr val="tx1">
                    <a:lumMod val="85000"/>
                    <a:lumOff val="15000"/>
                  </a:schemeClr>
                </a:solidFill>
              </a:rPr>
              <a:t>on most business indicators Ukraine features close to the bottom of the 23 markets we survey twice each year and this includes sales and profits where it ranks the worst in the </a:t>
            </a:r>
            <a:r>
              <a:rPr lang="en-GB" sz="1700" dirty="0" smtClean="0">
                <a:solidFill>
                  <a:schemeClr val="tx1">
                    <a:lumMod val="85000"/>
                    <a:lumOff val="15000"/>
                  </a:schemeClr>
                </a:solidFill>
              </a:rPr>
              <a:t>region for 2014 and 2015 but climbs up to 19</a:t>
            </a:r>
            <a:r>
              <a:rPr lang="en-GB" sz="1700" baseline="30000" dirty="0" smtClean="0">
                <a:solidFill>
                  <a:schemeClr val="tx1">
                    <a:lumMod val="85000"/>
                    <a:lumOff val="15000"/>
                  </a:schemeClr>
                </a:solidFill>
              </a:rPr>
              <a:t>th</a:t>
            </a:r>
            <a:r>
              <a:rPr lang="en-GB" sz="1700" dirty="0" smtClean="0">
                <a:solidFill>
                  <a:schemeClr val="tx1">
                    <a:lumMod val="85000"/>
                    <a:lumOff val="15000"/>
                  </a:schemeClr>
                </a:solidFill>
              </a:rPr>
              <a:t> in 2016</a:t>
            </a:r>
            <a:endParaRPr lang="en-GB" sz="1700" dirty="0">
              <a:solidFill>
                <a:schemeClr val="tx1">
                  <a:lumMod val="85000"/>
                  <a:lumOff val="15000"/>
                </a:schemeClr>
              </a:solidFill>
            </a:endParaRPr>
          </a:p>
          <a:p>
            <a:r>
              <a:rPr lang="en-GB" sz="1700" dirty="0" smtClean="0">
                <a:solidFill>
                  <a:schemeClr val="tx1">
                    <a:lumMod val="85000"/>
                    <a:lumOff val="15000"/>
                  </a:schemeClr>
                </a:solidFill>
              </a:rPr>
              <a:t>Western companies will make longer-term plans for business development in 2016-20</a:t>
            </a:r>
          </a:p>
          <a:p>
            <a:r>
              <a:rPr lang="en-US" sz="1700" dirty="0" smtClean="0">
                <a:solidFill>
                  <a:schemeClr val="tx1">
                    <a:lumMod val="85000"/>
                    <a:lumOff val="15000"/>
                  </a:schemeClr>
                </a:solidFill>
              </a:rPr>
              <a:t>This is reflected by the remarkable fact that 17% of companies rate Ukraine as a priority market in the next 3 years</a:t>
            </a:r>
          </a:p>
          <a:p>
            <a:r>
              <a:rPr lang="en-US" sz="1700" dirty="0" smtClean="0">
                <a:solidFill>
                  <a:schemeClr val="tx1">
                    <a:lumMod val="85000"/>
                    <a:lumOff val="15000"/>
                  </a:schemeClr>
                </a:solidFill>
              </a:rPr>
              <a:t>This is a multiple answer in the Survey in question and so the total is above 100%: for comparison 79% rank Russia, 44% Poland, 39% Kazakhstan and 27% Turkey</a:t>
            </a:r>
          </a:p>
          <a:p>
            <a:r>
              <a:rPr lang="en-US" sz="1700" dirty="0" smtClean="0">
                <a:solidFill>
                  <a:schemeClr val="tx1">
                    <a:lumMod val="85000"/>
                    <a:lumOff val="15000"/>
                  </a:schemeClr>
                </a:solidFill>
              </a:rPr>
              <a:t>Given the question relates to just a 3-year time horizon, this is surprising and suggests that some companies will be looking to get back into the market and be prepared for any possible bounce back in 2018</a:t>
            </a:r>
            <a:endParaRPr lang="en-GB" sz="1700" dirty="0" smtClean="0">
              <a:solidFill>
                <a:schemeClr val="tx1">
                  <a:lumMod val="85000"/>
                  <a:lumOff val="15000"/>
                </a:schemeClr>
              </a:solidFill>
            </a:endParaRPr>
          </a:p>
          <a:p>
            <a:r>
              <a:rPr lang="en-GB" sz="1700" dirty="0" smtClean="0">
                <a:solidFill>
                  <a:schemeClr val="tx1">
                    <a:lumMod val="85000"/>
                    <a:lumOff val="15000"/>
                  </a:schemeClr>
                </a:solidFill>
              </a:rPr>
              <a:t>But Ukraine </a:t>
            </a:r>
            <a:r>
              <a:rPr lang="en-GB" sz="1700" dirty="0">
                <a:solidFill>
                  <a:schemeClr val="tx1">
                    <a:lumMod val="85000"/>
                    <a:lumOff val="15000"/>
                  </a:schemeClr>
                </a:solidFill>
              </a:rPr>
              <a:t>also ranks </a:t>
            </a:r>
            <a:r>
              <a:rPr lang="en-GB" sz="1700" dirty="0" smtClean="0">
                <a:solidFill>
                  <a:schemeClr val="tx1">
                    <a:lumMod val="85000"/>
                    <a:lumOff val="15000"/>
                  </a:schemeClr>
                </a:solidFill>
              </a:rPr>
              <a:t>joint-first with Russia for </a:t>
            </a:r>
            <a:r>
              <a:rPr lang="en-GB" sz="1700" dirty="0">
                <a:solidFill>
                  <a:schemeClr val="tx1">
                    <a:lumMod val="85000"/>
                    <a:lumOff val="15000"/>
                  </a:schemeClr>
                </a:solidFill>
              </a:rPr>
              <a:t>companies planning cuts in marketing/sales at </a:t>
            </a:r>
            <a:r>
              <a:rPr lang="en-GB" sz="1700" dirty="0" smtClean="0">
                <a:solidFill>
                  <a:schemeClr val="tx1">
                    <a:lumMod val="85000"/>
                    <a:lumOff val="15000"/>
                  </a:schemeClr>
                </a:solidFill>
              </a:rPr>
              <a:t>31%, </a:t>
            </a:r>
            <a:r>
              <a:rPr lang="en-GB" sz="1700" dirty="0">
                <a:solidFill>
                  <a:schemeClr val="tx1">
                    <a:lumMod val="85000"/>
                    <a:lumOff val="15000"/>
                  </a:schemeClr>
                </a:solidFill>
              </a:rPr>
              <a:t>whereas in core CEE markets this number is only </a:t>
            </a:r>
            <a:r>
              <a:rPr lang="en-GB" sz="1700" dirty="0" smtClean="0">
                <a:solidFill>
                  <a:schemeClr val="tx1">
                    <a:lumMod val="85000"/>
                    <a:lumOff val="15000"/>
                  </a:schemeClr>
                </a:solidFill>
              </a:rPr>
              <a:t>12-13%</a:t>
            </a:r>
          </a:p>
          <a:p>
            <a:r>
              <a:rPr lang="en-GB" sz="1700" dirty="0" smtClean="0">
                <a:solidFill>
                  <a:schemeClr val="tx1">
                    <a:lumMod val="85000"/>
                    <a:lumOff val="15000"/>
                  </a:schemeClr>
                </a:solidFill>
              </a:rPr>
              <a:t>Some of the cuts already made have been fairly substantial with almost 30% of firms cutting back by 30% or more  on marketing and sales activity</a:t>
            </a:r>
          </a:p>
          <a:p>
            <a:endParaRPr lang="en-GB" sz="1700" dirty="0" smtClean="0">
              <a:solidFill>
                <a:srgbClr val="FF0000"/>
              </a:solidFill>
            </a:endParaRPr>
          </a:p>
          <a:p>
            <a:endParaRPr lang="en-GB" sz="1700" dirty="0" smtClean="0">
              <a:solidFill>
                <a:schemeClr val="tx1">
                  <a:lumMod val="95000"/>
                  <a:lumOff val="5000"/>
                </a:schemeClr>
              </a:solidFill>
            </a:endParaRPr>
          </a:p>
          <a:p>
            <a:endParaRPr lang="en-GB" sz="1700" dirty="0">
              <a:solidFill>
                <a:srgbClr val="FF0000"/>
              </a:solidFill>
            </a:endParaRPr>
          </a:p>
        </p:txBody>
      </p:sp>
    </p:spTree>
    <p:extLst>
      <p:ext uri="{BB962C8B-B14F-4D97-AF65-F5344CB8AC3E}">
        <p14:creationId xmlns:p14="http://schemas.microsoft.com/office/powerpoint/2010/main" val="30372880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Business </a:t>
            </a:r>
            <a:r>
              <a:rPr lang="en-GB" dirty="0" smtClean="0"/>
              <a:t>features (2)</a:t>
            </a:r>
            <a:endParaRPr lang="en-GB" dirty="0"/>
          </a:p>
        </p:txBody>
      </p:sp>
      <p:sp>
        <p:nvSpPr>
          <p:cNvPr id="3" name="Content Placeholder 2"/>
          <p:cNvSpPr>
            <a:spLocks noGrp="1"/>
          </p:cNvSpPr>
          <p:nvPr>
            <p:ph idx="1"/>
          </p:nvPr>
        </p:nvSpPr>
        <p:spPr/>
        <p:txBody>
          <a:bodyPr>
            <a:normAutofit fontScale="92500" lnSpcReduction="10000"/>
          </a:bodyPr>
          <a:lstStyle/>
          <a:p>
            <a:r>
              <a:rPr lang="en-GB" sz="1700" dirty="0" smtClean="0">
                <a:solidFill>
                  <a:schemeClr val="tx1">
                    <a:lumMod val="85000"/>
                    <a:lumOff val="15000"/>
                  </a:schemeClr>
                </a:solidFill>
              </a:rPr>
              <a:t>When </a:t>
            </a:r>
            <a:r>
              <a:rPr lang="en-GB" sz="1700" dirty="0">
                <a:solidFill>
                  <a:schemeClr val="tx1">
                    <a:lumMod val="85000"/>
                    <a:lumOff val="15000"/>
                  </a:schemeClr>
                </a:solidFill>
              </a:rPr>
              <a:t>it comes to changing route to market, Ukraine ranks </a:t>
            </a:r>
            <a:r>
              <a:rPr lang="en-GB" sz="1700" dirty="0" smtClean="0">
                <a:solidFill>
                  <a:schemeClr val="tx1">
                    <a:lumMod val="85000"/>
                    <a:lumOff val="15000"/>
                  </a:schemeClr>
                </a:solidFill>
              </a:rPr>
              <a:t>second behind </a:t>
            </a:r>
            <a:r>
              <a:rPr lang="en-GB" sz="1700" dirty="0">
                <a:solidFill>
                  <a:schemeClr val="tx1">
                    <a:lumMod val="85000"/>
                    <a:lumOff val="15000"/>
                  </a:schemeClr>
                </a:solidFill>
              </a:rPr>
              <a:t>Russia </a:t>
            </a:r>
            <a:r>
              <a:rPr lang="en-GB" sz="1700" dirty="0" smtClean="0">
                <a:solidFill>
                  <a:schemeClr val="tx1">
                    <a:lumMod val="85000"/>
                    <a:lumOff val="15000"/>
                  </a:schemeClr>
                </a:solidFill>
              </a:rPr>
              <a:t>with 28% </a:t>
            </a:r>
            <a:r>
              <a:rPr lang="en-GB" sz="1700" dirty="0">
                <a:solidFill>
                  <a:schemeClr val="tx1">
                    <a:lumMod val="85000"/>
                    <a:lumOff val="15000"/>
                  </a:schemeClr>
                </a:solidFill>
              </a:rPr>
              <a:t>of respondents referring to this trend. In the past it was a high ranker because companies wanted to diversify their distribution in a big, growing market. Now companies are simply hunkering down and cutting back on distribution </a:t>
            </a:r>
            <a:r>
              <a:rPr lang="en-GB" sz="1700" dirty="0" smtClean="0">
                <a:solidFill>
                  <a:schemeClr val="tx1">
                    <a:lumMod val="85000"/>
                    <a:lumOff val="15000"/>
                  </a:schemeClr>
                </a:solidFill>
              </a:rPr>
              <a:t>costs</a:t>
            </a:r>
            <a:endParaRPr lang="en-GB" sz="1700" dirty="0">
              <a:solidFill>
                <a:schemeClr val="tx1">
                  <a:lumMod val="85000"/>
                  <a:lumOff val="15000"/>
                </a:schemeClr>
              </a:solidFill>
            </a:endParaRPr>
          </a:p>
          <a:p>
            <a:r>
              <a:rPr lang="en-GB" sz="1700" dirty="0" smtClean="0">
                <a:solidFill>
                  <a:schemeClr val="tx1">
                    <a:lumMod val="85000"/>
                    <a:lumOff val="15000"/>
                  </a:schemeClr>
                </a:solidFill>
              </a:rPr>
              <a:t>As ever in any crisis, best practice here see companies maintain as good relations as possible with the supply chain because western players will need them again in the medium term and local distributors will remember how they are treated in this crisis </a:t>
            </a:r>
          </a:p>
          <a:p>
            <a:r>
              <a:rPr lang="en-GB" sz="1700" dirty="0" smtClean="0">
                <a:solidFill>
                  <a:schemeClr val="tx1">
                    <a:lumMod val="85000"/>
                    <a:lumOff val="15000"/>
                  </a:schemeClr>
                </a:solidFill>
              </a:rPr>
              <a:t>Not surprisingly, Ukraine ranks worst for growing issues with receivables and bad debts with 55% facing such problems ranging from delays to likely future write-offs</a:t>
            </a:r>
          </a:p>
          <a:p>
            <a:r>
              <a:rPr lang="en-GB" sz="1700" dirty="0" smtClean="0">
                <a:solidFill>
                  <a:schemeClr val="tx1">
                    <a:lumMod val="85000"/>
                    <a:lumOff val="15000"/>
                  </a:schemeClr>
                </a:solidFill>
              </a:rPr>
              <a:t>Given that the crisis is set to continue through most of 2015 and into 2016, we presume that increasingly more local companies and partners will need some kind of debt write-off and some will go under</a:t>
            </a:r>
          </a:p>
          <a:p>
            <a:r>
              <a:rPr lang="en-GB" sz="1700" dirty="0" smtClean="0">
                <a:solidFill>
                  <a:schemeClr val="tx1">
                    <a:lumMod val="85000"/>
                    <a:lumOff val="15000"/>
                  </a:schemeClr>
                </a:solidFill>
              </a:rPr>
              <a:t>Cash management was and remains critical and corporate debts will almost certainly rise as the banking system comes under increased pressure</a:t>
            </a:r>
          </a:p>
          <a:p>
            <a:r>
              <a:rPr lang="en-GB" sz="1700" dirty="0" smtClean="0">
                <a:solidFill>
                  <a:schemeClr val="tx1">
                    <a:lumMod val="85000"/>
                    <a:lumOff val="15000"/>
                  </a:schemeClr>
                </a:solidFill>
              </a:rPr>
              <a:t>Our survey also substantiates anecdotes regarding downtrading and with inflation  spiking and wages slumping, Ukrainian consumers will downtrade, look for value and discounts, make less frequent purchases and stress all products to delay renewal purchases. Ukraine ranks second behind Russia with 51% of companies noticing this trend</a:t>
            </a:r>
          </a:p>
          <a:p>
            <a:endParaRPr lang="en-GB" sz="1700" dirty="0" smtClean="0">
              <a:solidFill>
                <a:schemeClr val="tx1">
                  <a:lumMod val="95000"/>
                  <a:lumOff val="5000"/>
                </a:schemeClr>
              </a:solidFill>
            </a:endParaRPr>
          </a:p>
          <a:p>
            <a:endParaRPr lang="en-GB" sz="1700" dirty="0"/>
          </a:p>
        </p:txBody>
      </p:sp>
    </p:spTree>
    <p:extLst>
      <p:ext uri="{BB962C8B-B14F-4D97-AF65-F5344CB8AC3E}">
        <p14:creationId xmlns:p14="http://schemas.microsoft.com/office/powerpoint/2010/main" val="32004317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resources and salaries (1) </a:t>
            </a:r>
            <a:endParaRPr lang="en-US" dirty="0"/>
          </a:p>
        </p:txBody>
      </p:sp>
      <p:sp>
        <p:nvSpPr>
          <p:cNvPr id="3" name="Content Placeholder 2"/>
          <p:cNvSpPr>
            <a:spLocks noGrp="1"/>
          </p:cNvSpPr>
          <p:nvPr>
            <p:ph idx="1"/>
          </p:nvPr>
        </p:nvSpPr>
        <p:spPr/>
        <p:txBody>
          <a:bodyPr>
            <a:noAutofit/>
          </a:bodyPr>
          <a:lstStyle/>
          <a:p>
            <a:r>
              <a:rPr lang="en-GB" sz="1700" dirty="0" smtClean="0">
                <a:solidFill>
                  <a:schemeClr val="tx1">
                    <a:lumMod val="85000"/>
                    <a:lumOff val="15000"/>
                  </a:schemeClr>
                </a:solidFill>
              </a:rPr>
              <a:t>Generally companies are/were trying to retain staff and keep salaries in tight control </a:t>
            </a:r>
          </a:p>
          <a:p>
            <a:r>
              <a:rPr lang="en-GB" sz="1700" dirty="0" smtClean="0">
                <a:solidFill>
                  <a:schemeClr val="tx1">
                    <a:lumMod val="85000"/>
                    <a:lumOff val="15000"/>
                  </a:schemeClr>
                </a:solidFill>
              </a:rPr>
              <a:t>But as the market worsens, further headcount reductions and this situation is intensifying through the first months of 2015</a:t>
            </a:r>
          </a:p>
          <a:p>
            <a:r>
              <a:rPr lang="en-GB" sz="1700" dirty="0" smtClean="0">
                <a:solidFill>
                  <a:schemeClr val="tx1">
                    <a:lumMod val="85000"/>
                    <a:lumOff val="15000"/>
                  </a:schemeClr>
                </a:solidFill>
              </a:rPr>
              <a:t>Last autumn 40% of companies had already started to make staff cuts but many stated that such cuts were marginal</a:t>
            </a:r>
          </a:p>
          <a:p>
            <a:r>
              <a:rPr lang="en-US" sz="1700" dirty="0" smtClean="0">
                <a:solidFill>
                  <a:schemeClr val="tx1">
                    <a:lumMod val="85000"/>
                    <a:lumOff val="15000"/>
                  </a:schemeClr>
                </a:solidFill>
              </a:rPr>
              <a:t>But as the market deteriorates and the hryvnia falls further and as the start of the recovery is pushed further back and as headquarters lose patience and demand profit stabilisation or even profit growth, then local managers are faced with deeper and accelerated staff cuts </a:t>
            </a:r>
          </a:p>
          <a:p>
            <a:r>
              <a:rPr lang="en-US" sz="1700" dirty="0" smtClean="0">
                <a:solidFill>
                  <a:schemeClr val="tx1">
                    <a:lumMod val="85000"/>
                    <a:lumOff val="15000"/>
                  </a:schemeClr>
                </a:solidFill>
              </a:rPr>
              <a:t>One CEE regional MD noted this last week: We have been able to retain nearly all staff in Ukraine and just a bit of natural attrition. I could keep this situation going for a 12-15 month period after the Crimea incident last March. But now annual numbers are kicking in and there is no place to hide. Regrettably, we will have to let 20-40% of the staff go as there is simply no business or certainly only massive profits losses and not much sign of any profit recovery soon”. </a:t>
            </a:r>
            <a:endParaRPr lang="en-GB" sz="1700" dirty="0" smtClean="0">
              <a:solidFill>
                <a:schemeClr val="tx1">
                  <a:lumMod val="85000"/>
                  <a:lumOff val="15000"/>
                </a:schemeClr>
              </a:solidFill>
            </a:endParaRPr>
          </a:p>
          <a:p>
            <a:endParaRPr lang="en-GB" sz="1700" dirty="0">
              <a:solidFill>
                <a:srgbClr val="FF0000"/>
              </a:solidFill>
            </a:endParaRPr>
          </a:p>
          <a:p>
            <a:endParaRPr lang="en-GB" sz="1700" dirty="0">
              <a:solidFill>
                <a:schemeClr val="tx1">
                  <a:lumMod val="85000"/>
                  <a:lumOff val="15000"/>
                </a:schemeClr>
              </a:solidFill>
            </a:endParaRPr>
          </a:p>
        </p:txBody>
      </p:sp>
    </p:spTree>
    <p:extLst>
      <p:ext uri="{BB962C8B-B14F-4D97-AF65-F5344CB8AC3E}">
        <p14:creationId xmlns:p14="http://schemas.microsoft.com/office/powerpoint/2010/main" val="9500795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Human resources and salaries </a:t>
            </a:r>
            <a:r>
              <a:rPr lang="en-US" dirty="0" smtClean="0"/>
              <a:t>(2)</a:t>
            </a:r>
            <a:endParaRPr lang="en-GB" dirty="0"/>
          </a:p>
        </p:txBody>
      </p:sp>
      <p:sp>
        <p:nvSpPr>
          <p:cNvPr id="3" name="Inhaltsplatzhalter 2"/>
          <p:cNvSpPr>
            <a:spLocks noGrp="1"/>
          </p:cNvSpPr>
          <p:nvPr>
            <p:ph idx="1"/>
          </p:nvPr>
        </p:nvSpPr>
        <p:spPr/>
        <p:txBody>
          <a:bodyPr>
            <a:normAutofit/>
          </a:bodyPr>
          <a:lstStyle/>
          <a:p>
            <a:r>
              <a:rPr lang="en-US" sz="1700" dirty="0" smtClean="0">
                <a:solidFill>
                  <a:schemeClr val="tx1">
                    <a:lumMod val="85000"/>
                    <a:lumOff val="15000"/>
                  </a:schemeClr>
                </a:solidFill>
              </a:rPr>
              <a:t>Another regional MD of a B2B company echoed this: “We will be obliged to let 20 people go in the coming weeks. There is a bit of mini-recovery but it’s tiny and at hugely deflated levels. I am, for what it’s worth, telling our local team to inform people that they should stay in touch and hopefully in 9-15 months we could be hiring again”. </a:t>
            </a:r>
            <a:endParaRPr lang="en-GB" sz="1700" dirty="0" smtClean="0">
              <a:solidFill>
                <a:schemeClr val="tx1">
                  <a:lumMod val="85000"/>
                  <a:lumOff val="15000"/>
                </a:schemeClr>
              </a:solidFill>
            </a:endParaRPr>
          </a:p>
          <a:p>
            <a:r>
              <a:rPr lang="en-GB" sz="1700" dirty="0" smtClean="0">
                <a:solidFill>
                  <a:schemeClr val="tx1">
                    <a:lumMod val="85000"/>
                    <a:lumOff val="15000"/>
                  </a:schemeClr>
                </a:solidFill>
              </a:rPr>
              <a:t>Most </a:t>
            </a:r>
            <a:r>
              <a:rPr lang="en-GB" sz="1700" dirty="0">
                <a:solidFill>
                  <a:schemeClr val="tx1">
                    <a:lumMod val="85000"/>
                    <a:lumOff val="15000"/>
                  </a:schemeClr>
                </a:solidFill>
              </a:rPr>
              <a:t>companies (70%) are not making any salary increases to compensate for the hryvnia depreciation. </a:t>
            </a:r>
          </a:p>
          <a:p>
            <a:r>
              <a:rPr lang="en-GB" sz="1700" dirty="0" smtClean="0">
                <a:solidFill>
                  <a:schemeClr val="tx1">
                    <a:lumMod val="85000"/>
                    <a:lumOff val="15000"/>
                  </a:schemeClr>
                </a:solidFill>
              </a:rPr>
              <a:t>As the business recession proves more long-lasting, we imagine </a:t>
            </a:r>
            <a:r>
              <a:rPr lang="en-GB" sz="1700" dirty="0">
                <a:solidFill>
                  <a:schemeClr val="tx1">
                    <a:lumMod val="85000"/>
                    <a:lumOff val="15000"/>
                  </a:schemeClr>
                </a:solidFill>
              </a:rPr>
              <a:t>that the majority of companies will continue to refrain from such compensatory payments</a:t>
            </a:r>
          </a:p>
          <a:p>
            <a:r>
              <a:rPr lang="en-GB" sz="1700" dirty="0">
                <a:solidFill>
                  <a:schemeClr val="tx1">
                    <a:lumMod val="85000"/>
                    <a:lumOff val="15000"/>
                  </a:schemeClr>
                </a:solidFill>
              </a:rPr>
              <a:t>In </a:t>
            </a:r>
            <a:r>
              <a:rPr lang="en-GB" sz="1700" dirty="0" smtClean="0">
                <a:solidFill>
                  <a:schemeClr val="tx1">
                    <a:lumMod val="85000"/>
                    <a:lumOff val="15000"/>
                  </a:schemeClr>
                </a:solidFill>
              </a:rPr>
              <a:t>2015-16, </a:t>
            </a:r>
            <a:r>
              <a:rPr lang="en-GB" sz="1700" dirty="0">
                <a:solidFill>
                  <a:schemeClr val="tx1">
                    <a:lumMod val="85000"/>
                    <a:lumOff val="15000"/>
                  </a:schemeClr>
                </a:solidFill>
              </a:rPr>
              <a:t>with the longevity of the recession, companies will ensure that any salary increases remain significantly below inflation </a:t>
            </a:r>
          </a:p>
          <a:p>
            <a:pPr marL="342900" lvl="1" indent="-342900">
              <a:buFont typeface="Arial"/>
              <a:buChar char="•"/>
            </a:pPr>
            <a:r>
              <a:rPr lang="en-GB" sz="1700" dirty="0">
                <a:solidFill>
                  <a:schemeClr val="tx1">
                    <a:lumMod val="85000"/>
                    <a:lumOff val="15000"/>
                  </a:schemeClr>
                </a:solidFill>
              </a:rPr>
              <a:t>Of course if the hryvnia stabilises and inflation as an average stabilises or even falls, then local staff will feel much better-off but in the coming </a:t>
            </a:r>
            <a:r>
              <a:rPr lang="en-GB" sz="1700" dirty="0" smtClean="0">
                <a:solidFill>
                  <a:schemeClr val="tx1">
                    <a:lumMod val="85000"/>
                    <a:lumOff val="15000"/>
                  </a:schemeClr>
                </a:solidFill>
              </a:rPr>
              <a:t>6 </a:t>
            </a:r>
            <a:r>
              <a:rPr lang="en-GB" sz="1700" dirty="0">
                <a:solidFill>
                  <a:schemeClr val="tx1">
                    <a:lumMod val="85000"/>
                    <a:lumOff val="15000"/>
                  </a:schemeClr>
                </a:solidFill>
              </a:rPr>
              <a:t>months the salary outlook is very tough for employees in western companies, in Ukrainian ones and within the civil service and state sector</a:t>
            </a:r>
          </a:p>
          <a:p>
            <a:pPr marL="342900" lvl="1" indent="-342900">
              <a:buFont typeface="Arial"/>
              <a:buChar char="•"/>
            </a:pPr>
            <a:r>
              <a:rPr lang="en-GB" sz="1700" dirty="0">
                <a:solidFill>
                  <a:schemeClr val="tx1">
                    <a:lumMod val="85000"/>
                    <a:lumOff val="15000"/>
                  </a:schemeClr>
                </a:solidFill>
              </a:rPr>
              <a:t>Then again, many will be glad to hold on to their job with a western company and be willing to wait for a rally in 2016</a:t>
            </a:r>
          </a:p>
          <a:p>
            <a:endParaRPr lang="en-GB" dirty="0">
              <a:solidFill>
                <a:schemeClr val="tx1">
                  <a:lumMod val="85000"/>
                  <a:lumOff val="15000"/>
                </a:schemeClr>
              </a:solidFill>
            </a:endParaRPr>
          </a:p>
        </p:txBody>
      </p:sp>
    </p:spTree>
    <p:extLst>
      <p:ext uri="{BB962C8B-B14F-4D97-AF65-F5344CB8AC3E}">
        <p14:creationId xmlns:p14="http://schemas.microsoft.com/office/powerpoint/2010/main" val="27919991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Bad blood?</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solidFill>
                  <a:schemeClr val="tx1">
                    <a:lumMod val="85000"/>
                    <a:lumOff val="15000"/>
                  </a:schemeClr>
                </a:solidFill>
              </a:rPr>
              <a:t>There are no moral, value judgments in the following remarks, just business analysis</a:t>
            </a:r>
          </a:p>
          <a:p>
            <a:r>
              <a:rPr lang="en-GB" dirty="0" smtClean="0">
                <a:solidFill>
                  <a:schemeClr val="tx1">
                    <a:lumMod val="85000"/>
                    <a:lumOff val="15000"/>
                  </a:schemeClr>
                </a:solidFill>
              </a:rPr>
              <a:t>There are mixed messages from companies regarding bad feelings and break downs within teams among Ukrainian and Russian staff</a:t>
            </a:r>
          </a:p>
          <a:p>
            <a:r>
              <a:rPr lang="en-GB" dirty="0" smtClean="0">
                <a:solidFill>
                  <a:schemeClr val="tx1">
                    <a:lumMod val="85000"/>
                    <a:lumOff val="15000"/>
                  </a:schemeClr>
                </a:solidFill>
              </a:rPr>
              <a:t>Several western managing directors told me last week that, “We are seeing serious tensions and break downs of relationships among our Russian and Ukrainian staff and this is a real tragedy”</a:t>
            </a:r>
          </a:p>
          <a:p>
            <a:r>
              <a:rPr lang="en-GB" dirty="0" smtClean="0">
                <a:solidFill>
                  <a:schemeClr val="tx1">
                    <a:lumMod val="85000"/>
                    <a:lumOff val="15000"/>
                  </a:schemeClr>
                </a:solidFill>
              </a:rPr>
              <a:t>A few companies have started to take Ukrainians out of Moscow offices and Russians out of Kiev at the request of their staff; no one is being obliged to transfer</a:t>
            </a:r>
          </a:p>
          <a:p>
            <a:r>
              <a:rPr lang="en-GB" dirty="0" smtClean="0">
                <a:solidFill>
                  <a:schemeClr val="tx1">
                    <a:lumMod val="85000"/>
                    <a:lumOff val="15000"/>
                  </a:schemeClr>
                </a:solidFill>
              </a:rPr>
              <a:t>The numbers from our survey are as follows:</a:t>
            </a:r>
          </a:p>
          <a:p>
            <a:pPr lvl="1"/>
            <a:r>
              <a:rPr lang="en-GB" dirty="0" smtClean="0">
                <a:solidFill>
                  <a:schemeClr val="tx1">
                    <a:lumMod val="85000"/>
                    <a:lumOff val="15000"/>
                  </a:schemeClr>
                </a:solidFill>
              </a:rPr>
              <a:t>68% of companies spot heightened tension and 32% do not</a:t>
            </a:r>
          </a:p>
          <a:p>
            <a:pPr lvl="1"/>
            <a:r>
              <a:rPr lang="en-GB" dirty="0" smtClean="0">
                <a:solidFill>
                  <a:schemeClr val="tx1">
                    <a:lumMod val="85000"/>
                    <a:lumOff val="15000"/>
                  </a:schemeClr>
                </a:solidFill>
              </a:rPr>
              <a:t>83% are NOT transferring staff while 17% are doing so </a:t>
            </a:r>
          </a:p>
          <a:p>
            <a:r>
              <a:rPr lang="en-GB" dirty="0" smtClean="0">
                <a:solidFill>
                  <a:schemeClr val="tx1">
                    <a:lumMod val="85000"/>
                    <a:lumOff val="15000"/>
                  </a:schemeClr>
                </a:solidFill>
              </a:rPr>
              <a:t>All this has consequences for promotion and succession planning and could turn into a serious medium-term HR problem</a:t>
            </a:r>
          </a:p>
          <a:p>
            <a:r>
              <a:rPr lang="en-GB" dirty="0" smtClean="0">
                <a:solidFill>
                  <a:schemeClr val="tx1">
                    <a:lumMod val="85000"/>
                    <a:lumOff val="15000"/>
                  </a:schemeClr>
                </a:solidFill>
              </a:rPr>
              <a:t>Conversely several western executives told me this last week that, “Tensions are actually quite minor (or below the surface)”</a:t>
            </a:r>
          </a:p>
          <a:p>
            <a:r>
              <a:rPr lang="en-GB" dirty="0" smtClean="0">
                <a:solidFill>
                  <a:schemeClr val="tx1">
                    <a:lumMod val="85000"/>
                    <a:lumOff val="15000"/>
                  </a:schemeClr>
                </a:solidFill>
              </a:rPr>
              <a:t>So in summary, some disconcerting trends for sure but also not exclusively bad news. But also quite sad and depressing</a:t>
            </a:r>
          </a:p>
          <a:p>
            <a:endParaRPr lang="en-GB" dirty="0">
              <a:solidFill>
                <a:schemeClr val="tx1">
                  <a:lumMod val="95000"/>
                  <a:lumOff val="5000"/>
                </a:schemeClr>
              </a:solidFill>
            </a:endParaRPr>
          </a:p>
        </p:txBody>
      </p:sp>
    </p:spTree>
    <p:extLst>
      <p:ext uri="{BB962C8B-B14F-4D97-AF65-F5344CB8AC3E}">
        <p14:creationId xmlns:p14="http://schemas.microsoft.com/office/powerpoint/2010/main" val="18963267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do you put Ukraine in your structure</a:t>
            </a:r>
            <a:r>
              <a:rPr lang="en-US" dirty="0"/>
              <a:t>? (1)</a:t>
            </a:r>
          </a:p>
        </p:txBody>
      </p:sp>
      <p:sp>
        <p:nvSpPr>
          <p:cNvPr id="3" name="Content Placeholder 2"/>
          <p:cNvSpPr>
            <a:spLocks noGrp="1"/>
          </p:cNvSpPr>
          <p:nvPr>
            <p:ph idx="1"/>
          </p:nvPr>
        </p:nvSpPr>
        <p:spPr/>
        <p:txBody>
          <a:bodyPr>
            <a:noAutofit/>
          </a:bodyPr>
          <a:lstStyle/>
          <a:p>
            <a:r>
              <a:rPr lang="en-GB" sz="1700" dirty="0">
                <a:solidFill>
                  <a:schemeClr val="tx1">
                    <a:lumMod val="85000"/>
                    <a:lumOff val="15000"/>
                  </a:schemeClr>
                </a:solidFill>
              </a:rPr>
              <a:t>Firstly, whereas in the past many companies had </a:t>
            </a:r>
            <a:r>
              <a:rPr lang="en-GB" sz="1700" dirty="0" smtClean="0">
                <a:solidFill>
                  <a:schemeClr val="tx1">
                    <a:lumMod val="85000"/>
                    <a:lumOff val="15000"/>
                  </a:schemeClr>
                </a:solidFill>
              </a:rPr>
              <a:t>structural </a:t>
            </a:r>
            <a:r>
              <a:rPr lang="en-GB" sz="1700" dirty="0">
                <a:solidFill>
                  <a:schemeClr val="tx1">
                    <a:lumMod val="85000"/>
                    <a:lumOff val="15000"/>
                  </a:schemeClr>
                </a:solidFill>
              </a:rPr>
              <a:t>links between their Kiev and Moscow offices or dotted lines even when formal links were detached, this will </a:t>
            </a:r>
            <a:r>
              <a:rPr lang="en-GB" sz="1700" dirty="0" smtClean="0">
                <a:solidFill>
                  <a:schemeClr val="tx1">
                    <a:lumMod val="85000"/>
                    <a:lumOff val="15000"/>
                  </a:schemeClr>
                </a:solidFill>
              </a:rPr>
              <a:t>“presumably” disappear </a:t>
            </a:r>
            <a:r>
              <a:rPr lang="en-GB" sz="1700" dirty="0">
                <a:solidFill>
                  <a:schemeClr val="tx1">
                    <a:lumMod val="85000"/>
                    <a:lumOff val="15000"/>
                  </a:schemeClr>
                </a:solidFill>
              </a:rPr>
              <a:t>as Ukraine is detached organisationally from Moscow </a:t>
            </a:r>
            <a:r>
              <a:rPr lang="en-GB" sz="1700" dirty="0" smtClean="0">
                <a:solidFill>
                  <a:schemeClr val="tx1">
                    <a:lumMod val="85000"/>
                    <a:lumOff val="15000"/>
                  </a:schemeClr>
                </a:solidFill>
              </a:rPr>
              <a:t>reporting lines </a:t>
            </a:r>
          </a:p>
          <a:p>
            <a:r>
              <a:rPr lang="en-GB" sz="1700" dirty="0" smtClean="0">
                <a:solidFill>
                  <a:schemeClr val="tx1">
                    <a:lumMod val="85000"/>
                    <a:lumOff val="15000"/>
                  </a:schemeClr>
                </a:solidFill>
              </a:rPr>
              <a:t>But many companies have a vested interest in keeping a CIS structure including Ukraine and do not want to disrupt a working structure which is also convenient</a:t>
            </a:r>
          </a:p>
          <a:p>
            <a:r>
              <a:rPr lang="en-GB" sz="1700" dirty="0" smtClean="0">
                <a:solidFill>
                  <a:schemeClr val="tx1">
                    <a:lumMod val="85000"/>
                    <a:lumOff val="15000"/>
                  </a:schemeClr>
                </a:solidFill>
              </a:rPr>
              <a:t>In our latest survey (surprisingly to me), 46% of companies are retaining a CIS structure with Ukraine while another 22% do so with Ukraine “more autonomous” within that structure</a:t>
            </a:r>
          </a:p>
          <a:p>
            <a:r>
              <a:rPr lang="en-GB" sz="1700" dirty="0" smtClean="0">
                <a:solidFill>
                  <a:schemeClr val="tx1">
                    <a:lumMod val="85000"/>
                    <a:lumOff val="15000"/>
                  </a:schemeClr>
                </a:solidFill>
              </a:rPr>
              <a:t>“Only” 32% are taking or have taken Ukraine out of the CIS structure</a:t>
            </a:r>
          </a:p>
          <a:p>
            <a:r>
              <a:rPr lang="en-GB" sz="1700" dirty="0" smtClean="0">
                <a:solidFill>
                  <a:schemeClr val="tx1">
                    <a:lumMod val="85000"/>
                    <a:lumOff val="15000"/>
                  </a:schemeClr>
                </a:solidFill>
              </a:rPr>
              <a:t>One MD for the CIS region explained to me in powerful detail all the rational and commercial reasons why Ukraine should remain in the structure include trade ties, customs regulations, legislation, practicality, synergies etc.</a:t>
            </a:r>
          </a:p>
          <a:p>
            <a:r>
              <a:rPr lang="en-GB" sz="1700" dirty="0" smtClean="0">
                <a:solidFill>
                  <a:schemeClr val="tx1">
                    <a:lumMod val="85000"/>
                    <a:lumOff val="15000"/>
                  </a:schemeClr>
                </a:solidFill>
              </a:rPr>
              <a:t>But conversely the senior partner of major service company commented in London last week that: “There were many synergies but frankly many of these are disappearing”</a:t>
            </a:r>
          </a:p>
        </p:txBody>
      </p:sp>
    </p:spTree>
    <p:extLst>
      <p:ext uri="{BB962C8B-B14F-4D97-AF65-F5344CB8AC3E}">
        <p14:creationId xmlns:p14="http://schemas.microsoft.com/office/powerpoint/2010/main" val="18599697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Where do you put Ukraine in your structure</a:t>
            </a:r>
            <a:r>
              <a:rPr lang="en-US" dirty="0" smtClean="0"/>
              <a:t>? (2)</a:t>
            </a:r>
            <a:endParaRPr lang="en-GB" dirty="0"/>
          </a:p>
        </p:txBody>
      </p:sp>
      <p:sp>
        <p:nvSpPr>
          <p:cNvPr id="3" name="Inhaltsplatzhalter 2"/>
          <p:cNvSpPr>
            <a:spLocks noGrp="1"/>
          </p:cNvSpPr>
          <p:nvPr>
            <p:ph idx="1"/>
          </p:nvPr>
        </p:nvSpPr>
        <p:spPr/>
        <p:txBody>
          <a:bodyPr/>
          <a:lstStyle/>
          <a:p>
            <a:r>
              <a:rPr lang="en-GB" dirty="0">
                <a:solidFill>
                  <a:schemeClr val="tx1">
                    <a:lumMod val="85000"/>
                    <a:lumOff val="15000"/>
                  </a:schemeClr>
                </a:solidFill>
              </a:rPr>
              <a:t>We are also witnessing increasing </a:t>
            </a:r>
            <a:r>
              <a:rPr lang="en-GB">
                <a:solidFill>
                  <a:schemeClr val="tx1">
                    <a:lumMod val="85000"/>
                    <a:lumOff val="15000"/>
                  </a:schemeClr>
                </a:solidFill>
              </a:rPr>
              <a:t>pressure </a:t>
            </a:r>
            <a:r>
              <a:rPr lang="en-GB" smtClean="0">
                <a:solidFill>
                  <a:schemeClr val="tx1">
                    <a:lumMod val="85000"/>
                    <a:lumOff val="15000"/>
                  </a:schemeClr>
                </a:solidFill>
              </a:rPr>
              <a:t>from </a:t>
            </a:r>
            <a:r>
              <a:rPr lang="en-GB" dirty="0">
                <a:solidFill>
                  <a:schemeClr val="tx1">
                    <a:lumMod val="85000"/>
                    <a:lumOff val="15000"/>
                  </a:schemeClr>
                </a:solidFill>
              </a:rPr>
              <a:t>Ukrainian-based executives demanding to be detached from any structure which contains Russia</a:t>
            </a:r>
          </a:p>
          <a:p>
            <a:r>
              <a:rPr lang="en-GB" dirty="0">
                <a:solidFill>
                  <a:schemeClr val="tx1">
                    <a:lumMod val="85000"/>
                    <a:lumOff val="15000"/>
                  </a:schemeClr>
                </a:solidFill>
              </a:rPr>
              <a:t>Our assumption is that with a cease-fire in place and hopefully the shooting war at an end (this is not a certainty) that as “things calm down” , then companies will not tamper with their structures and leave things alone</a:t>
            </a:r>
          </a:p>
          <a:p>
            <a:r>
              <a:rPr lang="en-GB" dirty="0">
                <a:solidFill>
                  <a:schemeClr val="tx1">
                    <a:lumMod val="85000"/>
                    <a:lumOff val="15000"/>
                  </a:schemeClr>
                </a:solidFill>
              </a:rPr>
              <a:t>On the other hand, pressures from the Ukrainian business community should ensure that at least some companies start to detach Ukraine from their CIS structure</a:t>
            </a:r>
          </a:p>
          <a:p>
            <a:r>
              <a:rPr lang="en-GB" dirty="0">
                <a:solidFill>
                  <a:schemeClr val="tx1">
                    <a:lumMod val="85000"/>
                    <a:lumOff val="15000"/>
                  </a:schemeClr>
                </a:solidFill>
              </a:rPr>
              <a:t>Some increasing trade difficulties across the Russo-Ukrainian border in both directions (not yet systemic) could undermine mutual business and act as another reason to create separate corporate structures</a:t>
            </a:r>
            <a:br>
              <a:rPr lang="en-GB" dirty="0">
                <a:solidFill>
                  <a:schemeClr val="tx1">
                    <a:lumMod val="85000"/>
                    <a:lumOff val="15000"/>
                  </a:schemeClr>
                </a:solidFill>
              </a:rPr>
            </a:br>
            <a:endParaRPr lang="en-GB" dirty="0">
              <a:solidFill>
                <a:schemeClr val="tx1">
                  <a:lumMod val="85000"/>
                  <a:lumOff val="15000"/>
                </a:schemeClr>
              </a:solidFill>
            </a:endParaRPr>
          </a:p>
          <a:p>
            <a:endParaRPr lang="en-US" dirty="0">
              <a:solidFill>
                <a:srgbClr val="FF0000"/>
              </a:solidFill>
            </a:endParaRPr>
          </a:p>
          <a:p>
            <a:endParaRPr lang="en-US" dirty="0"/>
          </a:p>
        </p:txBody>
      </p:sp>
    </p:spTree>
    <p:extLst>
      <p:ext uri="{BB962C8B-B14F-4D97-AF65-F5344CB8AC3E}">
        <p14:creationId xmlns:p14="http://schemas.microsoft.com/office/powerpoint/2010/main" val="5072092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latest IMF deal and debt restructuring (1)</a:t>
            </a:r>
            <a:endParaRPr lang="en-GB" dirty="0"/>
          </a:p>
        </p:txBody>
      </p:sp>
      <p:sp>
        <p:nvSpPr>
          <p:cNvPr id="3" name="Content Placeholder 2"/>
          <p:cNvSpPr>
            <a:spLocks noGrp="1"/>
          </p:cNvSpPr>
          <p:nvPr>
            <p:ph idx="1"/>
          </p:nvPr>
        </p:nvSpPr>
        <p:spPr/>
        <p:txBody>
          <a:bodyPr>
            <a:noAutofit/>
          </a:bodyPr>
          <a:lstStyle/>
          <a:p>
            <a:r>
              <a:rPr lang="en-US" sz="1600" dirty="0" smtClean="0">
                <a:solidFill>
                  <a:schemeClr val="tx1">
                    <a:lumMod val="85000"/>
                    <a:lumOff val="15000"/>
                  </a:schemeClr>
                </a:solidFill>
              </a:rPr>
              <a:t>The numbers for international assistance to Ukraine sound good but in fact they are not</a:t>
            </a:r>
          </a:p>
          <a:p>
            <a:r>
              <a:rPr lang="en-US" sz="1600" dirty="0" smtClean="0">
                <a:solidFill>
                  <a:schemeClr val="tx1">
                    <a:lumMod val="85000"/>
                    <a:lumOff val="15000"/>
                  </a:schemeClr>
                </a:solidFill>
              </a:rPr>
              <a:t>On 11 March the IMF approved a 4-year assistance program of $17.5bn under the so-called Extended Fund Facility (EEF). The new program replaces an earlier two-year program of $17bn (of which some $5bn were disbursed)</a:t>
            </a:r>
          </a:p>
          <a:p>
            <a:r>
              <a:rPr lang="en-US" sz="1600" dirty="0" smtClean="0">
                <a:solidFill>
                  <a:schemeClr val="tx1">
                    <a:lumMod val="85000"/>
                    <a:lumOff val="15000"/>
                  </a:schemeClr>
                </a:solidFill>
              </a:rPr>
              <a:t>In fact $15bn of the $40bn package is predicted to be saved (by 2018) in on-going debt negotiations: so 40% of the total support is presumed to come from debt restructuring which as we noted several months ago was extremely optimistic or fanciful</a:t>
            </a:r>
          </a:p>
          <a:p>
            <a:r>
              <a:rPr lang="en-US" sz="1600" dirty="0" smtClean="0">
                <a:solidFill>
                  <a:schemeClr val="tx1">
                    <a:lumMod val="85000"/>
                    <a:lumOff val="15000"/>
                  </a:schemeClr>
                </a:solidFill>
              </a:rPr>
              <a:t>Furthermore the $40bn </a:t>
            </a:r>
            <a:r>
              <a:rPr lang="en-US" sz="1600" dirty="0">
                <a:solidFill>
                  <a:schemeClr val="tx1">
                    <a:lumMod val="85000"/>
                    <a:lumOff val="15000"/>
                  </a:schemeClr>
                </a:solidFill>
              </a:rPr>
              <a:t>headline </a:t>
            </a:r>
            <a:r>
              <a:rPr lang="en-US" sz="1600" dirty="0" smtClean="0">
                <a:solidFill>
                  <a:schemeClr val="tx1">
                    <a:lumMod val="85000"/>
                    <a:lumOff val="15000"/>
                  </a:schemeClr>
                </a:solidFill>
              </a:rPr>
              <a:t>number includes supposed financial aid from a batch of sources including international organisations, the EU, the EIB, the EBRD and the World Bank amounting to $7-10bn of the total (another 20% or so of the total)</a:t>
            </a:r>
          </a:p>
          <a:p>
            <a:r>
              <a:rPr lang="en-US" sz="1600" dirty="0" smtClean="0">
                <a:solidFill>
                  <a:schemeClr val="tx1">
                    <a:lumMod val="85000"/>
                    <a:lumOff val="15000"/>
                  </a:schemeClr>
                </a:solidFill>
              </a:rPr>
              <a:t>Thus almost 60% of the total looks a bit like “funny money” or will only come in dribs and drabs (little </a:t>
            </a:r>
            <a:r>
              <a:rPr lang="en-US" sz="1600" dirty="0">
                <a:solidFill>
                  <a:schemeClr val="tx1">
                    <a:lumMod val="85000"/>
                    <a:lumOff val="15000"/>
                  </a:schemeClr>
                </a:solidFill>
              </a:rPr>
              <a:t>pieces</a:t>
            </a:r>
            <a:r>
              <a:rPr lang="en-US" sz="1600" dirty="0" smtClean="0">
                <a:solidFill>
                  <a:schemeClr val="tx1">
                    <a:lumMod val="85000"/>
                    <a:lumOff val="15000"/>
                  </a:schemeClr>
                </a:solidFill>
              </a:rPr>
              <a:t>)</a:t>
            </a:r>
          </a:p>
          <a:p>
            <a:r>
              <a:rPr lang="en-US" sz="1600" dirty="0" smtClean="0">
                <a:solidFill>
                  <a:schemeClr val="tx1">
                    <a:lumMod val="85000"/>
                    <a:lumOff val="15000"/>
                  </a:schemeClr>
                </a:solidFill>
              </a:rPr>
              <a:t>In fact by mid-June the Ukrainian government had not reached a resolution with its private creditors but the IMF went ahead with the next tranche of $1.7bn under the EFF </a:t>
            </a:r>
            <a:endParaRPr lang="en-US" sz="1600" dirty="0">
              <a:solidFill>
                <a:schemeClr val="tx1">
                  <a:lumMod val="85000"/>
                  <a:lumOff val="15000"/>
                </a:schemeClr>
              </a:solidFill>
            </a:endParaRPr>
          </a:p>
        </p:txBody>
      </p:sp>
    </p:spTree>
    <p:extLst>
      <p:ext uri="{BB962C8B-B14F-4D97-AF65-F5344CB8AC3E}">
        <p14:creationId xmlns:p14="http://schemas.microsoft.com/office/powerpoint/2010/main" val="168881029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latest IMF deal and debt </a:t>
            </a:r>
            <a:r>
              <a:rPr lang="en-US" dirty="0" smtClean="0"/>
              <a:t>restructuring (2)</a:t>
            </a:r>
            <a:endParaRPr lang="en-GB" dirty="0"/>
          </a:p>
        </p:txBody>
      </p:sp>
      <p:sp>
        <p:nvSpPr>
          <p:cNvPr id="3" name="Content Placeholder 2"/>
          <p:cNvSpPr>
            <a:spLocks noGrp="1"/>
          </p:cNvSpPr>
          <p:nvPr>
            <p:ph idx="1"/>
          </p:nvPr>
        </p:nvSpPr>
        <p:spPr/>
        <p:txBody>
          <a:bodyPr>
            <a:noAutofit/>
          </a:bodyPr>
          <a:lstStyle/>
          <a:p>
            <a:r>
              <a:rPr lang="en-US" sz="1600" dirty="0" smtClean="0">
                <a:solidFill>
                  <a:schemeClr val="tx1">
                    <a:lumMod val="85000"/>
                    <a:lumOff val="15000"/>
                  </a:schemeClr>
                </a:solidFill>
              </a:rPr>
              <a:t>As with negotiations with Greece, the stumbling block relates to a haircut of the principal private debt (total of $23bn) which creditors refuse to accept preferring instead an extension of the maturity</a:t>
            </a:r>
          </a:p>
          <a:p>
            <a:r>
              <a:rPr lang="en-US" sz="1600" dirty="0" smtClean="0">
                <a:solidFill>
                  <a:schemeClr val="tx1">
                    <a:lumMod val="85000"/>
                    <a:lumOff val="15000"/>
                  </a:schemeClr>
                </a:solidFill>
              </a:rPr>
              <a:t>With the IMF stepping in to disburse the latest tranche despite the technical possibility of default, the negotiating position of the Ukraine government is certainly strengthened</a:t>
            </a:r>
          </a:p>
          <a:p>
            <a:r>
              <a:rPr lang="en-US" sz="1600" dirty="0" smtClean="0">
                <a:solidFill>
                  <a:schemeClr val="tx1">
                    <a:lumMod val="85000"/>
                    <a:lumOff val="15000"/>
                  </a:schemeClr>
                </a:solidFill>
              </a:rPr>
              <a:t>There is another interest payment deadline on 24 July and this will be used by the IMF to exert pressure on private creditors but they may not capitulate this month</a:t>
            </a:r>
          </a:p>
          <a:p>
            <a:r>
              <a:rPr lang="en-US" sz="1600" dirty="0" smtClean="0">
                <a:solidFill>
                  <a:schemeClr val="tx1">
                    <a:lumMod val="85000"/>
                    <a:lumOff val="15000"/>
                  </a:schemeClr>
                </a:solidFill>
              </a:rPr>
              <a:t>Our central scenario is that  a deal with private creditors will be reached by 23 September when Ukraine faces the maturity of $500mn Eurobond</a:t>
            </a:r>
          </a:p>
          <a:p>
            <a:r>
              <a:rPr lang="en-US" sz="1600" dirty="0" smtClean="0">
                <a:solidFill>
                  <a:schemeClr val="tx1">
                    <a:lumMod val="85000"/>
                    <a:lumOff val="15000"/>
                  </a:schemeClr>
                </a:solidFill>
              </a:rPr>
              <a:t>The government also has an outstanding $3bn Eurobond held by the Russian government which matures in December this year and our assessment is that for all sorts of financial-technical reason that this bond will be repaid</a:t>
            </a:r>
          </a:p>
          <a:p>
            <a:r>
              <a:rPr lang="en-US" sz="1600" dirty="0" smtClean="0">
                <a:solidFill>
                  <a:schemeClr val="tx1">
                    <a:lumMod val="85000"/>
                    <a:lumOff val="15000"/>
                  </a:schemeClr>
                </a:solidFill>
              </a:rPr>
              <a:t>FX reserves doubled to $10bn in March as the IMF disbursed its first $5bn tranche and also thanks to some improvement in the current account due to sharp cuts in imports </a:t>
            </a:r>
          </a:p>
          <a:p>
            <a:r>
              <a:rPr lang="en-US" sz="1600" dirty="0" smtClean="0">
                <a:solidFill>
                  <a:schemeClr val="tx1">
                    <a:lumMod val="85000"/>
                    <a:lumOff val="15000"/>
                  </a:schemeClr>
                </a:solidFill>
              </a:rPr>
              <a:t>Thanks to better tax collection we expect the budget deficit to improve to -3.9% this year from -4.6% last year</a:t>
            </a:r>
            <a:endParaRPr lang="en-US" sz="1600" dirty="0">
              <a:solidFill>
                <a:schemeClr val="tx1">
                  <a:lumMod val="85000"/>
                  <a:lumOff val="15000"/>
                </a:schemeClr>
              </a:solidFill>
            </a:endParaRPr>
          </a:p>
          <a:p>
            <a:endParaRPr lang="en-US" sz="1600" dirty="0" smtClean="0">
              <a:solidFill>
                <a:schemeClr val="tx1">
                  <a:lumMod val="85000"/>
                  <a:lumOff val="15000"/>
                </a:schemeClr>
              </a:solidFill>
            </a:endParaRPr>
          </a:p>
        </p:txBody>
      </p:sp>
    </p:spTree>
    <p:extLst>
      <p:ext uri="{BB962C8B-B14F-4D97-AF65-F5344CB8AC3E}">
        <p14:creationId xmlns:p14="http://schemas.microsoft.com/office/powerpoint/2010/main" val="39739524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Executive summary (1)</a:t>
            </a:r>
            <a:endParaRPr lang="en-US" dirty="0"/>
          </a:p>
        </p:txBody>
      </p:sp>
      <p:sp>
        <p:nvSpPr>
          <p:cNvPr id="3" name="Content Placeholder 2"/>
          <p:cNvSpPr>
            <a:spLocks noGrp="1"/>
          </p:cNvSpPr>
          <p:nvPr>
            <p:ph idx="1"/>
          </p:nvPr>
        </p:nvSpPr>
        <p:spPr/>
        <p:txBody>
          <a:bodyPr>
            <a:noAutofit/>
          </a:bodyPr>
          <a:lstStyle/>
          <a:p>
            <a:r>
              <a:rPr lang="en-US" sz="1700" dirty="0" smtClean="0">
                <a:solidFill>
                  <a:schemeClr val="tx1">
                    <a:lumMod val="85000"/>
                    <a:lumOff val="15000"/>
                  </a:schemeClr>
                </a:solidFill>
              </a:rPr>
              <a:t>Executive perceptions changed negatively in late autumn last year and February this year as “reality-checks” hit hard </a:t>
            </a:r>
          </a:p>
          <a:p>
            <a:r>
              <a:rPr lang="en-US" sz="1700" dirty="0" smtClean="0">
                <a:solidFill>
                  <a:schemeClr val="tx1">
                    <a:lumMod val="85000"/>
                    <a:lumOff val="15000"/>
                  </a:schemeClr>
                </a:solidFill>
              </a:rPr>
              <a:t>Business will for most companies be very bleak this year and most predict only a mild recovery next year</a:t>
            </a:r>
          </a:p>
          <a:p>
            <a:r>
              <a:rPr lang="en-US" sz="1700" dirty="0" smtClean="0">
                <a:solidFill>
                  <a:schemeClr val="tx1">
                    <a:lumMod val="85000"/>
                    <a:lumOff val="15000"/>
                  </a:schemeClr>
                </a:solidFill>
              </a:rPr>
              <a:t>It is still remarkable that a handful of companies report good business in hryvnia and even not bad business in FX (we discuss possible reasons below)</a:t>
            </a:r>
          </a:p>
          <a:p>
            <a:r>
              <a:rPr lang="en-US" sz="1700" dirty="0" smtClean="0">
                <a:solidFill>
                  <a:schemeClr val="tx1">
                    <a:lumMod val="85000"/>
                    <a:lumOff val="15000"/>
                  </a:schemeClr>
                </a:solidFill>
              </a:rPr>
              <a:t>Recent economic indicators suggest that possibly the very worst may be over; for example with the exchange rate and inflation but there is no naïve optimism</a:t>
            </a:r>
          </a:p>
          <a:p>
            <a:r>
              <a:rPr lang="en-US" sz="1700" dirty="0" smtClean="0">
                <a:solidFill>
                  <a:schemeClr val="tx1">
                    <a:lumMod val="85000"/>
                    <a:lumOff val="15000"/>
                  </a:schemeClr>
                </a:solidFill>
              </a:rPr>
              <a:t>We presume there will be no further military escalation and that the Ukraine-Russia conflict will settle into a messy, nasty frozen conflict that does harm to both countries </a:t>
            </a:r>
          </a:p>
          <a:p>
            <a:r>
              <a:rPr lang="en-US" sz="1700" dirty="0" smtClean="0">
                <a:solidFill>
                  <a:schemeClr val="tx1">
                    <a:lumMod val="85000"/>
                    <a:lumOff val="15000"/>
                  </a:schemeClr>
                </a:solidFill>
              </a:rPr>
              <a:t>If there were any intense escalation of fighting in eastern Ukraine, the economy could implode for 3-6 months  </a:t>
            </a:r>
          </a:p>
          <a:p>
            <a:r>
              <a:rPr lang="en-US" sz="1700" dirty="0" smtClean="0">
                <a:solidFill>
                  <a:schemeClr val="tx1">
                    <a:lumMod val="85000"/>
                    <a:lumOff val="15000"/>
                  </a:schemeClr>
                </a:solidFill>
              </a:rPr>
              <a:t>Cross border trade is being hampered: some Russian regulations are blocking Ukrainian exports into Russia while some western companies are no longer supplying Ukraine from Russia. This is not a complete freeze on cross border trade but does indicate that the trend is in the wrong direction</a:t>
            </a:r>
          </a:p>
          <a:p>
            <a:endParaRPr lang="en-US" sz="1700" dirty="0" smtClean="0">
              <a:solidFill>
                <a:srgbClr val="FF0000"/>
              </a:solidFill>
            </a:endParaRPr>
          </a:p>
        </p:txBody>
      </p:sp>
    </p:spTree>
    <p:extLst>
      <p:ext uri="{BB962C8B-B14F-4D97-AF65-F5344CB8AC3E}">
        <p14:creationId xmlns:p14="http://schemas.microsoft.com/office/powerpoint/2010/main" val="108027602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Economic outlook (1) - GDP</a:t>
            </a:r>
            <a:endParaRPr lang="en-GB" dirty="0"/>
          </a:p>
        </p:txBody>
      </p:sp>
      <p:sp>
        <p:nvSpPr>
          <p:cNvPr id="3" name="Content Placeholder 2"/>
          <p:cNvSpPr>
            <a:spLocks noGrp="1"/>
          </p:cNvSpPr>
          <p:nvPr>
            <p:ph idx="1"/>
          </p:nvPr>
        </p:nvSpPr>
        <p:spPr/>
        <p:txBody>
          <a:bodyPr>
            <a:noAutofit/>
          </a:bodyPr>
          <a:lstStyle/>
          <a:p>
            <a:r>
              <a:rPr lang="en-US" sz="1700" dirty="0" smtClean="0">
                <a:solidFill>
                  <a:schemeClr val="tx1">
                    <a:lumMod val="85000"/>
                    <a:lumOff val="15000"/>
                  </a:schemeClr>
                </a:solidFill>
              </a:rPr>
              <a:t>GDP this year will be weaker than in 2014 and any recovery in 2016 will be mild: GDP will fall this year by -9.4, after -6.8% last year and then will rise by about 1.4% in 2016</a:t>
            </a:r>
          </a:p>
          <a:p>
            <a:r>
              <a:rPr lang="en-US" sz="1700" dirty="0">
                <a:solidFill>
                  <a:schemeClr val="tx1">
                    <a:lumMod val="85000"/>
                    <a:lumOff val="15000"/>
                  </a:schemeClr>
                </a:solidFill>
              </a:rPr>
              <a:t>The government’s </a:t>
            </a:r>
            <a:r>
              <a:rPr lang="en-US" sz="1700" dirty="0" smtClean="0">
                <a:solidFill>
                  <a:schemeClr val="tx1">
                    <a:lumMod val="85000"/>
                    <a:lumOff val="15000"/>
                  </a:schemeClr>
                </a:solidFill>
              </a:rPr>
              <a:t>own </a:t>
            </a:r>
            <a:r>
              <a:rPr lang="en-US" sz="1700" dirty="0">
                <a:solidFill>
                  <a:schemeClr val="tx1">
                    <a:lumMod val="85000"/>
                    <a:lumOff val="15000"/>
                  </a:schemeClr>
                </a:solidFill>
              </a:rPr>
              <a:t>worst case for GDP this year is -12% </a:t>
            </a:r>
            <a:endParaRPr lang="en-US" sz="1700" dirty="0" smtClean="0">
              <a:solidFill>
                <a:schemeClr val="tx1">
                  <a:lumMod val="85000"/>
                  <a:lumOff val="15000"/>
                </a:schemeClr>
              </a:solidFill>
            </a:endParaRPr>
          </a:p>
          <a:p>
            <a:r>
              <a:rPr lang="en-US" sz="1700" dirty="0" smtClean="0">
                <a:solidFill>
                  <a:schemeClr val="tx1">
                    <a:lumMod val="85000"/>
                    <a:lumOff val="15000"/>
                  </a:schemeClr>
                </a:solidFill>
              </a:rPr>
              <a:t>Annual </a:t>
            </a:r>
            <a:r>
              <a:rPr lang="en-US" sz="1700" dirty="0">
                <a:solidFill>
                  <a:schemeClr val="tx1">
                    <a:lumMod val="85000"/>
                    <a:lumOff val="15000"/>
                  </a:schemeClr>
                </a:solidFill>
              </a:rPr>
              <a:t>average indicators </a:t>
            </a:r>
            <a:r>
              <a:rPr lang="en-US" sz="1700" dirty="0" smtClean="0">
                <a:solidFill>
                  <a:schemeClr val="tx1">
                    <a:lumMod val="85000"/>
                    <a:lumOff val="15000"/>
                  </a:schemeClr>
                </a:solidFill>
              </a:rPr>
              <a:t>for 2014 by the way appear </a:t>
            </a:r>
            <a:r>
              <a:rPr lang="en-US" sz="1700" dirty="0">
                <a:solidFill>
                  <a:schemeClr val="tx1">
                    <a:lumMod val="85000"/>
                    <a:lumOff val="15000"/>
                  </a:schemeClr>
                </a:solidFill>
              </a:rPr>
              <a:t>“not too bad” but all these indicators were on </a:t>
            </a:r>
            <a:r>
              <a:rPr lang="en-US" sz="1700" dirty="0" smtClean="0">
                <a:solidFill>
                  <a:schemeClr val="tx1">
                    <a:lumMod val="85000"/>
                    <a:lumOff val="15000"/>
                  </a:schemeClr>
                </a:solidFill>
              </a:rPr>
              <a:t>a steeply declining curve through </a:t>
            </a:r>
            <a:r>
              <a:rPr lang="en-US" sz="1700" dirty="0">
                <a:solidFill>
                  <a:schemeClr val="tx1">
                    <a:lumMod val="85000"/>
                    <a:lumOff val="15000"/>
                  </a:schemeClr>
                </a:solidFill>
              </a:rPr>
              <a:t>the year and </a:t>
            </a:r>
            <a:r>
              <a:rPr lang="en-US" sz="1700" dirty="0" smtClean="0">
                <a:solidFill>
                  <a:schemeClr val="tx1">
                    <a:lumMod val="85000"/>
                    <a:lumOff val="15000"/>
                  </a:schemeClr>
                </a:solidFill>
              </a:rPr>
              <a:t>year-end numbers were worse than the annual averages </a:t>
            </a:r>
          </a:p>
          <a:p>
            <a:r>
              <a:rPr lang="en-US" sz="1700" dirty="0" smtClean="0">
                <a:solidFill>
                  <a:schemeClr val="tx1">
                    <a:lumMod val="85000"/>
                    <a:lumOff val="15000"/>
                  </a:schemeClr>
                </a:solidFill>
              </a:rPr>
              <a:t>As we predicted, all indicators will continue to fall through the first 9 months of 2015</a:t>
            </a:r>
          </a:p>
          <a:p>
            <a:r>
              <a:rPr lang="en-US" sz="1700" dirty="0" smtClean="0">
                <a:solidFill>
                  <a:schemeClr val="tx1">
                    <a:lumMod val="85000"/>
                    <a:lumOff val="15000"/>
                  </a:schemeClr>
                </a:solidFill>
              </a:rPr>
              <a:t>But by May-June we have seen the speed of the collapse decelerate and actually improve a tiny amount</a:t>
            </a:r>
          </a:p>
          <a:p>
            <a:r>
              <a:rPr lang="en-US" sz="1700" dirty="0" smtClean="0">
                <a:solidFill>
                  <a:schemeClr val="tx1">
                    <a:lumMod val="85000"/>
                    <a:lumOff val="15000"/>
                  </a:schemeClr>
                </a:solidFill>
              </a:rPr>
              <a:t>But there is little chance of a strong bounce-back recovery in 2016 as the challenges are more fundamental; 2016 will see only a mild recovery </a:t>
            </a:r>
          </a:p>
          <a:p>
            <a:r>
              <a:rPr lang="en-US" sz="1700" dirty="0" smtClean="0">
                <a:solidFill>
                  <a:schemeClr val="tx1">
                    <a:lumMod val="85000"/>
                    <a:lumOff val="15000"/>
                  </a:schemeClr>
                </a:solidFill>
              </a:rPr>
              <a:t>A significant improvement in eastern Ukraine would create a “best case outlook” but we are already in June 2015 and even an “over-night sensation” would not be able to turn around the 2015 picture quickly enough: 2015 will be bad in almost any scenario</a:t>
            </a:r>
          </a:p>
          <a:p>
            <a:r>
              <a:rPr lang="en-US" sz="1700" u="sng" dirty="0" smtClean="0">
                <a:solidFill>
                  <a:schemeClr val="tx1">
                    <a:lumMod val="85000"/>
                    <a:lumOff val="15000"/>
                  </a:schemeClr>
                </a:solidFill>
              </a:rPr>
              <a:t>It is too alter to much improve the 2015 numbers</a:t>
            </a:r>
            <a:endParaRPr lang="en-US" sz="1700" u="sng" dirty="0">
              <a:solidFill>
                <a:schemeClr val="tx1">
                  <a:lumMod val="85000"/>
                  <a:lumOff val="15000"/>
                </a:schemeClr>
              </a:solidFill>
            </a:endParaRPr>
          </a:p>
          <a:p>
            <a:endParaRPr lang="en-US" sz="1700" dirty="0">
              <a:solidFill>
                <a:schemeClr val="tx1">
                  <a:lumMod val="85000"/>
                  <a:lumOff val="15000"/>
                </a:schemeClr>
              </a:solidFill>
            </a:endParaRPr>
          </a:p>
        </p:txBody>
      </p:sp>
    </p:spTree>
    <p:extLst>
      <p:ext uri="{BB962C8B-B14F-4D97-AF65-F5344CB8AC3E}">
        <p14:creationId xmlns:p14="http://schemas.microsoft.com/office/powerpoint/2010/main" val="170419420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Economic outlook </a:t>
            </a:r>
            <a:r>
              <a:rPr lang="en-GB" dirty="0" smtClean="0"/>
              <a:t>(2) </a:t>
            </a:r>
            <a:r>
              <a:rPr lang="en-GB" dirty="0"/>
              <a:t>- GDP</a:t>
            </a:r>
          </a:p>
        </p:txBody>
      </p:sp>
      <p:sp>
        <p:nvSpPr>
          <p:cNvPr id="3" name="Content Placeholder 2"/>
          <p:cNvSpPr>
            <a:spLocks noGrp="1"/>
          </p:cNvSpPr>
          <p:nvPr>
            <p:ph idx="1"/>
          </p:nvPr>
        </p:nvSpPr>
        <p:spPr/>
        <p:txBody>
          <a:bodyPr>
            <a:noAutofit/>
          </a:bodyPr>
          <a:lstStyle/>
          <a:p>
            <a:r>
              <a:rPr lang="en-US" sz="1700" dirty="0">
                <a:solidFill>
                  <a:schemeClr val="tx1">
                    <a:lumMod val="85000"/>
                    <a:lumOff val="15000"/>
                  </a:schemeClr>
                </a:solidFill>
              </a:rPr>
              <a:t>The drivers of weak growth are well documented: the military conflict in eastern Ukraine, the collapse of the economy even prior to the Crimean events as the Yanukovich economic bubble deflated, rising debt levels, IMF-imposed austerity measures, collapsing domestic investment, virtually zero western corporate investment, overall economic downsizing, spiking inflation getting close to 50% and consumer incomes and wages among the worst in the world after being among the highest in there world just two years ago</a:t>
            </a:r>
          </a:p>
          <a:p>
            <a:r>
              <a:rPr lang="en-US" sz="1700" dirty="0">
                <a:solidFill>
                  <a:schemeClr val="tx1">
                    <a:lumMod val="85000"/>
                    <a:lumOff val="15000"/>
                  </a:schemeClr>
                </a:solidFill>
              </a:rPr>
              <a:t>In addition the new coalition government is not inspiring confidence in the international community and among western companies operating in the country; admittedly it faces a huge task and is an improvement on the pervious regime</a:t>
            </a:r>
          </a:p>
          <a:p>
            <a:r>
              <a:rPr lang="en-US" sz="1700" dirty="0" smtClean="0">
                <a:solidFill>
                  <a:schemeClr val="tx1">
                    <a:lumMod val="85000"/>
                    <a:lumOff val="15000"/>
                  </a:schemeClr>
                </a:solidFill>
              </a:rPr>
              <a:t>We </a:t>
            </a:r>
            <a:r>
              <a:rPr lang="en-US" sz="1700" dirty="0">
                <a:solidFill>
                  <a:schemeClr val="tx1">
                    <a:lumMod val="85000"/>
                    <a:lumOff val="15000"/>
                  </a:schemeClr>
                </a:solidFill>
              </a:rPr>
              <a:t>make the presumption that there will be no further escalation in eastern Ukraine otherwise our estimates will need to be revised downwards</a:t>
            </a:r>
          </a:p>
          <a:p>
            <a:r>
              <a:rPr lang="en-US" sz="1700" dirty="0">
                <a:solidFill>
                  <a:schemeClr val="tx1">
                    <a:lumMod val="85000"/>
                    <a:lumOff val="15000"/>
                  </a:schemeClr>
                </a:solidFill>
              </a:rPr>
              <a:t>We also assume that the gas deal will flow at an agreed price around $365-380, a number higher than </a:t>
            </a:r>
            <a:r>
              <a:rPr lang="en-US" sz="1700" dirty="0" smtClean="0">
                <a:solidFill>
                  <a:schemeClr val="tx1">
                    <a:lumMod val="85000"/>
                    <a:lumOff val="15000"/>
                  </a:schemeClr>
                </a:solidFill>
              </a:rPr>
              <a:t>previously </a:t>
            </a:r>
            <a:r>
              <a:rPr lang="en-US" sz="1700" dirty="0">
                <a:solidFill>
                  <a:schemeClr val="tx1">
                    <a:lumMod val="85000"/>
                    <a:lumOff val="15000"/>
                  </a:schemeClr>
                </a:solidFill>
              </a:rPr>
              <a:t>but also just below open market rates i.e. some sort of </a:t>
            </a:r>
            <a:r>
              <a:rPr lang="en-US" sz="1700" dirty="0" smtClean="0">
                <a:solidFill>
                  <a:schemeClr val="tx1">
                    <a:lumMod val="85000"/>
                    <a:lumOff val="15000"/>
                  </a:schemeClr>
                </a:solidFill>
              </a:rPr>
              <a:t>compromise</a:t>
            </a:r>
            <a:endParaRPr lang="en-US" sz="1700" dirty="0">
              <a:solidFill>
                <a:schemeClr val="tx1">
                  <a:lumMod val="85000"/>
                  <a:lumOff val="15000"/>
                </a:schemeClr>
              </a:solidFill>
            </a:endParaRPr>
          </a:p>
        </p:txBody>
      </p:sp>
    </p:spTree>
    <p:extLst>
      <p:ext uri="{BB962C8B-B14F-4D97-AF65-F5344CB8AC3E}">
        <p14:creationId xmlns:p14="http://schemas.microsoft.com/office/powerpoint/2010/main" val="276225947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Economic </a:t>
            </a:r>
            <a:r>
              <a:rPr lang="en-GB" dirty="0" smtClean="0"/>
              <a:t>outlook (3) </a:t>
            </a:r>
            <a:r>
              <a:rPr lang="en-GB" dirty="0"/>
              <a:t>- GDP</a:t>
            </a:r>
          </a:p>
        </p:txBody>
      </p:sp>
      <p:sp>
        <p:nvSpPr>
          <p:cNvPr id="3" name="Content Placeholder 2"/>
          <p:cNvSpPr>
            <a:spLocks noGrp="1"/>
          </p:cNvSpPr>
          <p:nvPr>
            <p:ph idx="1"/>
          </p:nvPr>
        </p:nvSpPr>
        <p:spPr/>
        <p:txBody>
          <a:bodyPr>
            <a:noAutofit/>
          </a:bodyPr>
          <a:lstStyle/>
          <a:p>
            <a:r>
              <a:rPr lang="en-US" sz="1700" dirty="0">
                <a:solidFill>
                  <a:schemeClr val="tx1">
                    <a:lumMod val="85000"/>
                    <a:lumOff val="15000"/>
                  </a:schemeClr>
                </a:solidFill>
              </a:rPr>
              <a:t>Gas prices are set to rise by </a:t>
            </a:r>
            <a:r>
              <a:rPr lang="en-US" sz="1700" dirty="0" smtClean="0">
                <a:solidFill>
                  <a:schemeClr val="tx1">
                    <a:lumMod val="85000"/>
                    <a:lumOff val="15000"/>
                  </a:schemeClr>
                </a:solidFill>
              </a:rPr>
              <a:t>1,000%+ </a:t>
            </a:r>
            <a:r>
              <a:rPr lang="en-US" sz="1700" dirty="0">
                <a:solidFill>
                  <a:schemeClr val="tx1">
                    <a:lumMod val="85000"/>
                    <a:lumOff val="15000"/>
                  </a:schemeClr>
                </a:solidFill>
              </a:rPr>
              <a:t>over the next two years and this will inevitably hit consumers and corporations</a:t>
            </a:r>
          </a:p>
          <a:p>
            <a:r>
              <a:rPr lang="en-US" sz="1700" dirty="0">
                <a:solidFill>
                  <a:schemeClr val="tx1">
                    <a:lumMod val="85000"/>
                    <a:lumOff val="15000"/>
                  </a:schemeClr>
                </a:solidFill>
              </a:rPr>
              <a:t>But we also know that there is scope for better efficiency in energy usage so there is some compensation here</a:t>
            </a:r>
          </a:p>
          <a:p>
            <a:r>
              <a:rPr lang="en-US" sz="1700" dirty="0">
                <a:solidFill>
                  <a:schemeClr val="tx1">
                    <a:lumMod val="85000"/>
                    <a:lumOff val="15000"/>
                  </a:schemeClr>
                </a:solidFill>
              </a:rPr>
              <a:t>With spiking inflation and tumbling real wages and the shrinking hryvnia, there are estimates that GDP per capita will fall to just $1,500 from $4,000 in 2012 (denominated in dollars of course) </a:t>
            </a:r>
          </a:p>
          <a:p>
            <a:r>
              <a:rPr lang="en-US" sz="1700" dirty="0">
                <a:solidFill>
                  <a:schemeClr val="tx1">
                    <a:lumMod val="85000"/>
                    <a:lumOff val="15000"/>
                  </a:schemeClr>
                </a:solidFill>
              </a:rPr>
              <a:t>In theory the falling hryvnia ought to help Ukrainian exports but there will be little help from a recessionary Russia and a still weak (but improving) Eurozone</a:t>
            </a:r>
          </a:p>
          <a:p>
            <a:r>
              <a:rPr lang="en-US" sz="1700" dirty="0">
                <a:solidFill>
                  <a:schemeClr val="tx1">
                    <a:lumMod val="85000"/>
                    <a:lumOff val="15000"/>
                  </a:schemeClr>
                </a:solidFill>
              </a:rPr>
              <a:t>Exports collapsed -23% in 2014 and </a:t>
            </a:r>
            <a:r>
              <a:rPr lang="en-US" sz="1700" dirty="0" smtClean="0">
                <a:solidFill>
                  <a:schemeClr val="tx1">
                    <a:lumMod val="85000"/>
                    <a:lumOff val="15000"/>
                  </a:schemeClr>
                </a:solidFill>
              </a:rPr>
              <a:t>still look set to decline a further -15 to -20% this </a:t>
            </a:r>
            <a:r>
              <a:rPr lang="en-US" sz="1700" dirty="0">
                <a:solidFill>
                  <a:schemeClr val="tx1">
                    <a:lumMod val="85000"/>
                    <a:lumOff val="15000"/>
                  </a:schemeClr>
                </a:solidFill>
              </a:rPr>
              <a:t>year before recovering by 5.0% </a:t>
            </a:r>
            <a:r>
              <a:rPr lang="en-US" sz="1700" dirty="0" smtClean="0">
                <a:solidFill>
                  <a:schemeClr val="tx1">
                    <a:lumMod val="85000"/>
                    <a:lumOff val="15000"/>
                  </a:schemeClr>
                </a:solidFill>
              </a:rPr>
              <a:t>in 2016</a:t>
            </a:r>
            <a:r>
              <a:rPr lang="en-US" sz="1700" dirty="0">
                <a:solidFill>
                  <a:schemeClr val="tx1">
                    <a:lumMod val="85000"/>
                    <a:lumOff val="15000"/>
                  </a:schemeClr>
                </a:solidFill>
              </a:rPr>
              <a:t>; imports fell -</a:t>
            </a:r>
            <a:r>
              <a:rPr lang="en-US" sz="1700" dirty="0" smtClean="0">
                <a:solidFill>
                  <a:schemeClr val="tx1">
                    <a:lumMod val="85000"/>
                    <a:lumOff val="15000"/>
                  </a:schemeClr>
                </a:solidFill>
              </a:rPr>
              <a:t>30% </a:t>
            </a:r>
            <a:r>
              <a:rPr lang="en-US" sz="1700" dirty="0">
                <a:solidFill>
                  <a:schemeClr val="tx1">
                    <a:lumMod val="85000"/>
                    <a:lumOff val="15000"/>
                  </a:schemeClr>
                </a:solidFill>
              </a:rPr>
              <a:t>last year and will be still negative this year by at least </a:t>
            </a:r>
            <a:r>
              <a:rPr lang="en-US" sz="1700" dirty="0" smtClean="0">
                <a:solidFill>
                  <a:schemeClr val="tx1">
                    <a:lumMod val="85000"/>
                    <a:lumOff val="15000"/>
                  </a:schemeClr>
                </a:solidFill>
              </a:rPr>
              <a:t>-18% </a:t>
            </a:r>
            <a:r>
              <a:rPr lang="en-US" sz="1700" dirty="0">
                <a:solidFill>
                  <a:schemeClr val="tx1">
                    <a:lumMod val="85000"/>
                    <a:lumOff val="15000"/>
                  </a:schemeClr>
                </a:solidFill>
              </a:rPr>
              <a:t>and then increase by 5.5% in </a:t>
            </a:r>
            <a:r>
              <a:rPr lang="en-US" sz="1700" dirty="0" smtClean="0">
                <a:solidFill>
                  <a:schemeClr val="tx1">
                    <a:lumMod val="85000"/>
                    <a:lumOff val="15000"/>
                  </a:schemeClr>
                </a:solidFill>
              </a:rPr>
              <a:t>2016</a:t>
            </a:r>
          </a:p>
          <a:p>
            <a:r>
              <a:rPr lang="en-US" sz="1700" dirty="0" smtClean="0">
                <a:solidFill>
                  <a:schemeClr val="tx1">
                    <a:lumMod val="85000"/>
                    <a:lumOff val="15000"/>
                  </a:schemeClr>
                </a:solidFill>
              </a:rPr>
              <a:t>With </a:t>
            </a:r>
            <a:r>
              <a:rPr lang="en-US" sz="1700" dirty="0">
                <a:solidFill>
                  <a:schemeClr val="tx1">
                    <a:lumMod val="85000"/>
                    <a:lumOff val="15000"/>
                  </a:schemeClr>
                </a:solidFill>
              </a:rPr>
              <a:t>collapsing domestic confidence, little foreign investor interest, no access to capital markets for long-term investments and still </a:t>
            </a:r>
            <a:r>
              <a:rPr lang="en-US" sz="1700" dirty="0" smtClean="0">
                <a:solidFill>
                  <a:schemeClr val="tx1">
                    <a:lumMod val="85000"/>
                    <a:lumOff val="15000"/>
                  </a:schemeClr>
                </a:solidFill>
              </a:rPr>
              <a:t>elevated </a:t>
            </a:r>
            <a:r>
              <a:rPr lang="en-US" sz="1700" dirty="0">
                <a:solidFill>
                  <a:schemeClr val="tx1">
                    <a:lumMod val="85000"/>
                    <a:lumOff val="15000"/>
                  </a:schemeClr>
                </a:solidFill>
              </a:rPr>
              <a:t>political and military risks </a:t>
            </a:r>
            <a:r>
              <a:rPr lang="en-US" sz="1700" dirty="0" smtClean="0">
                <a:solidFill>
                  <a:schemeClr val="tx1">
                    <a:lumMod val="85000"/>
                    <a:lumOff val="15000"/>
                  </a:schemeClr>
                </a:solidFill>
              </a:rPr>
              <a:t>and rising credit risk, </a:t>
            </a:r>
            <a:r>
              <a:rPr lang="en-US" sz="1700" dirty="0">
                <a:solidFill>
                  <a:schemeClr val="tx1">
                    <a:lumMod val="85000"/>
                    <a:lumOff val="15000"/>
                  </a:schemeClr>
                </a:solidFill>
              </a:rPr>
              <a:t>it is little wonder that the collapse is being led by investment and </a:t>
            </a:r>
            <a:r>
              <a:rPr lang="en-US" sz="1700" dirty="0" smtClean="0">
                <a:solidFill>
                  <a:schemeClr val="tx1">
                    <a:lumMod val="85000"/>
                    <a:lumOff val="15000"/>
                  </a:schemeClr>
                </a:solidFill>
              </a:rPr>
              <a:t>particularly with </a:t>
            </a:r>
            <a:r>
              <a:rPr lang="en-US" sz="1700" dirty="0">
                <a:solidFill>
                  <a:schemeClr val="tx1">
                    <a:lumMod val="85000"/>
                    <a:lumOff val="15000"/>
                  </a:schemeClr>
                </a:solidFill>
              </a:rPr>
              <a:t>no Russian inward funds for the near-term </a:t>
            </a:r>
            <a:r>
              <a:rPr lang="en-US" sz="1700" dirty="0" smtClean="0">
                <a:solidFill>
                  <a:schemeClr val="tx1">
                    <a:lumMod val="85000"/>
                    <a:lumOff val="15000"/>
                  </a:schemeClr>
                </a:solidFill>
              </a:rPr>
              <a:t>future</a:t>
            </a:r>
            <a:endParaRPr lang="en-US" sz="1700" dirty="0">
              <a:solidFill>
                <a:schemeClr val="tx1">
                  <a:lumMod val="85000"/>
                  <a:lumOff val="15000"/>
                </a:schemeClr>
              </a:solidFill>
            </a:endParaRPr>
          </a:p>
        </p:txBody>
      </p:sp>
    </p:spTree>
    <p:extLst>
      <p:ext uri="{BB962C8B-B14F-4D97-AF65-F5344CB8AC3E}">
        <p14:creationId xmlns:p14="http://schemas.microsoft.com/office/powerpoint/2010/main" val="40953514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Economic outlook </a:t>
            </a:r>
            <a:r>
              <a:rPr lang="en-GB" dirty="0" smtClean="0"/>
              <a:t>(4) </a:t>
            </a:r>
            <a:r>
              <a:rPr lang="en-GB" dirty="0"/>
              <a:t>- GDP</a:t>
            </a:r>
          </a:p>
        </p:txBody>
      </p:sp>
      <p:sp>
        <p:nvSpPr>
          <p:cNvPr id="3" name="Inhaltsplatzhalter 2"/>
          <p:cNvSpPr>
            <a:spLocks noGrp="1"/>
          </p:cNvSpPr>
          <p:nvPr>
            <p:ph idx="1"/>
          </p:nvPr>
        </p:nvSpPr>
        <p:spPr/>
        <p:txBody>
          <a:bodyPr>
            <a:noAutofit/>
          </a:bodyPr>
          <a:lstStyle/>
          <a:p>
            <a:r>
              <a:rPr lang="en-US" sz="1600" dirty="0">
                <a:solidFill>
                  <a:schemeClr val="tx1">
                    <a:lumMod val="85000"/>
                    <a:lumOff val="15000"/>
                  </a:schemeClr>
                </a:solidFill>
              </a:rPr>
              <a:t>Fixed investment was down -</a:t>
            </a:r>
            <a:r>
              <a:rPr lang="en-US" sz="1600" dirty="0" smtClean="0">
                <a:solidFill>
                  <a:schemeClr val="tx1">
                    <a:lumMod val="85000"/>
                    <a:lumOff val="15000"/>
                  </a:schemeClr>
                </a:solidFill>
              </a:rPr>
              <a:t>25% in </a:t>
            </a:r>
            <a:r>
              <a:rPr lang="en-US" sz="1600" dirty="0">
                <a:solidFill>
                  <a:schemeClr val="tx1">
                    <a:lumMod val="85000"/>
                    <a:lumOff val="15000"/>
                  </a:schemeClr>
                </a:solidFill>
              </a:rPr>
              <a:t>the first </a:t>
            </a:r>
            <a:r>
              <a:rPr lang="en-US" sz="1600" dirty="0" smtClean="0">
                <a:solidFill>
                  <a:schemeClr val="tx1">
                    <a:lumMod val="85000"/>
                    <a:lumOff val="15000"/>
                  </a:schemeClr>
                </a:solidFill>
              </a:rPr>
              <a:t>5 months of 2015 (after -23% for all of 2014) and </a:t>
            </a:r>
            <a:r>
              <a:rPr lang="en-US" sz="1600" dirty="0">
                <a:solidFill>
                  <a:schemeClr val="tx1">
                    <a:lumMod val="85000"/>
                    <a:lumOff val="15000"/>
                  </a:schemeClr>
                </a:solidFill>
              </a:rPr>
              <a:t>we estimate at best case </a:t>
            </a:r>
            <a:r>
              <a:rPr lang="en-US" sz="1600" dirty="0" smtClean="0">
                <a:solidFill>
                  <a:schemeClr val="tx1">
                    <a:lumMod val="85000"/>
                    <a:lumOff val="15000"/>
                  </a:schemeClr>
                </a:solidFill>
              </a:rPr>
              <a:t>this </a:t>
            </a:r>
            <a:r>
              <a:rPr lang="en-US" sz="1600" dirty="0">
                <a:solidFill>
                  <a:schemeClr val="tx1">
                    <a:lumMod val="85000"/>
                    <a:lumOff val="15000"/>
                  </a:schemeClr>
                </a:solidFill>
              </a:rPr>
              <a:t>year of -</a:t>
            </a:r>
            <a:r>
              <a:rPr lang="en-US" sz="1600" dirty="0" smtClean="0">
                <a:solidFill>
                  <a:schemeClr val="tx1">
                    <a:lumMod val="85000"/>
                    <a:lumOff val="15000"/>
                  </a:schemeClr>
                </a:solidFill>
              </a:rPr>
              <a:t>18.0</a:t>
            </a:r>
            <a:r>
              <a:rPr lang="en-US" sz="1600" dirty="0">
                <a:solidFill>
                  <a:schemeClr val="tx1">
                    <a:lumMod val="85000"/>
                    <a:lumOff val="15000"/>
                  </a:schemeClr>
                </a:solidFill>
              </a:rPr>
              <a:t>% </a:t>
            </a:r>
            <a:r>
              <a:rPr lang="en-US" sz="1600" dirty="0" smtClean="0">
                <a:solidFill>
                  <a:schemeClr val="tx1">
                    <a:lumMod val="85000"/>
                    <a:lumOff val="15000"/>
                  </a:schemeClr>
                </a:solidFill>
              </a:rPr>
              <a:t>and </a:t>
            </a:r>
            <a:r>
              <a:rPr lang="en-US" sz="1600" dirty="0">
                <a:solidFill>
                  <a:schemeClr val="tx1">
                    <a:lumMod val="85000"/>
                    <a:lumOff val="15000"/>
                  </a:schemeClr>
                </a:solidFill>
              </a:rPr>
              <a:t>then reverting to positive 2% next year and at 5% in 2017-18 as the economy does experience some bounce-back effects</a:t>
            </a:r>
            <a:endParaRPr lang="en-GB" sz="1600" dirty="0">
              <a:solidFill>
                <a:schemeClr val="tx1">
                  <a:lumMod val="85000"/>
                  <a:lumOff val="15000"/>
                </a:schemeClr>
              </a:solidFill>
            </a:endParaRPr>
          </a:p>
          <a:p>
            <a:r>
              <a:rPr lang="en-US" sz="1600" dirty="0">
                <a:solidFill>
                  <a:schemeClr val="tx1">
                    <a:lumMod val="85000"/>
                    <a:lumOff val="15000"/>
                  </a:schemeClr>
                </a:solidFill>
              </a:rPr>
              <a:t>Industrial output fell -4.3% in 2013 and then slumped -11% for 2014 </a:t>
            </a:r>
            <a:r>
              <a:rPr lang="en-US" sz="1600" dirty="0" smtClean="0">
                <a:solidFill>
                  <a:schemeClr val="tx1">
                    <a:lumMod val="85000"/>
                    <a:lumOff val="15000"/>
                  </a:schemeClr>
                </a:solidFill>
              </a:rPr>
              <a:t>and through the first 5 months of this year the decline has been -20%  </a:t>
            </a:r>
            <a:endParaRPr lang="en-US" sz="1600" dirty="0">
              <a:solidFill>
                <a:schemeClr val="tx1">
                  <a:lumMod val="85000"/>
                  <a:lumOff val="15000"/>
                </a:schemeClr>
              </a:solidFill>
            </a:endParaRPr>
          </a:p>
          <a:p>
            <a:r>
              <a:rPr lang="en-US" sz="1600" dirty="0">
                <a:solidFill>
                  <a:schemeClr val="tx1">
                    <a:lumMod val="85000"/>
                    <a:lumOff val="15000"/>
                  </a:schemeClr>
                </a:solidFill>
              </a:rPr>
              <a:t>These are all the worst figures since </a:t>
            </a:r>
            <a:r>
              <a:rPr lang="en-US" sz="1600" dirty="0" smtClean="0">
                <a:solidFill>
                  <a:schemeClr val="tx1">
                    <a:lumMod val="85000"/>
                    <a:lumOff val="15000"/>
                  </a:schemeClr>
                </a:solidFill>
              </a:rPr>
              <a:t>2009</a:t>
            </a:r>
          </a:p>
          <a:p>
            <a:r>
              <a:rPr lang="en-US" sz="1600" dirty="0" smtClean="0">
                <a:solidFill>
                  <a:schemeClr val="tx1">
                    <a:lumMod val="85000"/>
                    <a:lumOff val="15000"/>
                  </a:schemeClr>
                </a:solidFill>
              </a:rPr>
              <a:t>But we do expect some improvement in the coming months as average industrial output will “only” fall by -16% this year and then turn positive in 2016 by 3% </a:t>
            </a:r>
            <a:endParaRPr lang="en-US" sz="1600" dirty="0">
              <a:solidFill>
                <a:schemeClr val="tx1">
                  <a:lumMod val="85000"/>
                  <a:lumOff val="15000"/>
                </a:schemeClr>
              </a:solidFill>
            </a:endParaRPr>
          </a:p>
          <a:p>
            <a:r>
              <a:rPr lang="en-US" sz="1600" dirty="0">
                <a:solidFill>
                  <a:schemeClr val="tx1">
                    <a:lumMod val="85000"/>
                    <a:lumOff val="15000"/>
                  </a:schemeClr>
                </a:solidFill>
              </a:rPr>
              <a:t>Inventories have been slumping through all of 2014 and into 2015</a:t>
            </a:r>
          </a:p>
          <a:p>
            <a:r>
              <a:rPr lang="en-US" sz="1600" dirty="0">
                <a:solidFill>
                  <a:schemeClr val="tx1">
                    <a:lumMod val="85000"/>
                    <a:lumOff val="15000"/>
                  </a:schemeClr>
                </a:solidFill>
              </a:rPr>
              <a:t>The only major positive in 2014 was agricultural output </a:t>
            </a:r>
            <a:r>
              <a:rPr lang="en-US" sz="1600" dirty="0" smtClean="0">
                <a:solidFill>
                  <a:schemeClr val="tx1">
                    <a:lumMod val="85000"/>
                    <a:lumOff val="15000"/>
                  </a:schemeClr>
                </a:solidFill>
              </a:rPr>
              <a:t>but so far this year the sector is down -7% although the prospects for a good grain harvest still exist with possible decent exports </a:t>
            </a:r>
          </a:p>
          <a:p>
            <a:r>
              <a:rPr lang="en-US" sz="1600" dirty="0">
                <a:solidFill>
                  <a:schemeClr val="tx1">
                    <a:lumMod val="85000"/>
                    <a:lumOff val="15000"/>
                  </a:schemeClr>
                </a:solidFill>
              </a:rPr>
              <a:t>These trends in industry and investment inevitably mean that B2B sales and profits will be damaged this year and this is what executives are </a:t>
            </a:r>
            <a:r>
              <a:rPr lang="en-US" sz="1600" dirty="0" smtClean="0">
                <a:solidFill>
                  <a:schemeClr val="tx1">
                    <a:lumMod val="85000"/>
                    <a:lumOff val="15000"/>
                  </a:schemeClr>
                </a:solidFill>
              </a:rPr>
              <a:t>expecting</a:t>
            </a:r>
          </a:p>
          <a:p>
            <a:r>
              <a:rPr lang="en-US" sz="1600" dirty="0">
                <a:solidFill>
                  <a:schemeClr val="tx1">
                    <a:lumMod val="85000"/>
                    <a:lumOff val="15000"/>
                  </a:schemeClr>
                </a:solidFill>
              </a:rPr>
              <a:t>And finally the construction sector in the </a:t>
            </a:r>
            <a:r>
              <a:rPr lang="en-US" sz="1600" dirty="0" smtClean="0">
                <a:solidFill>
                  <a:schemeClr val="tx1">
                    <a:lumMod val="85000"/>
                    <a:lumOff val="15000"/>
                  </a:schemeClr>
                </a:solidFill>
              </a:rPr>
              <a:t>first </a:t>
            </a:r>
            <a:r>
              <a:rPr lang="en-US" sz="1600" dirty="0">
                <a:solidFill>
                  <a:schemeClr val="tx1">
                    <a:lumMod val="85000"/>
                    <a:lumOff val="15000"/>
                  </a:schemeClr>
                </a:solidFill>
              </a:rPr>
              <a:t>5 months of </a:t>
            </a:r>
            <a:r>
              <a:rPr lang="en-US" sz="1600" dirty="0" smtClean="0">
                <a:solidFill>
                  <a:schemeClr val="tx1">
                    <a:lumMod val="85000"/>
                    <a:lumOff val="15000"/>
                  </a:schemeClr>
                </a:solidFill>
              </a:rPr>
              <a:t>this </a:t>
            </a:r>
            <a:r>
              <a:rPr lang="en-US" sz="1600" dirty="0">
                <a:solidFill>
                  <a:schemeClr val="tx1">
                    <a:lumMod val="85000"/>
                    <a:lumOff val="15000"/>
                  </a:schemeClr>
                </a:solidFill>
              </a:rPr>
              <a:t>year is down -32% </a:t>
            </a:r>
            <a:r>
              <a:rPr lang="en-US" sz="1600" dirty="0" smtClean="0">
                <a:solidFill>
                  <a:schemeClr val="tx1">
                    <a:lumMod val="85000"/>
                    <a:lumOff val="15000"/>
                  </a:schemeClr>
                </a:solidFill>
              </a:rPr>
              <a:t> </a:t>
            </a:r>
            <a:endParaRPr lang="en-US" sz="1600" dirty="0">
              <a:solidFill>
                <a:schemeClr val="tx1">
                  <a:lumMod val="85000"/>
                  <a:lumOff val="15000"/>
                </a:schemeClr>
              </a:solidFill>
            </a:endParaRPr>
          </a:p>
          <a:p>
            <a:r>
              <a:rPr lang="en-US" sz="1600" dirty="0">
                <a:solidFill>
                  <a:schemeClr val="tx1">
                    <a:lumMod val="85000"/>
                    <a:lumOff val="15000"/>
                  </a:schemeClr>
                </a:solidFill>
              </a:rPr>
              <a:t>Cargo transportation was </a:t>
            </a:r>
            <a:r>
              <a:rPr lang="en-US" sz="1600" dirty="0" smtClean="0">
                <a:solidFill>
                  <a:schemeClr val="tx1">
                    <a:lumMod val="85000"/>
                    <a:lumOff val="15000"/>
                  </a:schemeClr>
                </a:solidFill>
              </a:rPr>
              <a:t>down by -9</a:t>
            </a:r>
            <a:r>
              <a:rPr lang="en-US" sz="1600" dirty="0">
                <a:solidFill>
                  <a:schemeClr val="tx1">
                    <a:lumMod val="85000"/>
                    <a:lumOff val="15000"/>
                  </a:schemeClr>
                </a:solidFill>
              </a:rPr>
              <a:t>% last year but has recently collapsed by -22% in the first 5 months of 2015 </a:t>
            </a:r>
          </a:p>
          <a:p>
            <a:endParaRPr lang="en-US" sz="1600" dirty="0">
              <a:solidFill>
                <a:schemeClr val="tx1">
                  <a:lumMod val="85000"/>
                  <a:lumOff val="15000"/>
                </a:schemeClr>
              </a:solidFill>
            </a:endParaRPr>
          </a:p>
          <a:p>
            <a:endParaRPr lang="en-US" sz="1700" dirty="0">
              <a:solidFill>
                <a:schemeClr val="tx1">
                  <a:lumMod val="85000"/>
                  <a:lumOff val="15000"/>
                </a:schemeClr>
              </a:solidFill>
            </a:endParaRPr>
          </a:p>
        </p:txBody>
      </p:sp>
    </p:spTree>
    <p:extLst>
      <p:ext uri="{BB962C8B-B14F-4D97-AF65-F5344CB8AC3E}">
        <p14:creationId xmlns:p14="http://schemas.microsoft.com/office/powerpoint/2010/main" val="64723294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Economic </a:t>
            </a:r>
            <a:r>
              <a:rPr lang="en-GB" dirty="0" smtClean="0"/>
              <a:t>outlook (5) </a:t>
            </a:r>
            <a:r>
              <a:rPr lang="en-GB" dirty="0"/>
              <a:t>- w</a:t>
            </a:r>
            <a:r>
              <a:rPr lang="en-GB" dirty="0" smtClean="0"/>
              <a:t>ages</a:t>
            </a:r>
            <a:endParaRPr lang="en-GB" dirty="0"/>
          </a:p>
        </p:txBody>
      </p:sp>
      <p:sp>
        <p:nvSpPr>
          <p:cNvPr id="3" name="Content Placeholder 2"/>
          <p:cNvSpPr>
            <a:spLocks noGrp="1"/>
          </p:cNvSpPr>
          <p:nvPr>
            <p:ph idx="1"/>
          </p:nvPr>
        </p:nvSpPr>
        <p:spPr/>
        <p:txBody>
          <a:bodyPr>
            <a:noAutofit/>
          </a:bodyPr>
          <a:lstStyle/>
          <a:p>
            <a:r>
              <a:rPr lang="en-US" sz="1700" dirty="0">
                <a:solidFill>
                  <a:schemeClr val="tx1">
                    <a:lumMod val="85000"/>
                    <a:lumOff val="15000"/>
                  </a:schemeClr>
                </a:solidFill>
              </a:rPr>
              <a:t>Nominal </a:t>
            </a:r>
            <a:r>
              <a:rPr lang="en-US" sz="1700" dirty="0" smtClean="0">
                <a:solidFill>
                  <a:schemeClr val="tx1">
                    <a:lumMod val="85000"/>
                    <a:lumOff val="15000"/>
                  </a:schemeClr>
                </a:solidFill>
              </a:rPr>
              <a:t>wage growth </a:t>
            </a:r>
            <a:r>
              <a:rPr lang="en-US" sz="1700" dirty="0">
                <a:solidFill>
                  <a:schemeClr val="tx1">
                    <a:lumMod val="85000"/>
                    <a:lumOff val="15000"/>
                  </a:schemeClr>
                </a:solidFill>
              </a:rPr>
              <a:t>and real </a:t>
            </a:r>
            <a:r>
              <a:rPr lang="en-US" sz="1700" dirty="0" smtClean="0">
                <a:solidFill>
                  <a:schemeClr val="tx1">
                    <a:lumMod val="85000"/>
                    <a:lumOff val="15000"/>
                  </a:schemeClr>
                </a:solidFill>
              </a:rPr>
              <a:t>wage growth (after </a:t>
            </a:r>
            <a:r>
              <a:rPr lang="en-US" sz="1700" dirty="0">
                <a:solidFill>
                  <a:schemeClr val="tx1">
                    <a:lumMod val="85000"/>
                    <a:lumOff val="15000"/>
                  </a:schemeClr>
                </a:solidFill>
              </a:rPr>
              <a:t>inflation) in 2010-2012 were among the highest in the world and certainly the highest in </a:t>
            </a:r>
            <a:r>
              <a:rPr lang="en-US" sz="1700" dirty="0" smtClean="0">
                <a:solidFill>
                  <a:schemeClr val="tx1">
                    <a:lumMod val="85000"/>
                    <a:lumOff val="15000"/>
                  </a:schemeClr>
                </a:solidFill>
              </a:rPr>
              <a:t>Europe</a:t>
            </a:r>
            <a:endParaRPr lang="en-US" sz="1700" dirty="0">
              <a:solidFill>
                <a:schemeClr val="tx1">
                  <a:lumMod val="85000"/>
                  <a:lumOff val="15000"/>
                </a:schemeClr>
              </a:solidFill>
            </a:endParaRPr>
          </a:p>
          <a:p>
            <a:r>
              <a:rPr lang="en-US" sz="1700" dirty="0" smtClean="0">
                <a:solidFill>
                  <a:schemeClr val="tx1">
                    <a:lumMod val="85000"/>
                    <a:lumOff val="15000"/>
                  </a:schemeClr>
                </a:solidFill>
              </a:rPr>
              <a:t>But </a:t>
            </a:r>
            <a:r>
              <a:rPr lang="en-US" sz="1700" dirty="0">
                <a:solidFill>
                  <a:schemeClr val="tx1">
                    <a:lumMod val="85000"/>
                    <a:lumOff val="15000"/>
                  </a:schemeClr>
                </a:solidFill>
              </a:rPr>
              <a:t>these were already trending downwards from +20% in 2010 to </a:t>
            </a:r>
            <a:r>
              <a:rPr lang="en-US" sz="1700" dirty="0" smtClean="0">
                <a:solidFill>
                  <a:schemeClr val="tx1">
                    <a:lumMod val="85000"/>
                    <a:lumOff val="15000"/>
                  </a:schemeClr>
                </a:solidFill>
              </a:rPr>
              <a:t>+17</a:t>
            </a:r>
            <a:r>
              <a:rPr lang="en-US" sz="1700" dirty="0">
                <a:solidFill>
                  <a:schemeClr val="tx1">
                    <a:lumMod val="85000"/>
                    <a:lumOff val="15000"/>
                  </a:schemeClr>
                </a:solidFill>
              </a:rPr>
              <a:t>% in 2011, </a:t>
            </a:r>
            <a:r>
              <a:rPr lang="en-US" sz="1700" dirty="0" smtClean="0">
                <a:solidFill>
                  <a:schemeClr val="tx1">
                    <a:lumMod val="85000"/>
                    <a:lumOff val="15000"/>
                  </a:schemeClr>
                </a:solidFill>
              </a:rPr>
              <a:t>+15</a:t>
            </a:r>
            <a:r>
              <a:rPr lang="en-US" sz="1700" dirty="0">
                <a:solidFill>
                  <a:schemeClr val="tx1">
                    <a:lumMod val="85000"/>
                    <a:lumOff val="15000"/>
                  </a:schemeClr>
                </a:solidFill>
              </a:rPr>
              <a:t>% in 2012 and </a:t>
            </a:r>
            <a:r>
              <a:rPr lang="en-US" sz="1700" dirty="0" smtClean="0">
                <a:solidFill>
                  <a:schemeClr val="tx1">
                    <a:lumMod val="85000"/>
                    <a:lumOff val="15000"/>
                  </a:schemeClr>
                </a:solidFill>
              </a:rPr>
              <a:t>+7.9</a:t>
            </a:r>
            <a:r>
              <a:rPr lang="en-US" sz="1700" dirty="0">
                <a:solidFill>
                  <a:schemeClr val="tx1">
                    <a:lumMod val="85000"/>
                    <a:lumOff val="15000"/>
                  </a:schemeClr>
                </a:solidFill>
              </a:rPr>
              <a:t>% </a:t>
            </a:r>
            <a:r>
              <a:rPr lang="en-US" sz="1700" dirty="0" smtClean="0">
                <a:solidFill>
                  <a:schemeClr val="tx1">
                    <a:lumMod val="85000"/>
                    <a:lumOff val="15000"/>
                  </a:schemeClr>
                </a:solidFill>
              </a:rPr>
              <a:t>in 2013</a:t>
            </a:r>
            <a:endParaRPr lang="en-US" sz="1700" dirty="0">
              <a:solidFill>
                <a:schemeClr val="tx1">
                  <a:lumMod val="85000"/>
                  <a:lumOff val="15000"/>
                </a:schemeClr>
              </a:solidFill>
            </a:endParaRPr>
          </a:p>
          <a:p>
            <a:r>
              <a:rPr lang="en-US" sz="1700" dirty="0" smtClean="0">
                <a:solidFill>
                  <a:schemeClr val="tx1">
                    <a:lumMod val="85000"/>
                    <a:lumOff val="15000"/>
                  </a:schemeClr>
                </a:solidFill>
              </a:rPr>
              <a:t>But real wages have faced a catastrophic collapse in 2014 and through into 2015 </a:t>
            </a:r>
          </a:p>
          <a:p>
            <a:r>
              <a:rPr lang="en-US" sz="1700" dirty="0" smtClean="0">
                <a:solidFill>
                  <a:schemeClr val="tx1">
                    <a:lumMod val="85000"/>
                    <a:lumOff val="15000"/>
                  </a:schemeClr>
                </a:solidFill>
              </a:rPr>
              <a:t>As inflation jumped to “only” an average of 12% last year, real wages fell by -4% as nominal wages started to soften </a:t>
            </a:r>
          </a:p>
          <a:p>
            <a:r>
              <a:rPr lang="en-US" sz="1700" dirty="0" smtClean="0">
                <a:solidFill>
                  <a:schemeClr val="tx1">
                    <a:lumMod val="85000"/>
                    <a:lumOff val="15000"/>
                  </a:schemeClr>
                </a:solidFill>
              </a:rPr>
              <a:t>But with nominal wages fluctuating in a range of 8-13% last year and 12-22% this year as inflation leaps to 50-60%, then real wages are been destroyed by -30% to -40%, one of the worst figures in recent global history</a:t>
            </a:r>
          </a:p>
          <a:p>
            <a:r>
              <a:rPr lang="en-US" sz="1600" dirty="0">
                <a:solidFill>
                  <a:schemeClr val="tx1">
                    <a:lumMod val="85000"/>
                    <a:lumOff val="15000"/>
                  </a:schemeClr>
                </a:solidFill>
              </a:rPr>
              <a:t>It seems the </a:t>
            </a:r>
            <a:r>
              <a:rPr lang="en-US" sz="1600" dirty="0" smtClean="0">
                <a:solidFill>
                  <a:schemeClr val="tx1">
                    <a:lumMod val="85000"/>
                    <a:lumOff val="15000"/>
                  </a:schemeClr>
                </a:solidFill>
              </a:rPr>
              <a:t>peak </a:t>
            </a:r>
            <a:r>
              <a:rPr lang="en-US" sz="1600" dirty="0">
                <a:solidFill>
                  <a:schemeClr val="tx1">
                    <a:lumMod val="85000"/>
                    <a:lumOff val="15000"/>
                  </a:schemeClr>
                </a:solidFill>
              </a:rPr>
              <a:t>of inflation may have been hit in April at 60.9% and as prices decelerate, then real wages in 2016 will improve but still be in negative territory at minus -4.8% before turning positive by +3.0% in 2017</a:t>
            </a:r>
          </a:p>
          <a:p>
            <a:r>
              <a:rPr lang="en-US" sz="1600" u="sng" dirty="0" smtClean="0">
                <a:solidFill>
                  <a:schemeClr val="tx1">
                    <a:lumMod val="85000"/>
                    <a:lumOff val="15000"/>
                  </a:schemeClr>
                </a:solidFill>
              </a:rPr>
              <a:t>Real wage trends will hurt consumer </a:t>
            </a:r>
            <a:r>
              <a:rPr lang="en-US" sz="1600" u="sng" dirty="0">
                <a:solidFill>
                  <a:schemeClr val="tx1">
                    <a:lumMod val="85000"/>
                    <a:lumOff val="15000"/>
                  </a:schemeClr>
                </a:solidFill>
              </a:rPr>
              <a:t>confidence and </a:t>
            </a:r>
            <a:r>
              <a:rPr lang="en-US" sz="1600" u="sng" dirty="0" smtClean="0">
                <a:solidFill>
                  <a:schemeClr val="tx1">
                    <a:lumMod val="85000"/>
                    <a:lumOff val="15000"/>
                  </a:schemeClr>
                </a:solidFill>
              </a:rPr>
              <a:t>ensure that </a:t>
            </a:r>
            <a:r>
              <a:rPr lang="en-US" sz="1600" u="sng" dirty="0">
                <a:solidFill>
                  <a:schemeClr val="tx1">
                    <a:lumMod val="85000"/>
                    <a:lumOff val="15000"/>
                  </a:schemeClr>
                </a:solidFill>
              </a:rPr>
              <a:t>retail and household expenditure will </a:t>
            </a:r>
            <a:r>
              <a:rPr lang="en-US" sz="1600" u="sng" dirty="0" smtClean="0">
                <a:solidFill>
                  <a:schemeClr val="tx1">
                    <a:lumMod val="85000"/>
                    <a:lumOff val="15000"/>
                  </a:schemeClr>
                </a:solidFill>
              </a:rPr>
              <a:t>drop </a:t>
            </a:r>
            <a:r>
              <a:rPr lang="en-US" sz="1600" u="sng" dirty="0">
                <a:solidFill>
                  <a:schemeClr val="tx1">
                    <a:lumMod val="85000"/>
                    <a:lumOff val="15000"/>
                  </a:schemeClr>
                </a:solidFill>
              </a:rPr>
              <a:t>downwards sharply as they </a:t>
            </a:r>
            <a:r>
              <a:rPr lang="en-US" sz="1600" u="sng" dirty="0" smtClean="0">
                <a:solidFill>
                  <a:schemeClr val="tx1">
                    <a:lumMod val="85000"/>
                    <a:lumOff val="15000"/>
                  </a:schemeClr>
                </a:solidFill>
              </a:rPr>
              <a:t>did through </a:t>
            </a:r>
            <a:r>
              <a:rPr lang="en-US" sz="1600" u="sng" dirty="0">
                <a:solidFill>
                  <a:schemeClr val="tx1">
                    <a:lumMod val="85000"/>
                    <a:lumOff val="15000"/>
                  </a:schemeClr>
                </a:solidFill>
              </a:rPr>
              <a:t>the first half of this year</a:t>
            </a:r>
          </a:p>
          <a:p>
            <a:endParaRPr lang="en-US" sz="1700" dirty="0" smtClean="0">
              <a:solidFill>
                <a:schemeClr val="tx1">
                  <a:lumMod val="85000"/>
                  <a:lumOff val="15000"/>
                </a:schemeClr>
              </a:solidFill>
            </a:endParaRPr>
          </a:p>
        </p:txBody>
      </p:sp>
    </p:spTree>
    <p:extLst>
      <p:ext uri="{BB962C8B-B14F-4D97-AF65-F5344CB8AC3E}">
        <p14:creationId xmlns:p14="http://schemas.microsoft.com/office/powerpoint/2010/main" val="277536254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Economic </a:t>
            </a:r>
            <a:r>
              <a:rPr lang="en-GB" dirty="0" smtClean="0"/>
              <a:t>outlook (6) – retail/consumer</a:t>
            </a:r>
            <a:endParaRPr lang="en-GB" dirty="0"/>
          </a:p>
        </p:txBody>
      </p:sp>
      <p:sp>
        <p:nvSpPr>
          <p:cNvPr id="3" name="Content Placeholder 2"/>
          <p:cNvSpPr>
            <a:spLocks noGrp="1"/>
          </p:cNvSpPr>
          <p:nvPr>
            <p:ph idx="1"/>
          </p:nvPr>
        </p:nvSpPr>
        <p:spPr/>
        <p:txBody>
          <a:bodyPr>
            <a:noAutofit/>
          </a:bodyPr>
          <a:lstStyle/>
          <a:p>
            <a:r>
              <a:rPr lang="en-US" sz="1600" dirty="0">
                <a:solidFill>
                  <a:schemeClr val="tx1">
                    <a:lumMod val="85000"/>
                    <a:lumOff val="15000"/>
                  </a:schemeClr>
                </a:solidFill>
              </a:rPr>
              <a:t>Retail </a:t>
            </a:r>
            <a:r>
              <a:rPr lang="en-US" sz="1600" dirty="0" smtClean="0">
                <a:solidFill>
                  <a:schemeClr val="tx1">
                    <a:lumMod val="85000"/>
                    <a:lumOff val="15000"/>
                  </a:schemeClr>
                </a:solidFill>
              </a:rPr>
              <a:t>sales followed the pattern of wages bouncing </a:t>
            </a:r>
            <a:r>
              <a:rPr lang="en-US" sz="1600" dirty="0">
                <a:solidFill>
                  <a:schemeClr val="tx1">
                    <a:lumMod val="85000"/>
                    <a:lumOff val="15000"/>
                  </a:schemeClr>
                </a:solidFill>
              </a:rPr>
              <a:t>around at </a:t>
            </a:r>
            <a:r>
              <a:rPr lang="en-US" sz="1600" dirty="0" smtClean="0">
                <a:solidFill>
                  <a:schemeClr val="tx1">
                    <a:lumMod val="85000"/>
                    <a:lumOff val="15000"/>
                  </a:schemeClr>
                </a:solidFill>
              </a:rPr>
              <a:t>+17</a:t>
            </a:r>
            <a:r>
              <a:rPr lang="en-US" sz="1600" dirty="0">
                <a:solidFill>
                  <a:schemeClr val="tx1">
                    <a:lumMod val="85000"/>
                    <a:lumOff val="15000"/>
                  </a:schemeClr>
                </a:solidFill>
              </a:rPr>
              <a:t>% in 2012 but </a:t>
            </a:r>
            <a:r>
              <a:rPr lang="en-US" sz="1600" dirty="0" smtClean="0">
                <a:solidFill>
                  <a:schemeClr val="tx1">
                    <a:lumMod val="85000"/>
                    <a:lumOff val="15000"/>
                  </a:schemeClr>
                </a:solidFill>
              </a:rPr>
              <a:t>was already </a:t>
            </a:r>
            <a:r>
              <a:rPr lang="en-US" sz="1600" dirty="0">
                <a:solidFill>
                  <a:schemeClr val="tx1">
                    <a:lumMod val="85000"/>
                    <a:lumOff val="15000"/>
                  </a:schemeClr>
                </a:solidFill>
              </a:rPr>
              <a:t>down to 8% </a:t>
            </a:r>
            <a:r>
              <a:rPr lang="en-US" sz="1600" dirty="0" smtClean="0">
                <a:solidFill>
                  <a:schemeClr val="tx1">
                    <a:lumMod val="85000"/>
                    <a:lumOff val="15000"/>
                  </a:schemeClr>
                </a:solidFill>
              </a:rPr>
              <a:t>in 2013 and last year they turned negative at -9.5% on downward trend (without the positive </a:t>
            </a:r>
            <a:r>
              <a:rPr lang="en-US" sz="1600" dirty="0">
                <a:solidFill>
                  <a:schemeClr val="tx1">
                    <a:lumMod val="85000"/>
                    <a:lumOff val="15000"/>
                  </a:schemeClr>
                </a:solidFill>
              </a:rPr>
              <a:t>start </a:t>
            </a:r>
            <a:r>
              <a:rPr lang="en-US" sz="1600" dirty="0" smtClean="0">
                <a:solidFill>
                  <a:schemeClr val="tx1">
                    <a:lumMod val="85000"/>
                    <a:lumOff val="15000"/>
                  </a:schemeClr>
                </a:solidFill>
              </a:rPr>
              <a:t>to that year they </a:t>
            </a:r>
            <a:r>
              <a:rPr lang="en-US" sz="1600" dirty="0">
                <a:solidFill>
                  <a:schemeClr val="tx1">
                    <a:lumMod val="85000"/>
                    <a:lumOff val="15000"/>
                  </a:schemeClr>
                </a:solidFill>
              </a:rPr>
              <a:t>could have been </a:t>
            </a:r>
            <a:r>
              <a:rPr lang="en-US" sz="1600" dirty="0" smtClean="0">
                <a:solidFill>
                  <a:schemeClr val="tx1">
                    <a:lumMod val="85000"/>
                    <a:lumOff val="15000"/>
                  </a:schemeClr>
                </a:solidFill>
              </a:rPr>
              <a:t>much worse) </a:t>
            </a:r>
          </a:p>
          <a:p>
            <a:r>
              <a:rPr lang="en-US" sz="1600" dirty="0" smtClean="0">
                <a:solidFill>
                  <a:schemeClr val="tx1">
                    <a:lumMod val="85000"/>
                    <a:lumOff val="15000"/>
                  </a:schemeClr>
                </a:solidFill>
              </a:rPr>
              <a:t>Retail sales were down year-on-year by over 30% in March and at -25.6% in may; the average for the first 5 months of the year is minus -25%</a:t>
            </a:r>
          </a:p>
          <a:p>
            <a:r>
              <a:rPr lang="en-US" sz="1600" dirty="0" smtClean="0">
                <a:solidFill>
                  <a:schemeClr val="tx1">
                    <a:lumMod val="85000"/>
                    <a:lumOff val="15000"/>
                  </a:schemeClr>
                </a:solidFill>
              </a:rPr>
              <a:t>Such sales are slightly better than the inflation and real wages figures because consumers can turn o savings and income from the black economy which represents at least 40% of official GDP</a:t>
            </a:r>
          </a:p>
          <a:p>
            <a:r>
              <a:rPr lang="en-US" sz="1600" dirty="0" smtClean="0">
                <a:solidFill>
                  <a:schemeClr val="tx1">
                    <a:lumMod val="85000"/>
                    <a:lumOff val="15000"/>
                  </a:schemeClr>
                </a:solidFill>
              </a:rPr>
              <a:t>As inflation decelerates, we expect retail sales to rise by 3% in 2016</a:t>
            </a:r>
          </a:p>
          <a:p>
            <a:r>
              <a:rPr lang="en-US" sz="1600" dirty="0" smtClean="0">
                <a:solidFill>
                  <a:schemeClr val="tx1">
                    <a:lumMod val="85000"/>
                    <a:lumOff val="15000"/>
                  </a:schemeClr>
                </a:solidFill>
              </a:rPr>
              <a:t>Total household spending will fall by -12% his year with downside risks after a fall of almost -10% last year and we then see a rise of 1.3% next year</a:t>
            </a:r>
          </a:p>
          <a:p>
            <a:r>
              <a:rPr lang="en-US" sz="1600" dirty="0" smtClean="0">
                <a:solidFill>
                  <a:schemeClr val="tx1">
                    <a:lumMod val="85000"/>
                    <a:lumOff val="15000"/>
                  </a:schemeClr>
                </a:solidFill>
              </a:rPr>
              <a:t>Consumer </a:t>
            </a:r>
            <a:r>
              <a:rPr lang="en-US" sz="1600" dirty="0">
                <a:solidFill>
                  <a:schemeClr val="tx1">
                    <a:lumMod val="85000"/>
                    <a:lumOff val="15000"/>
                  </a:schemeClr>
                </a:solidFill>
              </a:rPr>
              <a:t>confidence has averaged 80-82 in the last two years with a recent low of 70 in early 2010 after it had collapsed disastrously to 40 in early 2009 for a few months</a:t>
            </a:r>
          </a:p>
          <a:p>
            <a:r>
              <a:rPr lang="en-US" sz="1600" dirty="0" smtClean="0">
                <a:solidFill>
                  <a:schemeClr val="tx1">
                    <a:lumMod val="85000"/>
                    <a:lumOff val="15000"/>
                  </a:schemeClr>
                </a:solidFill>
              </a:rPr>
              <a:t>But through the first half of this year, the worst numbers of 2009 have been matched with the indicator hovering at 41 in April with a tick-up in May to 46  </a:t>
            </a:r>
          </a:p>
          <a:p>
            <a:r>
              <a:rPr lang="en-US" sz="1600" dirty="0" smtClean="0">
                <a:solidFill>
                  <a:schemeClr val="tx1">
                    <a:lumMod val="85000"/>
                    <a:lumOff val="15000"/>
                  </a:schemeClr>
                </a:solidFill>
              </a:rPr>
              <a:t>Unemployment averaged 10.5% last year and we think this could tick up to 12% this year as companies make tougher decisions</a:t>
            </a:r>
          </a:p>
        </p:txBody>
      </p:sp>
    </p:spTree>
    <p:extLst>
      <p:ext uri="{BB962C8B-B14F-4D97-AF65-F5344CB8AC3E}">
        <p14:creationId xmlns:p14="http://schemas.microsoft.com/office/powerpoint/2010/main" val="381857129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Inflation outlook </a:t>
            </a:r>
            <a:endParaRPr lang="en-GB" dirty="0"/>
          </a:p>
        </p:txBody>
      </p:sp>
      <p:sp>
        <p:nvSpPr>
          <p:cNvPr id="3" name="Inhaltsplatzhalter 2"/>
          <p:cNvSpPr>
            <a:spLocks noGrp="1"/>
          </p:cNvSpPr>
          <p:nvPr>
            <p:ph idx="1"/>
          </p:nvPr>
        </p:nvSpPr>
        <p:spPr/>
        <p:txBody>
          <a:bodyPr>
            <a:normAutofit fontScale="92500" lnSpcReduction="10000"/>
          </a:bodyPr>
          <a:lstStyle/>
          <a:p>
            <a:r>
              <a:rPr lang="en-US" dirty="0" smtClean="0">
                <a:solidFill>
                  <a:schemeClr val="tx1">
                    <a:lumMod val="85000"/>
                    <a:lumOff val="15000"/>
                  </a:schemeClr>
                </a:solidFill>
              </a:rPr>
              <a:t>Inflation </a:t>
            </a:r>
            <a:r>
              <a:rPr lang="en-US" dirty="0">
                <a:solidFill>
                  <a:schemeClr val="tx1">
                    <a:lumMod val="85000"/>
                    <a:lumOff val="15000"/>
                  </a:schemeClr>
                </a:solidFill>
              </a:rPr>
              <a:t>slid negative in 2013 at -0.3% and averaged 12% </a:t>
            </a:r>
            <a:r>
              <a:rPr lang="en-US" dirty="0" smtClean="0">
                <a:solidFill>
                  <a:schemeClr val="tx1">
                    <a:lumMod val="85000"/>
                    <a:lumOff val="15000"/>
                  </a:schemeClr>
                </a:solidFill>
              </a:rPr>
              <a:t>in 2014 on </a:t>
            </a:r>
            <a:r>
              <a:rPr lang="en-US" dirty="0">
                <a:solidFill>
                  <a:schemeClr val="tx1">
                    <a:lumMod val="85000"/>
                    <a:lumOff val="15000"/>
                  </a:schemeClr>
                </a:solidFill>
              </a:rPr>
              <a:t>an upward curve at </a:t>
            </a:r>
            <a:r>
              <a:rPr lang="en-US" dirty="0" smtClean="0">
                <a:solidFill>
                  <a:schemeClr val="tx1">
                    <a:lumMod val="85000"/>
                    <a:lumOff val="15000"/>
                  </a:schemeClr>
                </a:solidFill>
              </a:rPr>
              <a:t>25</a:t>
            </a:r>
            <a:r>
              <a:rPr lang="en-US" dirty="0">
                <a:solidFill>
                  <a:schemeClr val="tx1">
                    <a:lumMod val="85000"/>
                    <a:lumOff val="15000"/>
                  </a:schemeClr>
                </a:solidFill>
              </a:rPr>
              <a:t>% by December</a:t>
            </a:r>
          </a:p>
          <a:p>
            <a:r>
              <a:rPr lang="en-US" dirty="0">
                <a:solidFill>
                  <a:schemeClr val="tx1">
                    <a:lumMod val="85000"/>
                    <a:lumOff val="15000"/>
                  </a:schemeClr>
                </a:solidFill>
              </a:rPr>
              <a:t>But the flow-through effects of the crumbling currency </a:t>
            </a:r>
            <a:r>
              <a:rPr lang="en-US" dirty="0" smtClean="0">
                <a:solidFill>
                  <a:schemeClr val="tx1">
                    <a:lumMod val="85000"/>
                    <a:lumOff val="15000"/>
                  </a:schemeClr>
                </a:solidFill>
              </a:rPr>
              <a:t>combined with a 800% hike in gas prices in April and the impact of sizeable monetary financing of the budget deficit (printing money) ensured </a:t>
            </a:r>
            <a:r>
              <a:rPr lang="en-US" dirty="0">
                <a:solidFill>
                  <a:schemeClr val="tx1">
                    <a:lumMod val="85000"/>
                    <a:lumOff val="15000"/>
                  </a:schemeClr>
                </a:solidFill>
              </a:rPr>
              <a:t>that inflation leapt to </a:t>
            </a:r>
            <a:r>
              <a:rPr lang="en-US" dirty="0" smtClean="0">
                <a:solidFill>
                  <a:schemeClr val="tx1">
                    <a:lumMod val="85000"/>
                    <a:lumOff val="15000"/>
                  </a:schemeClr>
                </a:solidFill>
              </a:rPr>
              <a:t>60.9% in April averaging 45% in the first half of 2015 </a:t>
            </a:r>
            <a:endParaRPr lang="en-US" dirty="0">
              <a:solidFill>
                <a:schemeClr val="tx1">
                  <a:lumMod val="85000"/>
                  <a:lumOff val="15000"/>
                </a:schemeClr>
              </a:solidFill>
            </a:endParaRPr>
          </a:p>
          <a:p>
            <a:r>
              <a:rPr lang="en-US" dirty="0" smtClean="0">
                <a:solidFill>
                  <a:schemeClr val="tx1">
                    <a:lumMod val="85000"/>
                    <a:lumOff val="15000"/>
                  </a:schemeClr>
                </a:solidFill>
              </a:rPr>
              <a:t>As we anticipated, it took a month or two for inflation to then start what will probably be a steady deceleration: price had improved to “just” 57.5% in June for example</a:t>
            </a:r>
            <a:endParaRPr lang="en-US" dirty="0">
              <a:solidFill>
                <a:schemeClr val="tx1">
                  <a:lumMod val="85000"/>
                  <a:lumOff val="15000"/>
                </a:schemeClr>
              </a:solidFill>
            </a:endParaRPr>
          </a:p>
          <a:p>
            <a:r>
              <a:rPr lang="en-US" dirty="0" smtClean="0">
                <a:solidFill>
                  <a:schemeClr val="tx1">
                    <a:lumMod val="85000"/>
                    <a:lumOff val="15000"/>
                  </a:schemeClr>
                </a:solidFill>
              </a:rPr>
              <a:t>Inflation </a:t>
            </a:r>
            <a:r>
              <a:rPr lang="en-US" dirty="0">
                <a:solidFill>
                  <a:schemeClr val="tx1">
                    <a:lumMod val="85000"/>
                    <a:lumOff val="15000"/>
                  </a:schemeClr>
                </a:solidFill>
              </a:rPr>
              <a:t>was up across the board </a:t>
            </a:r>
            <a:r>
              <a:rPr lang="en-US" dirty="0" smtClean="0">
                <a:solidFill>
                  <a:schemeClr val="tx1">
                    <a:lumMod val="85000"/>
                    <a:lumOff val="15000"/>
                  </a:schemeClr>
                </a:solidFill>
              </a:rPr>
              <a:t>with </a:t>
            </a:r>
            <a:r>
              <a:rPr lang="en-US" dirty="0">
                <a:solidFill>
                  <a:schemeClr val="tx1">
                    <a:lumMod val="85000"/>
                    <a:lumOff val="15000"/>
                  </a:schemeClr>
                </a:solidFill>
              </a:rPr>
              <a:t>food and utility prices all impacted as well as imported items; producer prices were also elevated as the prices for chemicals, coal and sugar </a:t>
            </a:r>
            <a:r>
              <a:rPr lang="en-US" dirty="0" smtClean="0">
                <a:solidFill>
                  <a:schemeClr val="tx1">
                    <a:lumMod val="85000"/>
                    <a:lumOff val="15000"/>
                  </a:schemeClr>
                </a:solidFill>
              </a:rPr>
              <a:t>soared</a:t>
            </a:r>
          </a:p>
          <a:p>
            <a:r>
              <a:rPr lang="en-US" dirty="0" smtClean="0">
                <a:solidFill>
                  <a:schemeClr val="tx1">
                    <a:lumMod val="85000"/>
                    <a:lumOff val="15000"/>
                  </a:schemeClr>
                </a:solidFill>
              </a:rPr>
              <a:t>In fact while top-line inflation was touching 60%, core inflation (excluding volatile food and energy prices) was “only” 40% </a:t>
            </a:r>
            <a:endParaRPr lang="en-US" dirty="0">
              <a:solidFill>
                <a:schemeClr val="tx1">
                  <a:lumMod val="85000"/>
                  <a:lumOff val="15000"/>
                </a:schemeClr>
              </a:solidFill>
            </a:endParaRPr>
          </a:p>
          <a:p>
            <a:r>
              <a:rPr lang="en-US" dirty="0" smtClean="0">
                <a:solidFill>
                  <a:schemeClr val="tx1">
                    <a:lumMod val="85000"/>
                    <a:lumOff val="15000"/>
                  </a:schemeClr>
                </a:solidFill>
              </a:rPr>
              <a:t>We expect prices to decelerate further through the second half of his year as the hryvnia stabilises or stops crashing and inflation to average about 45% on a downward trend </a:t>
            </a:r>
            <a:r>
              <a:rPr lang="en-US" dirty="0">
                <a:solidFill>
                  <a:schemeClr val="tx1">
                    <a:lumMod val="85000"/>
                    <a:lumOff val="15000"/>
                  </a:schemeClr>
                </a:solidFill>
              </a:rPr>
              <a:t>and year-end inflation (December 2015) could reach </a:t>
            </a:r>
            <a:r>
              <a:rPr lang="en-US" dirty="0" smtClean="0">
                <a:solidFill>
                  <a:schemeClr val="tx1">
                    <a:lumMod val="85000"/>
                    <a:lumOff val="15000"/>
                  </a:schemeClr>
                </a:solidFill>
              </a:rPr>
              <a:t>25-30%. </a:t>
            </a:r>
          </a:p>
          <a:p>
            <a:r>
              <a:rPr lang="en-US" dirty="0" smtClean="0">
                <a:solidFill>
                  <a:schemeClr val="tx1">
                    <a:lumMod val="85000"/>
                    <a:lumOff val="15000"/>
                  </a:schemeClr>
                </a:solidFill>
              </a:rPr>
              <a:t>Inflation </a:t>
            </a:r>
            <a:r>
              <a:rPr lang="en-US" dirty="0">
                <a:solidFill>
                  <a:schemeClr val="tx1">
                    <a:lumMod val="85000"/>
                    <a:lumOff val="15000"/>
                  </a:schemeClr>
                </a:solidFill>
              </a:rPr>
              <a:t>is expected to average about 16% next year</a:t>
            </a:r>
          </a:p>
          <a:p>
            <a:endParaRPr lang="en-US" dirty="0">
              <a:solidFill>
                <a:schemeClr val="tx1">
                  <a:lumMod val="85000"/>
                  <a:lumOff val="15000"/>
                </a:schemeClr>
              </a:solidFill>
            </a:endParaRPr>
          </a:p>
        </p:txBody>
      </p:sp>
    </p:spTree>
    <p:extLst>
      <p:ext uri="{BB962C8B-B14F-4D97-AF65-F5344CB8AC3E}">
        <p14:creationId xmlns:p14="http://schemas.microsoft.com/office/powerpoint/2010/main" val="380411583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sz="3600" dirty="0" smtClean="0"/>
              <a:t>Currency outlook (1)</a:t>
            </a:r>
            <a:r>
              <a:rPr lang="en-US" dirty="0"/>
              <a:t/>
            </a:r>
            <a:br>
              <a:rPr lang="en-US" dirty="0"/>
            </a:br>
            <a:endParaRPr lang="en-GB" dirty="0"/>
          </a:p>
        </p:txBody>
      </p:sp>
      <p:sp>
        <p:nvSpPr>
          <p:cNvPr id="3" name="Content Placeholder 2"/>
          <p:cNvSpPr>
            <a:spLocks noGrp="1"/>
          </p:cNvSpPr>
          <p:nvPr>
            <p:ph idx="1"/>
          </p:nvPr>
        </p:nvSpPr>
        <p:spPr/>
        <p:txBody>
          <a:bodyPr>
            <a:noAutofit/>
          </a:bodyPr>
          <a:lstStyle/>
          <a:p>
            <a:r>
              <a:rPr lang="en-GB" sz="1700" dirty="0" smtClean="0">
                <a:solidFill>
                  <a:schemeClr val="tx1">
                    <a:lumMod val="85000"/>
                    <a:lumOff val="15000"/>
                  </a:schemeClr>
                </a:solidFill>
              </a:rPr>
              <a:t>In the second half of 2013 the hryvnia was stable against the dollar at 7.87 and averaged 11.0 to the Euro in the first half of 2014. It then moved as follows:</a:t>
            </a:r>
          </a:p>
          <a:p>
            <a:pPr marL="2743200" lvl="6" indent="0">
              <a:buNone/>
            </a:pPr>
            <a:r>
              <a:rPr lang="en-GB" sz="1400" b="1" u="sng" dirty="0" smtClean="0">
                <a:solidFill>
                  <a:schemeClr val="tx1">
                    <a:lumMod val="85000"/>
                    <a:lumOff val="15000"/>
                  </a:schemeClr>
                </a:solidFill>
              </a:rPr>
              <a:t>Dollar			Euro</a:t>
            </a:r>
            <a:endParaRPr lang="en-GB" sz="1400" b="1" u="sng" dirty="0">
              <a:solidFill>
                <a:schemeClr val="tx1">
                  <a:lumMod val="85000"/>
                  <a:lumOff val="15000"/>
                </a:schemeClr>
              </a:solidFill>
            </a:endParaRPr>
          </a:p>
          <a:p>
            <a:pPr marL="0" indent="0">
              <a:buNone/>
            </a:pPr>
            <a:r>
              <a:rPr lang="en-GB" sz="1400" dirty="0" smtClean="0">
                <a:solidFill>
                  <a:schemeClr val="tx1">
                    <a:lumMod val="85000"/>
                    <a:lumOff val="15000"/>
                  </a:schemeClr>
                </a:solidFill>
              </a:rPr>
              <a:t>		1 Jan 2014			8.03			11.0</a:t>
            </a:r>
          </a:p>
          <a:p>
            <a:pPr marL="0" indent="0">
              <a:buNone/>
            </a:pPr>
            <a:r>
              <a:rPr lang="en-GB" sz="1400" dirty="0" smtClean="0">
                <a:solidFill>
                  <a:schemeClr val="tx1">
                    <a:lumMod val="85000"/>
                    <a:lumOff val="15000"/>
                  </a:schemeClr>
                </a:solidFill>
              </a:rPr>
              <a:t>		16 March			9.03			12.77</a:t>
            </a:r>
          </a:p>
          <a:p>
            <a:pPr marL="0" indent="0">
              <a:buNone/>
            </a:pPr>
            <a:r>
              <a:rPr lang="en-GB" sz="1400" dirty="0">
                <a:solidFill>
                  <a:schemeClr val="tx1">
                    <a:lumMod val="85000"/>
                    <a:lumOff val="15000"/>
                  </a:schemeClr>
                </a:solidFill>
              </a:rPr>
              <a:t>	</a:t>
            </a:r>
            <a:r>
              <a:rPr lang="en-GB" sz="1400" dirty="0" smtClean="0">
                <a:solidFill>
                  <a:schemeClr val="tx1">
                    <a:lumMod val="85000"/>
                    <a:lumOff val="15000"/>
                  </a:schemeClr>
                </a:solidFill>
              </a:rPr>
              <a:t>	12 October			12.7			16.1</a:t>
            </a:r>
          </a:p>
          <a:p>
            <a:pPr marL="0" indent="0">
              <a:buNone/>
            </a:pPr>
            <a:r>
              <a:rPr lang="en-GB" sz="1400" dirty="0">
                <a:solidFill>
                  <a:schemeClr val="tx1">
                    <a:lumMod val="85000"/>
                    <a:lumOff val="15000"/>
                  </a:schemeClr>
                </a:solidFill>
              </a:rPr>
              <a:t>	</a:t>
            </a:r>
            <a:r>
              <a:rPr lang="en-GB" sz="1400" dirty="0" smtClean="0">
                <a:solidFill>
                  <a:schemeClr val="tx1">
                    <a:lumMod val="85000"/>
                    <a:lumOff val="15000"/>
                  </a:schemeClr>
                </a:solidFill>
              </a:rPr>
              <a:t>	1 January 2015		15.6			18.9</a:t>
            </a:r>
          </a:p>
          <a:p>
            <a:pPr marL="0" indent="0">
              <a:buNone/>
            </a:pPr>
            <a:r>
              <a:rPr lang="en-US" sz="1400" dirty="0" smtClean="0">
                <a:solidFill>
                  <a:schemeClr val="tx1">
                    <a:lumMod val="85000"/>
                    <a:lumOff val="15000"/>
                  </a:schemeClr>
                </a:solidFill>
              </a:rPr>
              <a:t>		1 March 2015		28.6			32.3</a:t>
            </a:r>
          </a:p>
          <a:p>
            <a:pPr marL="0" indent="0">
              <a:buNone/>
            </a:pPr>
            <a:r>
              <a:rPr lang="en-US" sz="1400" dirty="0">
                <a:solidFill>
                  <a:schemeClr val="tx1">
                    <a:lumMod val="85000"/>
                    <a:lumOff val="15000"/>
                  </a:schemeClr>
                </a:solidFill>
              </a:rPr>
              <a:t>	</a:t>
            </a:r>
            <a:r>
              <a:rPr lang="en-US" sz="1400" dirty="0" smtClean="0">
                <a:solidFill>
                  <a:schemeClr val="tx1">
                    <a:lumMod val="85000"/>
                    <a:lumOff val="15000"/>
                  </a:schemeClr>
                </a:solidFill>
              </a:rPr>
              <a:t>	8 July				20.7			23.2</a:t>
            </a:r>
            <a:endParaRPr lang="en-US" sz="1400" dirty="0">
              <a:solidFill>
                <a:schemeClr val="tx1">
                  <a:lumMod val="85000"/>
                  <a:lumOff val="15000"/>
                </a:schemeClr>
              </a:solidFill>
            </a:endParaRPr>
          </a:p>
          <a:p>
            <a:r>
              <a:rPr lang="en-GB" sz="1700" dirty="0" smtClean="0">
                <a:solidFill>
                  <a:schemeClr val="tx1">
                    <a:lumMod val="85000"/>
                    <a:lumOff val="15000"/>
                  </a:schemeClr>
                </a:solidFill>
              </a:rPr>
              <a:t>In the first quarter of 2015 the currency virtually </a:t>
            </a:r>
            <a:r>
              <a:rPr lang="en-GB" sz="1700" dirty="0">
                <a:solidFill>
                  <a:schemeClr val="tx1">
                    <a:lumMod val="85000"/>
                    <a:lumOff val="15000"/>
                  </a:schemeClr>
                </a:solidFill>
              </a:rPr>
              <a:t>halved in value against the </a:t>
            </a:r>
            <a:r>
              <a:rPr lang="en-GB" sz="1700" dirty="0" smtClean="0">
                <a:solidFill>
                  <a:schemeClr val="tx1">
                    <a:lumMod val="85000"/>
                    <a:lumOff val="15000"/>
                  </a:schemeClr>
                </a:solidFill>
              </a:rPr>
              <a:t>dollar and fell by 78% against the Euro; the difference is obviously explained by the strengthening of the US dollar </a:t>
            </a:r>
          </a:p>
          <a:p>
            <a:r>
              <a:rPr lang="en-US" sz="1700" dirty="0" smtClean="0">
                <a:solidFill>
                  <a:schemeClr val="tx1">
                    <a:lumMod val="85000"/>
                    <a:lumOff val="15000"/>
                  </a:schemeClr>
                </a:solidFill>
              </a:rPr>
              <a:t>The February free float caused the currency collapse but then we witnessed some moderate recovery thanks to 1) some FX controls 2) some stabilisation in eastern Ukraine and 3) and the announcement of the IMF program and proposed negotiations    with private creditors</a:t>
            </a:r>
            <a:endParaRPr lang="en-GB" sz="1700" dirty="0">
              <a:solidFill>
                <a:schemeClr val="tx1">
                  <a:lumMod val="85000"/>
                  <a:lumOff val="15000"/>
                </a:schemeClr>
              </a:solidFill>
            </a:endParaRPr>
          </a:p>
          <a:p>
            <a:pPr marL="0" indent="0">
              <a:buNone/>
            </a:pPr>
            <a:endParaRPr lang="en-GB" sz="1700" dirty="0">
              <a:solidFill>
                <a:schemeClr val="tx1">
                  <a:lumMod val="85000"/>
                  <a:lumOff val="15000"/>
                </a:schemeClr>
              </a:solidFill>
            </a:endParaRPr>
          </a:p>
        </p:txBody>
      </p:sp>
    </p:spTree>
    <p:extLst>
      <p:ext uri="{BB962C8B-B14F-4D97-AF65-F5344CB8AC3E}">
        <p14:creationId xmlns:p14="http://schemas.microsoft.com/office/powerpoint/2010/main" val="366156110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sz="3600" dirty="0" smtClean="0"/>
              <a:t>Currency outlook (2)</a:t>
            </a:r>
            <a:r>
              <a:rPr lang="en-US" dirty="0"/>
              <a:t/>
            </a:r>
            <a:br>
              <a:rPr lang="en-US" dirty="0"/>
            </a:br>
            <a:endParaRPr lang="en-GB" dirty="0"/>
          </a:p>
        </p:txBody>
      </p:sp>
      <p:sp>
        <p:nvSpPr>
          <p:cNvPr id="3" name="Content Placeholder 2"/>
          <p:cNvSpPr>
            <a:spLocks noGrp="1"/>
          </p:cNvSpPr>
          <p:nvPr>
            <p:ph idx="1"/>
          </p:nvPr>
        </p:nvSpPr>
        <p:spPr/>
        <p:txBody>
          <a:bodyPr>
            <a:noAutofit/>
          </a:bodyPr>
          <a:lstStyle/>
          <a:p>
            <a:r>
              <a:rPr lang="en-US" sz="1600" dirty="0" smtClean="0">
                <a:solidFill>
                  <a:schemeClr val="tx1">
                    <a:lumMod val="85000"/>
                    <a:lumOff val="15000"/>
                  </a:schemeClr>
                </a:solidFill>
              </a:rPr>
              <a:t>There is a wide range of estimates for the FX rate this year and with some significant outliers</a:t>
            </a:r>
          </a:p>
          <a:p>
            <a:r>
              <a:rPr lang="en-US" sz="1600" dirty="0" smtClean="0">
                <a:solidFill>
                  <a:schemeClr val="tx1">
                    <a:lumMod val="85000"/>
                    <a:lumOff val="15000"/>
                  </a:schemeClr>
                </a:solidFill>
              </a:rPr>
              <a:t>Much depends on political/military risk and also on the debt negotiations  </a:t>
            </a:r>
          </a:p>
          <a:p>
            <a:r>
              <a:rPr lang="en-US" sz="1600" dirty="0" smtClean="0">
                <a:solidFill>
                  <a:schemeClr val="tx1">
                    <a:lumMod val="85000"/>
                    <a:lumOff val="15000"/>
                  </a:schemeClr>
                </a:solidFill>
              </a:rPr>
              <a:t>The consensus for the average dollar/hryvnia rate in 2015-16 is in a range of 23-26</a:t>
            </a:r>
          </a:p>
          <a:p>
            <a:r>
              <a:rPr lang="en-US" sz="1600" dirty="0" smtClean="0">
                <a:solidFill>
                  <a:schemeClr val="tx1">
                    <a:lumMod val="85000"/>
                    <a:lumOff val="15000"/>
                  </a:schemeClr>
                </a:solidFill>
              </a:rPr>
              <a:t>But some commentators predict a much sharper fall back down to 30 i.e. worse than its recent march 2015 level while some experts foresee very strong strengthening to 16-18  </a:t>
            </a:r>
          </a:p>
          <a:p>
            <a:r>
              <a:rPr lang="en-US" sz="1600" dirty="0" smtClean="0">
                <a:solidFill>
                  <a:schemeClr val="tx1">
                    <a:lumMod val="85000"/>
                    <a:lumOff val="15000"/>
                  </a:schemeClr>
                </a:solidFill>
              </a:rPr>
              <a:t>We do see the positive current trends of decelerating inflation but at still very high levels and a variety of government polices and IMF support have restored the currency </a:t>
            </a:r>
          </a:p>
          <a:p>
            <a:r>
              <a:rPr lang="en-US" sz="1600" dirty="0">
                <a:solidFill>
                  <a:schemeClr val="tx1">
                    <a:lumMod val="85000"/>
                    <a:lumOff val="15000"/>
                  </a:schemeClr>
                </a:solidFill>
              </a:rPr>
              <a:t>But </a:t>
            </a:r>
            <a:r>
              <a:rPr lang="en-US" sz="1600" dirty="0" smtClean="0">
                <a:solidFill>
                  <a:schemeClr val="tx1">
                    <a:lumMod val="85000"/>
                    <a:lumOff val="15000"/>
                  </a:schemeClr>
                </a:solidFill>
              </a:rPr>
              <a:t>with a severe recession </a:t>
            </a:r>
            <a:r>
              <a:rPr lang="en-US" sz="1600" dirty="0">
                <a:solidFill>
                  <a:schemeClr val="tx1">
                    <a:lumMod val="85000"/>
                    <a:lumOff val="15000"/>
                  </a:schemeClr>
                </a:solidFill>
              </a:rPr>
              <a:t>this </a:t>
            </a:r>
            <a:r>
              <a:rPr lang="en-US" sz="1600" dirty="0" smtClean="0">
                <a:solidFill>
                  <a:schemeClr val="tx1">
                    <a:lumMod val="85000"/>
                    <a:lumOff val="15000"/>
                  </a:schemeClr>
                </a:solidFill>
              </a:rPr>
              <a:t>year </a:t>
            </a:r>
            <a:r>
              <a:rPr lang="en-US" sz="1600" dirty="0">
                <a:solidFill>
                  <a:schemeClr val="tx1">
                    <a:lumMod val="85000"/>
                    <a:lumOff val="15000"/>
                  </a:schemeClr>
                </a:solidFill>
              </a:rPr>
              <a:t>and with </a:t>
            </a:r>
            <a:r>
              <a:rPr lang="en-US" sz="1600" dirty="0" smtClean="0">
                <a:solidFill>
                  <a:schemeClr val="tx1">
                    <a:lumMod val="85000"/>
                    <a:lumOff val="15000"/>
                  </a:schemeClr>
                </a:solidFill>
              </a:rPr>
              <a:t>possible downward </a:t>
            </a:r>
            <a:r>
              <a:rPr lang="en-US" sz="1600" dirty="0">
                <a:solidFill>
                  <a:schemeClr val="tx1">
                    <a:lumMod val="85000"/>
                    <a:lumOff val="15000"/>
                  </a:schemeClr>
                </a:solidFill>
              </a:rPr>
              <a:t>pressure on all </a:t>
            </a:r>
            <a:r>
              <a:rPr lang="en-US" sz="1600" dirty="0" smtClean="0">
                <a:solidFill>
                  <a:schemeClr val="tx1">
                    <a:lumMod val="85000"/>
                    <a:lumOff val="15000"/>
                  </a:schemeClr>
                </a:solidFill>
              </a:rPr>
              <a:t>emerging </a:t>
            </a:r>
            <a:r>
              <a:rPr lang="en-US" sz="1600" dirty="0">
                <a:solidFill>
                  <a:schemeClr val="tx1">
                    <a:lumMod val="85000"/>
                    <a:lumOff val="15000"/>
                  </a:schemeClr>
                </a:solidFill>
              </a:rPr>
              <a:t>market currencies as US </a:t>
            </a:r>
            <a:r>
              <a:rPr lang="en-US" sz="1600" dirty="0" smtClean="0">
                <a:solidFill>
                  <a:schemeClr val="tx1">
                    <a:lumMod val="85000"/>
                    <a:lumOff val="15000"/>
                  </a:schemeClr>
                </a:solidFill>
              </a:rPr>
              <a:t>interest rates climb, </a:t>
            </a:r>
            <a:r>
              <a:rPr lang="en-US" sz="1600" dirty="0">
                <a:solidFill>
                  <a:schemeClr val="tx1">
                    <a:lumMod val="85000"/>
                    <a:lumOff val="15000"/>
                  </a:schemeClr>
                </a:solidFill>
              </a:rPr>
              <a:t>we </a:t>
            </a:r>
            <a:r>
              <a:rPr lang="en-US" sz="1600" dirty="0" smtClean="0">
                <a:solidFill>
                  <a:schemeClr val="tx1">
                    <a:lumMod val="85000"/>
                    <a:lumOff val="15000"/>
                  </a:schemeClr>
                </a:solidFill>
              </a:rPr>
              <a:t>estimate a somewhat softer FX rate than the consensus in </a:t>
            </a:r>
            <a:r>
              <a:rPr lang="en-US" sz="1600" dirty="0">
                <a:solidFill>
                  <a:schemeClr val="tx1">
                    <a:lumMod val="85000"/>
                    <a:lumOff val="15000"/>
                  </a:schemeClr>
                </a:solidFill>
              </a:rPr>
              <a:t>the </a:t>
            </a:r>
            <a:r>
              <a:rPr lang="en-US" sz="1600" dirty="0" smtClean="0">
                <a:solidFill>
                  <a:schemeClr val="tx1">
                    <a:lumMod val="85000"/>
                    <a:lumOff val="15000"/>
                  </a:schemeClr>
                </a:solidFill>
              </a:rPr>
              <a:t>next </a:t>
            </a:r>
            <a:r>
              <a:rPr lang="en-US" sz="1600" dirty="0">
                <a:solidFill>
                  <a:schemeClr val="tx1">
                    <a:lumMod val="85000"/>
                    <a:lumOff val="15000"/>
                  </a:schemeClr>
                </a:solidFill>
              </a:rPr>
              <a:t>2-3 </a:t>
            </a:r>
            <a:r>
              <a:rPr lang="en-US" sz="1600" dirty="0" smtClean="0">
                <a:solidFill>
                  <a:schemeClr val="tx1">
                    <a:lumMod val="85000"/>
                    <a:lumOff val="15000"/>
                  </a:schemeClr>
                </a:solidFill>
              </a:rPr>
              <a:t>years</a:t>
            </a:r>
          </a:p>
          <a:p>
            <a:r>
              <a:rPr lang="en-US" sz="1600" dirty="0">
                <a:solidFill>
                  <a:schemeClr val="tx1">
                    <a:lumMod val="85000"/>
                    <a:lumOff val="15000"/>
                  </a:schemeClr>
                </a:solidFill>
              </a:rPr>
              <a:t>Our </a:t>
            </a:r>
            <a:r>
              <a:rPr lang="en-US" sz="1600" dirty="0" smtClean="0">
                <a:solidFill>
                  <a:schemeClr val="tx1">
                    <a:lumMod val="85000"/>
                    <a:lumOff val="15000"/>
                  </a:schemeClr>
                </a:solidFill>
              </a:rPr>
              <a:t>estimates of </a:t>
            </a:r>
            <a:r>
              <a:rPr lang="en-US" sz="1600" dirty="0">
                <a:solidFill>
                  <a:schemeClr val="tx1">
                    <a:lumMod val="85000"/>
                    <a:lumOff val="15000"/>
                  </a:schemeClr>
                </a:solidFill>
              </a:rPr>
              <a:t>the FX rate versus the dollar averaging 26 this </a:t>
            </a:r>
            <a:r>
              <a:rPr lang="en-US" sz="1600" dirty="0" smtClean="0">
                <a:solidFill>
                  <a:schemeClr val="tx1">
                    <a:lumMod val="85000"/>
                    <a:lumOff val="15000"/>
                  </a:schemeClr>
                </a:solidFill>
              </a:rPr>
              <a:t>year </a:t>
            </a:r>
            <a:r>
              <a:rPr lang="en-US" sz="1600" dirty="0">
                <a:solidFill>
                  <a:schemeClr val="tx1">
                    <a:lumMod val="85000"/>
                    <a:lumOff val="15000"/>
                  </a:schemeClr>
                </a:solidFill>
              </a:rPr>
              <a:t>and </a:t>
            </a:r>
            <a:r>
              <a:rPr lang="en-US" sz="1600" dirty="0" smtClean="0">
                <a:solidFill>
                  <a:schemeClr val="tx1">
                    <a:lumMod val="85000"/>
                    <a:lumOff val="15000"/>
                  </a:schemeClr>
                </a:solidFill>
              </a:rPr>
              <a:t>reaching </a:t>
            </a:r>
            <a:r>
              <a:rPr lang="en-US" sz="1600" dirty="0">
                <a:solidFill>
                  <a:schemeClr val="tx1">
                    <a:lumMod val="85000"/>
                    <a:lumOff val="15000"/>
                  </a:schemeClr>
                </a:solidFill>
              </a:rPr>
              <a:t>30 by 2018 suggests a further depreciation of 13-20% in the next 9-24 months rather than the more upbeat view of stabilisation</a:t>
            </a:r>
          </a:p>
          <a:p>
            <a:r>
              <a:rPr lang="en-US" sz="1600" dirty="0">
                <a:solidFill>
                  <a:schemeClr val="tx1">
                    <a:lumMod val="85000"/>
                    <a:lumOff val="15000"/>
                  </a:schemeClr>
                </a:solidFill>
              </a:rPr>
              <a:t>We </a:t>
            </a:r>
            <a:r>
              <a:rPr lang="en-US" sz="1600" dirty="0" smtClean="0">
                <a:solidFill>
                  <a:schemeClr val="tx1">
                    <a:lumMod val="85000"/>
                    <a:lumOff val="15000"/>
                  </a:schemeClr>
                </a:solidFill>
              </a:rPr>
              <a:t>stress </a:t>
            </a:r>
            <a:r>
              <a:rPr lang="en-US" sz="1600" dirty="0">
                <a:solidFill>
                  <a:schemeClr val="tx1">
                    <a:lumMod val="85000"/>
                    <a:lumOff val="15000"/>
                  </a:schemeClr>
                </a:solidFill>
              </a:rPr>
              <a:t>that nearly all the risks are to the downside</a:t>
            </a:r>
          </a:p>
          <a:p>
            <a:r>
              <a:rPr lang="en-US" sz="1600" dirty="0">
                <a:solidFill>
                  <a:schemeClr val="tx1">
                    <a:lumMod val="85000"/>
                    <a:lumOff val="15000"/>
                  </a:schemeClr>
                </a:solidFill>
              </a:rPr>
              <a:t>However, if the market mood changes, then a strong appreciation could set in, as we have seen with the Russian rouble recently  </a:t>
            </a:r>
          </a:p>
          <a:p>
            <a:endParaRPr lang="en-US" sz="1600" dirty="0">
              <a:solidFill>
                <a:schemeClr val="tx1">
                  <a:lumMod val="85000"/>
                  <a:lumOff val="15000"/>
                </a:schemeClr>
              </a:solidFill>
            </a:endParaRPr>
          </a:p>
          <a:p>
            <a:endParaRPr lang="en-US" sz="1600" dirty="0" smtClean="0">
              <a:solidFill>
                <a:schemeClr val="tx1">
                  <a:lumMod val="85000"/>
                  <a:lumOff val="15000"/>
                </a:schemeClr>
              </a:solidFill>
            </a:endParaRPr>
          </a:p>
        </p:txBody>
      </p:sp>
    </p:spTree>
    <p:extLst>
      <p:ext uri="{BB962C8B-B14F-4D97-AF65-F5344CB8AC3E}">
        <p14:creationId xmlns:p14="http://schemas.microsoft.com/office/powerpoint/2010/main" val="290592542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sz="3600" dirty="0" smtClean="0"/>
              <a:t>Currency outlook (3)</a:t>
            </a:r>
            <a:r>
              <a:rPr lang="en-US" sz="3600" dirty="0"/>
              <a:t/>
            </a:r>
            <a:br>
              <a:rPr lang="en-US" sz="3600" dirty="0"/>
            </a:br>
            <a:endParaRPr lang="en-GB" dirty="0"/>
          </a:p>
        </p:txBody>
      </p:sp>
      <p:sp>
        <p:nvSpPr>
          <p:cNvPr id="3" name="Content Placeholder 2"/>
          <p:cNvSpPr>
            <a:spLocks noGrp="1"/>
          </p:cNvSpPr>
          <p:nvPr>
            <p:ph idx="1"/>
          </p:nvPr>
        </p:nvSpPr>
        <p:spPr/>
        <p:txBody>
          <a:bodyPr>
            <a:normAutofit/>
          </a:bodyPr>
          <a:lstStyle/>
          <a:p>
            <a:r>
              <a:rPr lang="en-US" dirty="0" smtClean="0">
                <a:solidFill>
                  <a:schemeClr val="tx1">
                    <a:lumMod val="85000"/>
                    <a:lumOff val="15000"/>
                  </a:schemeClr>
                </a:solidFill>
              </a:rPr>
              <a:t>But </a:t>
            </a:r>
            <a:r>
              <a:rPr lang="en-US" dirty="0">
                <a:solidFill>
                  <a:schemeClr val="tx1">
                    <a:lumMod val="85000"/>
                    <a:lumOff val="15000"/>
                  </a:schemeClr>
                </a:solidFill>
              </a:rPr>
              <a:t>much will depend how long the current inflation spike persists and whether the annual average for inflation settles around </a:t>
            </a:r>
            <a:r>
              <a:rPr lang="en-US" dirty="0" smtClean="0">
                <a:solidFill>
                  <a:schemeClr val="tx1">
                    <a:lumMod val="85000"/>
                    <a:lumOff val="15000"/>
                  </a:schemeClr>
                </a:solidFill>
              </a:rPr>
              <a:t>45% (</a:t>
            </a:r>
            <a:r>
              <a:rPr lang="en-US" dirty="0">
                <a:solidFill>
                  <a:schemeClr val="tx1">
                    <a:lumMod val="85000"/>
                    <a:lumOff val="15000"/>
                  </a:schemeClr>
                </a:solidFill>
              </a:rPr>
              <a:t>our central view) or </a:t>
            </a:r>
            <a:r>
              <a:rPr lang="en-US" dirty="0" smtClean="0">
                <a:solidFill>
                  <a:schemeClr val="tx1">
                    <a:lumMod val="85000"/>
                    <a:lumOff val="15000"/>
                  </a:schemeClr>
                </a:solidFill>
              </a:rPr>
              <a:t>whether it improves more quickly or stays sticky </a:t>
            </a:r>
          </a:p>
          <a:p>
            <a:r>
              <a:rPr lang="en-US" dirty="0" smtClean="0">
                <a:solidFill>
                  <a:schemeClr val="tx1">
                    <a:lumMod val="85000"/>
                    <a:lumOff val="15000"/>
                  </a:schemeClr>
                </a:solidFill>
              </a:rPr>
              <a:t>Bank </a:t>
            </a:r>
            <a:r>
              <a:rPr lang="en-US" dirty="0">
                <a:solidFill>
                  <a:schemeClr val="tx1">
                    <a:lumMod val="85000"/>
                    <a:lumOff val="15000"/>
                  </a:schemeClr>
                </a:solidFill>
              </a:rPr>
              <a:t>interest rates remain </a:t>
            </a:r>
            <a:r>
              <a:rPr lang="en-US" dirty="0" smtClean="0">
                <a:solidFill>
                  <a:schemeClr val="tx1">
                    <a:lumMod val="85000"/>
                    <a:lumOff val="15000"/>
                  </a:schemeClr>
                </a:solidFill>
              </a:rPr>
              <a:t>nominally high </a:t>
            </a:r>
            <a:r>
              <a:rPr lang="en-US" dirty="0">
                <a:solidFill>
                  <a:schemeClr val="tx1">
                    <a:lumMod val="85000"/>
                    <a:lumOff val="15000"/>
                  </a:schemeClr>
                </a:solidFill>
              </a:rPr>
              <a:t>(at 30%) </a:t>
            </a:r>
            <a:r>
              <a:rPr lang="en-US" dirty="0" smtClean="0">
                <a:solidFill>
                  <a:schemeClr val="tx1">
                    <a:lumMod val="85000"/>
                    <a:lumOff val="15000"/>
                  </a:schemeClr>
                </a:solidFill>
              </a:rPr>
              <a:t>but this is well below inflation levels, although on the other hand real market rates are much higher  </a:t>
            </a:r>
          </a:p>
          <a:p>
            <a:r>
              <a:rPr lang="en-US" dirty="0" smtClean="0">
                <a:solidFill>
                  <a:schemeClr val="tx1">
                    <a:lumMod val="85000"/>
                    <a:lumOff val="15000"/>
                  </a:schemeClr>
                </a:solidFill>
              </a:rPr>
              <a:t>We do expect rate cuts of 3% in 2015 and a further 9% next year as inflation decelerates</a:t>
            </a:r>
            <a:endParaRPr lang="en-US" dirty="0">
              <a:solidFill>
                <a:schemeClr val="tx1">
                  <a:lumMod val="85000"/>
                  <a:lumOff val="15000"/>
                </a:schemeClr>
              </a:solidFill>
            </a:endParaRPr>
          </a:p>
          <a:p>
            <a:r>
              <a:rPr lang="en-US" dirty="0">
                <a:solidFill>
                  <a:schemeClr val="tx1">
                    <a:lumMod val="85000"/>
                    <a:lumOff val="15000"/>
                  </a:schemeClr>
                </a:solidFill>
              </a:rPr>
              <a:t>FX reserves tumbled as the currency weakened and </a:t>
            </a:r>
            <a:r>
              <a:rPr lang="en-US" dirty="0" smtClean="0">
                <a:solidFill>
                  <a:schemeClr val="tx1">
                    <a:lumMod val="85000"/>
                    <a:lumOff val="15000"/>
                  </a:schemeClr>
                </a:solidFill>
              </a:rPr>
              <a:t>slumped to a </a:t>
            </a:r>
            <a:r>
              <a:rPr lang="en-US" dirty="0">
                <a:solidFill>
                  <a:schemeClr val="tx1">
                    <a:lumMod val="85000"/>
                    <a:lumOff val="15000"/>
                  </a:schemeClr>
                </a:solidFill>
              </a:rPr>
              <a:t>recent all time low of $5.5bn </a:t>
            </a:r>
            <a:r>
              <a:rPr lang="en-US" dirty="0" smtClean="0">
                <a:solidFill>
                  <a:schemeClr val="tx1">
                    <a:lumMod val="85000"/>
                    <a:lumOff val="15000"/>
                  </a:schemeClr>
                </a:solidFill>
              </a:rPr>
              <a:t>in February but thanks to IMF support have rallied to $10.3bn in June  </a:t>
            </a:r>
            <a:endParaRPr lang="en-US" dirty="0">
              <a:solidFill>
                <a:schemeClr val="tx1">
                  <a:lumMod val="85000"/>
                  <a:lumOff val="15000"/>
                </a:schemeClr>
              </a:solidFill>
            </a:endParaRPr>
          </a:p>
          <a:p>
            <a:r>
              <a:rPr lang="en-US" dirty="0">
                <a:solidFill>
                  <a:schemeClr val="tx1">
                    <a:lumMod val="85000"/>
                    <a:lumOff val="15000"/>
                  </a:schemeClr>
                </a:solidFill>
              </a:rPr>
              <a:t>We presume for calculation purposes that the Euro/dollar will fluctuate at about 1.09  for the next 12 months but there is some risk that the dollar could rise to 1.00/1.05 range in the next </a:t>
            </a:r>
            <a:r>
              <a:rPr lang="en-US" dirty="0" smtClean="0">
                <a:solidFill>
                  <a:schemeClr val="tx1">
                    <a:lumMod val="85000"/>
                    <a:lumOff val="15000"/>
                  </a:schemeClr>
                </a:solidFill>
              </a:rPr>
              <a:t>6-9 </a:t>
            </a:r>
            <a:r>
              <a:rPr lang="en-US" dirty="0">
                <a:solidFill>
                  <a:schemeClr val="tx1">
                    <a:lumMod val="85000"/>
                    <a:lumOff val="15000"/>
                  </a:schemeClr>
                </a:solidFill>
              </a:rPr>
              <a:t>months </a:t>
            </a:r>
          </a:p>
          <a:p>
            <a:endParaRPr lang="en-US" dirty="0">
              <a:solidFill>
                <a:schemeClr val="tx1">
                  <a:lumMod val="85000"/>
                  <a:lumOff val="15000"/>
                </a:schemeClr>
              </a:solidFill>
            </a:endParaRPr>
          </a:p>
          <a:p>
            <a:endParaRPr lang="en-US" dirty="0" smtClean="0">
              <a:solidFill>
                <a:schemeClr val="tx1">
                  <a:lumMod val="85000"/>
                  <a:lumOff val="15000"/>
                </a:schemeClr>
              </a:solidFill>
            </a:endParaRPr>
          </a:p>
          <a:p>
            <a:endParaRPr lang="en-GB" dirty="0"/>
          </a:p>
        </p:txBody>
      </p:sp>
    </p:spTree>
    <p:extLst>
      <p:ext uri="{BB962C8B-B14F-4D97-AF65-F5344CB8AC3E}">
        <p14:creationId xmlns:p14="http://schemas.microsoft.com/office/powerpoint/2010/main" val="3172289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Executive summary </a:t>
            </a:r>
            <a:r>
              <a:rPr lang="en-US" dirty="0" smtClean="0"/>
              <a:t>(2)</a:t>
            </a:r>
            <a:endParaRPr lang="en-GB" dirty="0"/>
          </a:p>
        </p:txBody>
      </p:sp>
      <p:sp>
        <p:nvSpPr>
          <p:cNvPr id="3" name="Content Placeholder 2"/>
          <p:cNvSpPr>
            <a:spLocks noGrp="1"/>
          </p:cNvSpPr>
          <p:nvPr>
            <p:ph idx="1"/>
          </p:nvPr>
        </p:nvSpPr>
        <p:spPr/>
        <p:txBody>
          <a:bodyPr>
            <a:normAutofit/>
          </a:bodyPr>
          <a:lstStyle/>
          <a:p>
            <a:r>
              <a:rPr lang="en-US" dirty="0" smtClean="0">
                <a:solidFill>
                  <a:schemeClr val="tx1">
                    <a:lumMod val="85000"/>
                    <a:lumOff val="15000"/>
                  </a:schemeClr>
                </a:solidFill>
              </a:rPr>
              <a:t>The IMF has finally done the right thing and provided financial support even when the debt negotiations with private creditors have not been finalised</a:t>
            </a:r>
          </a:p>
          <a:p>
            <a:r>
              <a:rPr lang="en-US" dirty="0" smtClean="0">
                <a:solidFill>
                  <a:schemeClr val="tx1">
                    <a:lumMod val="85000"/>
                    <a:lumOff val="15000"/>
                  </a:schemeClr>
                </a:solidFill>
              </a:rPr>
              <a:t>Putting Ukraine “on the hook” to obtain by itself some $10-15bn in debt write-offs from stubborn private creditors was and is a bizarre and untenable position for the IMF and EU representatives</a:t>
            </a:r>
          </a:p>
          <a:p>
            <a:r>
              <a:rPr lang="en-US" dirty="0" smtClean="0">
                <a:solidFill>
                  <a:schemeClr val="tx1">
                    <a:lumMod val="85000"/>
                    <a:lumOff val="15000"/>
                  </a:schemeClr>
                </a:solidFill>
              </a:rPr>
              <a:t>Support </a:t>
            </a:r>
            <a:r>
              <a:rPr lang="en-US" dirty="0">
                <a:solidFill>
                  <a:schemeClr val="tx1">
                    <a:lumMod val="85000"/>
                    <a:lumOff val="15000"/>
                  </a:schemeClr>
                </a:solidFill>
              </a:rPr>
              <a:t>from the IMF and international institutions </a:t>
            </a:r>
            <a:r>
              <a:rPr lang="en-US" dirty="0" smtClean="0">
                <a:solidFill>
                  <a:schemeClr val="tx1">
                    <a:lumMod val="85000"/>
                    <a:lumOff val="15000"/>
                  </a:schemeClr>
                </a:solidFill>
              </a:rPr>
              <a:t>still seems insufficient</a:t>
            </a:r>
          </a:p>
          <a:p>
            <a:r>
              <a:rPr lang="en-US" dirty="0" smtClean="0">
                <a:solidFill>
                  <a:schemeClr val="tx1">
                    <a:lumMod val="85000"/>
                    <a:lumOff val="15000"/>
                  </a:schemeClr>
                </a:solidFill>
              </a:rPr>
              <a:t>2015 </a:t>
            </a:r>
            <a:r>
              <a:rPr lang="en-US" dirty="0">
                <a:solidFill>
                  <a:schemeClr val="tx1">
                    <a:lumMod val="85000"/>
                    <a:lumOff val="15000"/>
                  </a:schemeClr>
                </a:solidFill>
              </a:rPr>
              <a:t>is going to be a tougher/worse year than 2014 because it will not have the relatively good/moderate start that 2014 experienced: in fact just the opposite as the first half of 2015 will be worse than the second half </a:t>
            </a:r>
          </a:p>
          <a:p>
            <a:r>
              <a:rPr lang="en-US" dirty="0" smtClean="0">
                <a:solidFill>
                  <a:schemeClr val="tx1">
                    <a:lumMod val="85000"/>
                    <a:lumOff val="15000"/>
                  </a:schemeClr>
                </a:solidFill>
              </a:rPr>
              <a:t>economically there are the very first signs of some stabilisation and equilibrium at deflated levels: but the good news is that several indicators did not deteriorate further in May-June after slumping badly in the first quarter of this year</a:t>
            </a:r>
            <a:endParaRPr lang="en-GB" dirty="0">
              <a:solidFill>
                <a:schemeClr val="tx1">
                  <a:lumMod val="85000"/>
                  <a:lumOff val="15000"/>
                </a:schemeClr>
              </a:solidFill>
            </a:endParaRPr>
          </a:p>
        </p:txBody>
      </p:sp>
    </p:spTree>
    <p:extLst>
      <p:ext uri="{BB962C8B-B14F-4D97-AF65-F5344CB8AC3E}">
        <p14:creationId xmlns:p14="http://schemas.microsoft.com/office/powerpoint/2010/main" val="420366199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1"/>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Arial" charset="0"/>
                <a:ea typeface="ＭＳ Ｐゴシック" charset="-128"/>
              </a:defRPr>
            </a:lvl1pPr>
            <a:lvl2pPr marL="742950" indent="-28575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Arial" charset="0"/>
                <a:ea typeface="ＭＳ Ｐゴシック" charset="-128"/>
              </a:defRPr>
            </a:lvl2pPr>
            <a:lvl3pPr marL="1143000" indent="-22860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Arial" charset="0"/>
                <a:ea typeface="ＭＳ Ｐゴシック" charset="-128"/>
              </a:defRPr>
            </a:lvl3pPr>
            <a:lvl4pPr marL="1600200" indent="-22860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Arial" charset="0"/>
                <a:ea typeface="ＭＳ Ｐゴシック" charset="-128"/>
              </a:defRPr>
            </a:lvl4pPr>
            <a:lvl5pPr marL="2057400" indent="-22860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Arial" charset="0"/>
                <a:ea typeface="ＭＳ Ｐゴシック" charset="-128"/>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Arial" charset="0"/>
                <a:ea typeface="ＭＳ Ｐゴシック" charset="-128"/>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Arial" charset="0"/>
                <a:ea typeface="ＭＳ Ｐゴシック" charset="-128"/>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Arial" charset="0"/>
                <a:ea typeface="ＭＳ Ｐゴシック" charset="-128"/>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Arial" charset="0"/>
                <a:ea typeface="ＭＳ Ｐゴシック" charset="-128"/>
              </a:defRPr>
            </a:lvl9pPr>
          </a:lstStyle>
          <a:p>
            <a:pPr algn="ctr" eaLnBrk="1" hangingPunct="1"/>
            <a:r>
              <a:rPr lang="en-US" sz="3200" dirty="0">
                <a:solidFill>
                  <a:srgbClr val="000000"/>
                </a:solidFill>
                <a:latin typeface="Calibri" charset="0"/>
              </a:rPr>
              <a:t>Ukraine - economic outlook: statistics</a:t>
            </a:r>
          </a:p>
        </p:txBody>
      </p:sp>
      <p:graphicFrame>
        <p:nvGraphicFramePr>
          <p:cNvPr id="6" name="Table 5"/>
          <p:cNvGraphicFramePr>
            <a:graphicFrameLocks noGrp="1"/>
          </p:cNvGraphicFramePr>
          <p:nvPr>
            <p:extLst>
              <p:ext uri="{D42A27DB-BD31-4B8C-83A1-F6EECF244321}">
                <p14:modId xmlns:p14="http://schemas.microsoft.com/office/powerpoint/2010/main" val="2271122413"/>
              </p:ext>
            </p:extLst>
          </p:nvPr>
        </p:nvGraphicFramePr>
        <p:xfrm>
          <a:off x="457200" y="1844824"/>
          <a:ext cx="8003232" cy="4002405"/>
        </p:xfrm>
        <a:graphic>
          <a:graphicData uri="http://schemas.openxmlformats.org/drawingml/2006/table">
            <a:tbl>
              <a:tblPr/>
              <a:tblGrid>
                <a:gridCol w="2281775"/>
                <a:gridCol w="817351"/>
                <a:gridCol w="817351"/>
                <a:gridCol w="817351"/>
                <a:gridCol w="817351"/>
                <a:gridCol w="817351"/>
                <a:gridCol w="817351"/>
                <a:gridCol w="817351"/>
              </a:tblGrid>
              <a:tr h="137889">
                <a:tc>
                  <a:txBody>
                    <a:bodyPr/>
                    <a:lstStyle/>
                    <a:p>
                      <a:pPr algn="l" rtl="0" fontAlgn="b"/>
                      <a:r>
                        <a:rPr lang="de-AT" sz="1100" b="1" i="0" u="none" strike="noStrike" dirty="0">
                          <a:solidFill>
                            <a:srgbClr val="FFFFFF"/>
                          </a:solidFill>
                          <a:latin typeface="Calibri"/>
                        </a:rPr>
                        <a:t>   </a:t>
                      </a:r>
                    </a:p>
                  </a:txBody>
                  <a:tcPr marL="9526" marR="9526"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gn="r" rtl="0" fontAlgn="b"/>
                      <a:r>
                        <a:rPr lang="de-AT" sz="1400" b="1" i="0" u="none" strike="noStrike" dirty="0">
                          <a:solidFill>
                            <a:srgbClr val="FFFFFF"/>
                          </a:solidFill>
                          <a:latin typeface="Calibri"/>
                        </a:rPr>
                        <a:t>2012</a:t>
                      </a:r>
                    </a:p>
                  </a:txBody>
                  <a:tcPr marL="9526" marR="9526"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gn="r" rtl="0" fontAlgn="b"/>
                      <a:r>
                        <a:rPr lang="de-AT" sz="1400" b="1" i="0" u="none" strike="noStrike" dirty="0">
                          <a:solidFill>
                            <a:srgbClr val="FFFFFF"/>
                          </a:solidFill>
                          <a:latin typeface="Calibri"/>
                        </a:rPr>
                        <a:t>2013</a:t>
                      </a:r>
                    </a:p>
                  </a:txBody>
                  <a:tcPr marL="9526" marR="9526"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gn="r" rtl="0" fontAlgn="b"/>
                      <a:r>
                        <a:rPr lang="de-AT" sz="1400" b="1" i="0" u="none" strike="noStrike" dirty="0">
                          <a:solidFill>
                            <a:srgbClr val="FFFFFF"/>
                          </a:solidFill>
                          <a:latin typeface="Calibri"/>
                        </a:rPr>
                        <a:t>2014</a:t>
                      </a:r>
                    </a:p>
                  </a:txBody>
                  <a:tcPr marL="9526" marR="9526"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gn="r" rtl="0" fontAlgn="b"/>
                      <a:r>
                        <a:rPr lang="de-AT" sz="1400" b="1" i="0" u="none" strike="noStrike" dirty="0">
                          <a:solidFill>
                            <a:srgbClr val="FFFFFF"/>
                          </a:solidFill>
                          <a:latin typeface="Calibri"/>
                        </a:rPr>
                        <a:t>2015</a:t>
                      </a:r>
                    </a:p>
                  </a:txBody>
                  <a:tcPr marL="9526" marR="9526"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gn="r" rtl="0" fontAlgn="b"/>
                      <a:r>
                        <a:rPr lang="de-AT" sz="1400" b="1" i="0" u="none" strike="noStrike" dirty="0">
                          <a:solidFill>
                            <a:srgbClr val="FFFFFF"/>
                          </a:solidFill>
                          <a:latin typeface="Calibri"/>
                        </a:rPr>
                        <a:t>2016</a:t>
                      </a:r>
                    </a:p>
                  </a:txBody>
                  <a:tcPr marL="9526" marR="9526"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gn="r" rtl="0" fontAlgn="b"/>
                      <a:r>
                        <a:rPr lang="de-AT" sz="1400" b="1" i="0" u="none" strike="noStrike" dirty="0">
                          <a:solidFill>
                            <a:srgbClr val="FFFFFF"/>
                          </a:solidFill>
                          <a:latin typeface="Calibri"/>
                        </a:rPr>
                        <a:t>2017</a:t>
                      </a:r>
                    </a:p>
                  </a:txBody>
                  <a:tcPr marL="9526" marR="9526"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gn="r" rtl="0" fontAlgn="b"/>
                      <a:r>
                        <a:rPr lang="de-AT" sz="1400" b="1" i="0" u="none" strike="noStrike" dirty="0" smtClean="0">
                          <a:solidFill>
                            <a:srgbClr val="FFFFFF"/>
                          </a:solidFill>
                          <a:latin typeface="Calibri"/>
                        </a:rPr>
                        <a:t>2018</a:t>
                      </a:r>
                      <a:endParaRPr lang="de-AT" sz="1400" b="1" i="0" u="none" strike="noStrike" dirty="0">
                        <a:solidFill>
                          <a:srgbClr val="FFFFFF"/>
                        </a:solidFill>
                        <a:latin typeface="Calibri"/>
                      </a:endParaRPr>
                    </a:p>
                  </a:txBody>
                  <a:tcPr marL="9526" marR="9526"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r>
              <a:tr h="200526">
                <a:tc>
                  <a:txBody>
                    <a:bodyPr/>
                    <a:lstStyle/>
                    <a:p>
                      <a:pPr algn="l" rtl="0" fontAlgn="b"/>
                      <a:r>
                        <a:rPr lang="de-AT" sz="1400" b="0" i="0" u="none" strike="noStrike" dirty="0">
                          <a:solidFill>
                            <a:srgbClr val="000000"/>
                          </a:solidFill>
                          <a:latin typeface="Calibri"/>
                        </a:rPr>
                        <a:t>GDP</a:t>
                      </a:r>
                    </a:p>
                  </a:txBody>
                  <a:tcPr marL="9526" marR="9526" marT="9525" marB="0" anchor="b">
                    <a:lnL>
                      <a:noFill/>
                    </a:lnL>
                    <a:lnR>
                      <a:noFill/>
                    </a:lnR>
                    <a:lnT w="12700" cap="flat" cmpd="sng" algn="ctr">
                      <a:solidFill>
                        <a:srgbClr val="000000"/>
                      </a:solidFill>
                      <a:prstDash val="solid"/>
                      <a:round/>
                      <a:headEnd type="none" w="med" len="med"/>
                      <a:tailEnd type="none" w="med" len="med"/>
                    </a:lnT>
                    <a:lnB>
                      <a:noFill/>
                    </a:lnB>
                    <a:solidFill>
                      <a:srgbClr val="D8D8D8"/>
                    </a:solidFill>
                  </a:tcPr>
                </a:tc>
                <a:tc>
                  <a:txBody>
                    <a:bodyPr/>
                    <a:lstStyle/>
                    <a:p>
                      <a:pPr algn="r" rtl="0" fontAlgn="b"/>
                      <a:r>
                        <a:rPr lang="de-AT" sz="1400" b="0" i="0" u="none" strike="noStrike" dirty="0" smtClean="0">
                          <a:solidFill>
                            <a:srgbClr val="000000"/>
                          </a:solidFill>
                          <a:latin typeface="Calibri"/>
                        </a:rPr>
                        <a:t>0.2</a:t>
                      </a:r>
                      <a:endParaRPr lang="de-AT" sz="1400" b="0" i="0" u="none" strike="noStrike" dirty="0">
                        <a:solidFill>
                          <a:srgbClr val="000000"/>
                        </a:solidFill>
                        <a:latin typeface="Calibri"/>
                      </a:endParaRPr>
                    </a:p>
                  </a:txBody>
                  <a:tcPr marL="9526" marR="9526" marT="9525" marB="0" anchor="ctr">
                    <a:lnL>
                      <a:noFill/>
                    </a:lnL>
                    <a:lnR>
                      <a:noFill/>
                    </a:lnR>
                    <a:lnT w="12700" cap="flat" cmpd="sng" algn="ctr">
                      <a:solidFill>
                        <a:srgbClr val="000000"/>
                      </a:solidFill>
                      <a:prstDash val="solid"/>
                      <a:round/>
                      <a:headEnd type="none" w="med" len="med"/>
                      <a:tailEnd type="none" w="med" len="med"/>
                    </a:lnT>
                    <a:lnB>
                      <a:noFill/>
                    </a:lnB>
                    <a:solidFill>
                      <a:srgbClr val="D8D8D8"/>
                    </a:solidFill>
                  </a:tcPr>
                </a:tc>
                <a:tc>
                  <a:txBody>
                    <a:bodyPr/>
                    <a:lstStyle/>
                    <a:p>
                      <a:pPr algn="r" rtl="0" fontAlgn="b"/>
                      <a:r>
                        <a:rPr lang="de-AT" sz="1400" b="0" i="0" u="none" strike="noStrike" dirty="0" smtClean="0">
                          <a:solidFill>
                            <a:srgbClr val="000000"/>
                          </a:solidFill>
                          <a:latin typeface="Calibri"/>
                        </a:rPr>
                        <a:t>0.0</a:t>
                      </a:r>
                      <a:endParaRPr lang="de-AT" sz="1400" b="0" i="0" u="none" strike="noStrike" dirty="0">
                        <a:solidFill>
                          <a:srgbClr val="000000"/>
                        </a:solidFill>
                        <a:latin typeface="Calibri"/>
                      </a:endParaRPr>
                    </a:p>
                  </a:txBody>
                  <a:tcPr marL="9526" marR="9526" marT="9525" marB="0" anchor="ctr">
                    <a:lnL>
                      <a:noFill/>
                    </a:lnL>
                    <a:lnR>
                      <a:noFill/>
                    </a:lnR>
                    <a:lnT w="12700" cap="flat" cmpd="sng" algn="ctr">
                      <a:solidFill>
                        <a:srgbClr val="000000"/>
                      </a:solidFill>
                      <a:prstDash val="solid"/>
                      <a:round/>
                      <a:headEnd type="none" w="med" len="med"/>
                      <a:tailEnd type="none" w="med" len="med"/>
                    </a:lnT>
                    <a:lnB>
                      <a:noFill/>
                    </a:lnB>
                    <a:solidFill>
                      <a:srgbClr val="D8D8D8"/>
                    </a:solidFill>
                  </a:tcPr>
                </a:tc>
                <a:tc>
                  <a:txBody>
                    <a:bodyPr/>
                    <a:lstStyle/>
                    <a:p>
                      <a:pPr algn="r" rtl="0" fontAlgn="b"/>
                      <a:r>
                        <a:rPr lang="de-AT" sz="1400" b="0" i="0" u="none" strike="noStrike" dirty="0" smtClean="0">
                          <a:solidFill>
                            <a:srgbClr val="000000"/>
                          </a:solidFill>
                          <a:latin typeface="Calibri"/>
                        </a:rPr>
                        <a:t>-6.8</a:t>
                      </a:r>
                      <a:endParaRPr lang="de-AT" sz="1400" b="0" i="0" u="none" strike="noStrike" dirty="0">
                        <a:solidFill>
                          <a:srgbClr val="000000"/>
                        </a:solidFill>
                        <a:latin typeface="Calibri"/>
                      </a:endParaRPr>
                    </a:p>
                  </a:txBody>
                  <a:tcPr marL="9526" marR="9526" marT="9525" marB="0" anchor="ctr">
                    <a:lnL>
                      <a:noFill/>
                    </a:lnL>
                    <a:lnR>
                      <a:noFill/>
                    </a:lnR>
                    <a:lnT w="12700" cap="flat" cmpd="sng" algn="ctr">
                      <a:solidFill>
                        <a:srgbClr val="000000"/>
                      </a:solidFill>
                      <a:prstDash val="solid"/>
                      <a:round/>
                      <a:headEnd type="none" w="med" len="med"/>
                      <a:tailEnd type="none" w="med" len="med"/>
                    </a:lnT>
                    <a:lnB>
                      <a:noFill/>
                    </a:lnB>
                    <a:solidFill>
                      <a:srgbClr val="D8D8D8"/>
                    </a:solidFill>
                  </a:tcPr>
                </a:tc>
                <a:tc>
                  <a:txBody>
                    <a:bodyPr/>
                    <a:lstStyle/>
                    <a:p>
                      <a:pPr algn="r" rtl="0" fontAlgn="b"/>
                      <a:r>
                        <a:rPr lang="de-AT" sz="1400" b="0" i="0" u="none" strike="noStrike" dirty="0" smtClean="0">
                          <a:solidFill>
                            <a:srgbClr val="000000"/>
                          </a:solidFill>
                          <a:latin typeface="Calibri"/>
                        </a:rPr>
                        <a:t>-9.4</a:t>
                      </a:r>
                      <a:endParaRPr lang="de-AT" sz="1400" b="0" i="0" u="none" strike="noStrike" dirty="0">
                        <a:solidFill>
                          <a:srgbClr val="000000"/>
                        </a:solidFill>
                        <a:latin typeface="Calibri"/>
                      </a:endParaRPr>
                    </a:p>
                  </a:txBody>
                  <a:tcPr marL="9526" marR="9526" marT="9525" marB="0" anchor="ctr">
                    <a:lnL>
                      <a:noFill/>
                    </a:lnL>
                    <a:lnR>
                      <a:noFill/>
                    </a:lnR>
                    <a:lnT w="12700" cap="flat" cmpd="sng" algn="ctr">
                      <a:solidFill>
                        <a:srgbClr val="000000"/>
                      </a:solidFill>
                      <a:prstDash val="solid"/>
                      <a:round/>
                      <a:headEnd type="none" w="med" len="med"/>
                      <a:tailEnd type="none" w="med" len="med"/>
                    </a:lnT>
                    <a:lnB>
                      <a:noFill/>
                    </a:lnB>
                    <a:solidFill>
                      <a:srgbClr val="D8D8D8"/>
                    </a:solidFill>
                  </a:tcPr>
                </a:tc>
                <a:tc>
                  <a:txBody>
                    <a:bodyPr/>
                    <a:lstStyle/>
                    <a:p>
                      <a:pPr algn="r" rtl="0" fontAlgn="b"/>
                      <a:r>
                        <a:rPr lang="de-AT" sz="1400" b="0" i="0" u="none" strike="noStrike" dirty="0" smtClean="0">
                          <a:solidFill>
                            <a:srgbClr val="000000"/>
                          </a:solidFill>
                          <a:latin typeface="Calibri"/>
                        </a:rPr>
                        <a:t>1.4</a:t>
                      </a:r>
                      <a:endParaRPr lang="de-AT" sz="1400" b="0" i="0" u="none" strike="noStrike" dirty="0">
                        <a:solidFill>
                          <a:srgbClr val="000000"/>
                        </a:solidFill>
                        <a:latin typeface="Calibri"/>
                      </a:endParaRPr>
                    </a:p>
                  </a:txBody>
                  <a:tcPr marL="9526" marR="9526" marT="9525" marB="0" anchor="ctr">
                    <a:lnL>
                      <a:noFill/>
                    </a:lnL>
                    <a:lnR>
                      <a:noFill/>
                    </a:lnR>
                    <a:lnT w="12700" cap="flat" cmpd="sng" algn="ctr">
                      <a:solidFill>
                        <a:srgbClr val="000000"/>
                      </a:solidFill>
                      <a:prstDash val="solid"/>
                      <a:round/>
                      <a:headEnd type="none" w="med" len="med"/>
                      <a:tailEnd type="none" w="med" len="med"/>
                    </a:lnT>
                    <a:lnB>
                      <a:noFill/>
                    </a:lnB>
                    <a:solidFill>
                      <a:srgbClr val="D8D8D8"/>
                    </a:solidFill>
                  </a:tcPr>
                </a:tc>
                <a:tc>
                  <a:txBody>
                    <a:bodyPr/>
                    <a:lstStyle/>
                    <a:p>
                      <a:pPr algn="r" rtl="0" fontAlgn="b"/>
                      <a:r>
                        <a:rPr lang="de-AT" sz="1400" b="0" i="0" u="none" strike="noStrike" dirty="0" smtClean="0">
                          <a:solidFill>
                            <a:srgbClr val="000000"/>
                          </a:solidFill>
                          <a:latin typeface="Calibri"/>
                        </a:rPr>
                        <a:t>3.6</a:t>
                      </a:r>
                      <a:endParaRPr lang="de-AT" sz="1400" b="0" i="0" u="none" strike="noStrike" dirty="0">
                        <a:solidFill>
                          <a:srgbClr val="000000"/>
                        </a:solidFill>
                        <a:latin typeface="Calibri"/>
                      </a:endParaRPr>
                    </a:p>
                  </a:txBody>
                  <a:tcPr marL="9526" marR="9526" marT="9525" marB="0" anchor="ctr">
                    <a:lnL>
                      <a:noFill/>
                    </a:lnL>
                    <a:lnR>
                      <a:noFill/>
                    </a:lnR>
                    <a:lnT w="12700" cap="flat" cmpd="sng" algn="ctr">
                      <a:solidFill>
                        <a:srgbClr val="000000"/>
                      </a:solidFill>
                      <a:prstDash val="solid"/>
                      <a:round/>
                      <a:headEnd type="none" w="med" len="med"/>
                      <a:tailEnd type="none" w="med" len="med"/>
                    </a:lnT>
                    <a:lnB>
                      <a:noFill/>
                    </a:lnB>
                    <a:solidFill>
                      <a:srgbClr val="D8D8D8"/>
                    </a:solidFill>
                  </a:tcPr>
                </a:tc>
                <a:tc>
                  <a:txBody>
                    <a:bodyPr/>
                    <a:lstStyle/>
                    <a:p>
                      <a:pPr algn="r" rtl="0" fontAlgn="b"/>
                      <a:r>
                        <a:rPr lang="de-AT" sz="1400" b="0" i="0" u="none" strike="noStrike" dirty="0" smtClean="0">
                          <a:solidFill>
                            <a:schemeClr val="tx1"/>
                          </a:solidFill>
                          <a:latin typeface="Calibri"/>
                        </a:rPr>
                        <a:t>4.5</a:t>
                      </a:r>
                      <a:endParaRPr lang="de-AT" sz="1400" b="0" i="0" u="none" strike="noStrike" dirty="0">
                        <a:solidFill>
                          <a:schemeClr val="tx1"/>
                        </a:solidFill>
                        <a:latin typeface="Calibri"/>
                      </a:endParaRPr>
                    </a:p>
                  </a:txBody>
                  <a:tcPr marL="9526" marR="9526" marT="9525" marB="0" anchor="ctr">
                    <a:lnL>
                      <a:noFill/>
                    </a:lnL>
                    <a:lnR>
                      <a:noFill/>
                    </a:lnR>
                    <a:lnT w="12700" cap="flat" cmpd="sng" algn="ctr">
                      <a:solidFill>
                        <a:srgbClr val="000000"/>
                      </a:solidFill>
                      <a:prstDash val="solid"/>
                      <a:round/>
                      <a:headEnd type="none" w="med" len="med"/>
                      <a:tailEnd type="none" w="med" len="med"/>
                    </a:lnT>
                    <a:lnB>
                      <a:noFill/>
                    </a:lnB>
                    <a:solidFill>
                      <a:srgbClr val="D8D8D8"/>
                    </a:solidFill>
                  </a:tcPr>
                </a:tc>
              </a:tr>
              <a:tr h="200526">
                <a:tc>
                  <a:txBody>
                    <a:bodyPr/>
                    <a:lstStyle/>
                    <a:p>
                      <a:pPr algn="l" rtl="0" fontAlgn="b"/>
                      <a:r>
                        <a:rPr lang="de-AT" sz="1400" b="0" i="0" u="none" strike="noStrike" dirty="0">
                          <a:solidFill>
                            <a:srgbClr val="000000"/>
                          </a:solidFill>
                          <a:latin typeface="Calibri"/>
                        </a:rPr>
                        <a:t>Fixed investment </a:t>
                      </a:r>
                    </a:p>
                  </a:txBody>
                  <a:tcPr marL="9526" marR="9526" marT="9525" marB="0" anchor="b">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0.9</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-6.6</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-23.0</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-18.0</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2.0</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5.2</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chemeClr val="tx1"/>
                          </a:solidFill>
                          <a:latin typeface="Calibri"/>
                        </a:rPr>
                        <a:t>5.8</a:t>
                      </a:r>
                      <a:endParaRPr lang="de-AT" sz="1400" b="0" i="0" u="none" strike="noStrike" dirty="0">
                        <a:solidFill>
                          <a:schemeClr val="tx1"/>
                        </a:solidFill>
                        <a:latin typeface="Calibri"/>
                      </a:endParaRPr>
                    </a:p>
                  </a:txBody>
                  <a:tcPr marL="9526" marR="9526" marT="9525" marB="0" anchor="ctr">
                    <a:lnL>
                      <a:noFill/>
                    </a:lnL>
                    <a:lnR>
                      <a:noFill/>
                    </a:lnR>
                    <a:lnT>
                      <a:noFill/>
                    </a:lnT>
                    <a:lnB>
                      <a:noFill/>
                    </a:lnB>
                  </a:tcPr>
                </a:tc>
              </a:tr>
              <a:tr h="200526">
                <a:tc>
                  <a:txBody>
                    <a:bodyPr/>
                    <a:lstStyle/>
                    <a:p>
                      <a:pPr algn="l" rtl="0" fontAlgn="b"/>
                      <a:r>
                        <a:rPr lang="de-AT" sz="1400" b="0" i="0" u="none" strike="noStrike" dirty="0">
                          <a:solidFill>
                            <a:srgbClr val="000000"/>
                          </a:solidFill>
                          <a:latin typeface="Calibri"/>
                        </a:rPr>
                        <a:t>Industrial output</a:t>
                      </a:r>
                    </a:p>
                  </a:txBody>
                  <a:tcPr marL="9526" marR="9526" marT="9525" marB="0" anchor="b">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-0.5</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-4.3</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-11.0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-16.0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3.0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4.5</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chemeClr val="tx1"/>
                          </a:solidFill>
                          <a:latin typeface="Calibri"/>
                        </a:rPr>
                        <a:t>4.8</a:t>
                      </a:r>
                      <a:endParaRPr lang="de-AT" sz="1400" b="0" i="0" u="none" strike="noStrike" dirty="0">
                        <a:solidFill>
                          <a:schemeClr val="tx1"/>
                        </a:solidFill>
                        <a:latin typeface="Calibri"/>
                      </a:endParaRPr>
                    </a:p>
                  </a:txBody>
                  <a:tcPr marL="9526" marR="9526" marT="9525" marB="0" anchor="ctr">
                    <a:lnL>
                      <a:noFill/>
                    </a:lnL>
                    <a:lnR>
                      <a:noFill/>
                    </a:lnR>
                    <a:lnT>
                      <a:noFill/>
                    </a:lnT>
                    <a:lnB>
                      <a:noFill/>
                    </a:lnB>
                    <a:solidFill>
                      <a:srgbClr val="D8D8D8"/>
                    </a:solidFill>
                  </a:tcPr>
                </a:tc>
              </a:tr>
              <a:tr h="200526">
                <a:tc>
                  <a:txBody>
                    <a:bodyPr/>
                    <a:lstStyle/>
                    <a:p>
                      <a:pPr algn="l" rtl="0" fontAlgn="b"/>
                      <a:r>
                        <a:rPr lang="de-AT" sz="1400" b="0" i="0" u="none" strike="noStrike" dirty="0" err="1">
                          <a:solidFill>
                            <a:srgbClr val="000000"/>
                          </a:solidFill>
                          <a:latin typeface="Calibri"/>
                        </a:rPr>
                        <a:t>Household</a:t>
                      </a:r>
                      <a:r>
                        <a:rPr lang="de-AT" sz="1400" b="0" i="0" u="none" strike="noStrike" dirty="0">
                          <a:solidFill>
                            <a:srgbClr val="000000"/>
                          </a:solidFill>
                          <a:latin typeface="Calibri"/>
                        </a:rPr>
                        <a:t> </a:t>
                      </a:r>
                      <a:r>
                        <a:rPr lang="de-AT" sz="1400" b="0" i="0" u="none" strike="noStrike" dirty="0" err="1">
                          <a:solidFill>
                            <a:srgbClr val="000000"/>
                          </a:solidFill>
                          <a:latin typeface="Calibri"/>
                        </a:rPr>
                        <a:t>spending</a:t>
                      </a:r>
                      <a:r>
                        <a:rPr lang="de-AT" sz="1400" b="0" i="0" u="none" strike="noStrike" dirty="0">
                          <a:solidFill>
                            <a:srgbClr val="000000"/>
                          </a:solidFill>
                          <a:latin typeface="Calibri"/>
                        </a:rPr>
                        <a:t> </a:t>
                      </a:r>
                    </a:p>
                  </a:txBody>
                  <a:tcPr marL="9526" marR="9526" marT="9525" marB="0" anchor="b">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9.1</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7.8</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-9.6</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-11.8</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1.3</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3.0</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chemeClr val="tx1"/>
                          </a:solidFill>
                          <a:latin typeface="Calibri"/>
                        </a:rPr>
                        <a:t>3.7</a:t>
                      </a:r>
                      <a:endParaRPr lang="de-AT" sz="1400" b="0" i="0" u="none" strike="noStrike" dirty="0">
                        <a:solidFill>
                          <a:schemeClr val="tx1"/>
                        </a:solidFill>
                        <a:latin typeface="Calibri"/>
                      </a:endParaRPr>
                    </a:p>
                  </a:txBody>
                  <a:tcPr marL="9526" marR="9526" marT="9525" marB="0" anchor="ctr">
                    <a:lnL>
                      <a:noFill/>
                    </a:lnL>
                    <a:lnR>
                      <a:noFill/>
                    </a:lnR>
                    <a:lnT>
                      <a:noFill/>
                    </a:lnT>
                    <a:lnB>
                      <a:noFill/>
                    </a:lnB>
                  </a:tcPr>
                </a:tc>
              </a:tr>
              <a:tr h="200526">
                <a:tc>
                  <a:txBody>
                    <a:bodyPr/>
                    <a:lstStyle/>
                    <a:p>
                      <a:pPr algn="l" rtl="0" fontAlgn="b"/>
                      <a:r>
                        <a:rPr lang="de-AT" sz="1400" b="0" i="0" u="none" strike="noStrike" dirty="0">
                          <a:solidFill>
                            <a:srgbClr val="000000"/>
                          </a:solidFill>
                          <a:latin typeface="Calibri"/>
                        </a:rPr>
                        <a:t>Government spending</a:t>
                      </a:r>
                    </a:p>
                  </a:txBody>
                  <a:tcPr marL="9526" marR="9526" marT="9525" marB="0" anchor="b">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3.6</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2.7</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-5.0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-4.0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0.8</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1.4</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chemeClr val="tx1"/>
                          </a:solidFill>
                          <a:latin typeface="Calibri"/>
                        </a:rPr>
                        <a:t>1.4</a:t>
                      </a:r>
                      <a:endParaRPr lang="de-AT" sz="1400" b="0" i="0" u="none" strike="noStrike" dirty="0">
                        <a:solidFill>
                          <a:schemeClr val="tx1"/>
                        </a:solidFill>
                        <a:latin typeface="Calibri"/>
                      </a:endParaRPr>
                    </a:p>
                  </a:txBody>
                  <a:tcPr marL="9526" marR="9526" marT="9525" marB="0" anchor="ctr">
                    <a:lnL>
                      <a:noFill/>
                    </a:lnL>
                    <a:lnR>
                      <a:noFill/>
                    </a:lnR>
                    <a:lnT>
                      <a:noFill/>
                    </a:lnT>
                    <a:lnB>
                      <a:noFill/>
                    </a:lnB>
                    <a:solidFill>
                      <a:srgbClr val="D8D8D8"/>
                    </a:solidFill>
                  </a:tcPr>
                </a:tc>
              </a:tr>
              <a:tr h="200526">
                <a:tc>
                  <a:txBody>
                    <a:bodyPr/>
                    <a:lstStyle/>
                    <a:p>
                      <a:pPr algn="l" rtl="0" fontAlgn="b"/>
                      <a:r>
                        <a:rPr lang="de-AT" sz="1400" b="0" i="0" u="none" strike="noStrike" dirty="0">
                          <a:solidFill>
                            <a:srgbClr val="000000"/>
                          </a:solidFill>
                          <a:latin typeface="Calibri"/>
                        </a:rPr>
                        <a:t>Real wages</a:t>
                      </a:r>
                    </a:p>
                  </a:txBody>
                  <a:tcPr marL="9526" marR="9526" marT="9525" marB="0" anchor="b">
                    <a:lnL>
                      <a:noFill/>
                    </a:lnL>
                    <a:lnR>
                      <a:noFill/>
                    </a:lnR>
                    <a:lnT>
                      <a:noFill/>
                    </a:lnT>
                    <a:lnB>
                      <a:noFill/>
                    </a:lnB>
                  </a:tcPr>
                </a:tc>
                <a:tc>
                  <a:txBody>
                    <a:bodyPr/>
                    <a:lstStyle/>
                    <a:p>
                      <a:pPr algn="r" rtl="0" fontAlgn="b"/>
                      <a:r>
                        <a:rPr lang="de-AT" sz="1400" b="0" i="0" u="none" strike="noStrike" dirty="0">
                          <a:solidFill>
                            <a:srgbClr val="000000"/>
                          </a:solidFill>
                          <a:latin typeface="Calibri"/>
                        </a:rPr>
                        <a:t>13.5</a:t>
                      </a: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7.9</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-4.0</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-38.0</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-4.8</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3.0</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chemeClr val="tx1"/>
                          </a:solidFill>
                          <a:latin typeface="Calibri"/>
                        </a:rPr>
                        <a:t>3.2</a:t>
                      </a:r>
                      <a:endParaRPr lang="de-AT" sz="1400" b="0" i="0" u="none" strike="noStrike" dirty="0">
                        <a:solidFill>
                          <a:schemeClr val="tx1"/>
                        </a:solidFill>
                        <a:latin typeface="Calibri"/>
                      </a:endParaRPr>
                    </a:p>
                  </a:txBody>
                  <a:tcPr marL="9526" marR="9526" marT="9525" marB="0" anchor="ctr">
                    <a:lnL>
                      <a:noFill/>
                    </a:lnL>
                    <a:lnR>
                      <a:noFill/>
                    </a:lnR>
                    <a:lnT>
                      <a:noFill/>
                    </a:lnT>
                    <a:lnB>
                      <a:noFill/>
                    </a:lnB>
                  </a:tcPr>
                </a:tc>
              </a:tr>
              <a:tr h="200526">
                <a:tc>
                  <a:txBody>
                    <a:bodyPr/>
                    <a:lstStyle/>
                    <a:p>
                      <a:pPr algn="l" rtl="0" fontAlgn="b"/>
                      <a:r>
                        <a:rPr lang="de-AT" sz="1400" b="0" i="0" u="none" strike="noStrike" dirty="0">
                          <a:solidFill>
                            <a:srgbClr val="000000"/>
                          </a:solidFill>
                          <a:latin typeface="Calibri"/>
                        </a:rPr>
                        <a:t>Retail sales </a:t>
                      </a:r>
                    </a:p>
                  </a:txBody>
                  <a:tcPr marL="9526" marR="9526" marT="9525" marB="0" anchor="b">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17.4</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8.0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-9.5</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-17.0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3.0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3.7</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chemeClr val="tx1"/>
                          </a:solidFill>
                          <a:latin typeface="Calibri"/>
                        </a:rPr>
                        <a:t>4.7</a:t>
                      </a:r>
                      <a:endParaRPr lang="de-AT" sz="1400" b="0" i="0" u="none" strike="noStrike" dirty="0">
                        <a:solidFill>
                          <a:schemeClr val="tx1"/>
                        </a:solidFill>
                        <a:latin typeface="Calibri"/>
                      </a:endParaRPr>
                    </a:p>
                  </a:txBody>
                  <a:tcPr marL="9526" marR="9526" marT="9525" marB="0" anchor="ctr">
                    <a:lnL>
                      <a:noFill/>
                    </a:lnL>
                    <a:lnR>
                      <a:noFill/>
                    </a:lnR>
                    <a:lnT>
                      <a:noFill/>
                    </a:lnT>
                    <a:lnB>
                      <a:noFill/>
                    </a:lnB>
                    <a:solidFill>
                      <a:srgbClr val="D8D8D8"/>
                    </a:solidFill>
                  </a:tcPr>
                </a:tc>
              </a:tr>
              <a:tr h="200526">
                <a:tc>
                  <a:txBody>
                    <a:bodyPr/>
                    <a:lstStyle/>
                    <a:p>
                      <a:pPr algn="l" rtl="0" fontAlgn="b"/>
                      <a:r>
                        <a:rPr lang="de-AT" sz="1400" b="0" i="0" u="none" strike="noStrike" dirty="0">
                          <a:solidFill>
                            <a:srgbClr val="000000"/>
                          </a:solidFill>
                          <a:latin typeface="Calibri"/>
                        </a:rPr>
                        <a:t>Consumer prices (average)</a:t>
                      </a:r>
                    </a:p>
                  </a:txBody>
                  <a:tcPr marL="9526" marR="9526" marT="9525" marB="0" anchor="b">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0.6</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-0.3</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12.5</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45.0</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16.0</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8.6</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chemeClr val="tx1"/>
                          </a:solidFill>
                          <a:latin typeface="Calibri"/>
                        </a:rPr>
                        <a:t>7.5</a:t>
                      </a:r>
                      <a:endParaRPr lang="de-AT" sz="1400" b="0" i="0" u="none" strike="noStrike" dirty="0">
                        <a:solidFill>
                          <a:schemeClr val="tx1"/>
                        </a:solidFill>
                        <a:latin typeface="Calibri"/>
                      </a:endParaRPr>
                    </a:p>
                  </a:txBody>
                  <a:tcPr marL="9526" marR="9526" marT="9525" marB="0" anchor="ctr">
                    <a:lnL>
                      <a:noFill/>
                    </a:lnL>
                    <a:lnR>
                      <a:noFill/>
                    </a:lnR>
                    <a:lnT>
                      <a:noFill/>
                    </a:lnT>
                    <a:lnB>
                      <a:noFill/>
                    </a:lnB>
                  </a:tcPr>
                </a:tc>
              </a:tr>
              <a:tr h="200526">
                <a:tc>
                  <a:txBody>
                    <a:bodyPr/>
                    <a:lstStyle/>
                    <a:p>
                      <a:pPr algn="l" rtl="0" fontAlgn="b"/>
                      <a:r>
                        <a:rPr lang="de-AT" sz="1400" b="0" i="0" u="none" strike="noStrike" dirty="0">
                          <a:solidFill>
                            <a:srgbClr val="000000"/>
                          </a:solidFill>
                          <a:latin typeface="Calibri"/>
                        </a:rPr>
                        <a:t>Budget deficit (% GDP)</a:t>
                      </a:r>
                    </a:p>
                  </a:txBody>
                  <a:tcPr marL="9526" marR="9526" marT="9525" marB="0" anchor="b">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-3.8</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-4.4</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-4.6</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-3.9</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-3.7</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a:solidFill>
                            <a:srgbClr val="000000"/>
                          </a:solidFill>
                          <a:latin typeface="Calibri"/>
                        </a:rPr>
                        <a:t>-</a:t>
                      </a:r>
                      <a:r>
                        <a:rPr lang="de-AT" sz="1400" b="0" i="0" u="none" strike="noStrike" dirty="0" smtClean="0">
                          <a:solidFill>
                            <a:srgbClr val="000000"/>
                          </a:solidFill>
                          <a:latin typeface="Calibri"/>
                        </a:rPr>
                        <a:t>2.8</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chemeClr val="tx1"/>
                          </a:solidFill>
                          <a:latin typeface="Calibri"/>
                        </a:rPr>
                        <a:t>-2.8</a:t>
                      </a:r>
                      <a:endParaRPr lang="de-AT" sz="1400" b="0" i="0" u="none" strike="noStrike" dirty="0">
                        <a:solidFill>
                          <a:schemeClr val="tx1"/>
                        </a:solidFill>
                        <a:latin typeface="Calibri"/>
                      </a:endParaRPr>
                    </a:p>
                  </a:txBody>
                  <a:tcPr marL="9526" marR="9526" marT="9525" marB="0" anchor="ctr">
                    <a:lnL>
                      <a:noFill/>
                    </a:lnL>
                    <a:lnR>
                      <a:noFill/>
                    </a:lnR>
                    <a:lnT>
                      <a:noFill/>
                    </a:lnT>
                    <a:lnB>
                      <a:noFill/>
                    </a:lnB>
                    <a:solidFill>
                      <a:srgbClr val="D8D8D8"/>
                    </a:solidFill>
                  </a:tcPr>
                </a:tc>
              </a:tr>
              <a:tr h="200526">
                <a:tc>
                  <a:txBody>
                    <a:bodyPr/>
                    <a:lstStyle/>
                    <a:p>
                      <a:pPr algn="l" rtl="0" fontAlgn="b"/>
                      <a:r>
                        <a:rPr lang="de-AT" sz="1400" b="0" i="0" u="none" strike="noStrike" dirty="0">
                          <a:solidFill>
                            <a:srgbClr val="000000"/>
                          </a:solidFill>
                          <a:latin typeface="Calibri"/>
                        </a:rPr>
                        <a:t>Current account (% GDP)</a:t>
                      </a:r>
                    </a:p>
                  </a:txBody>
                  <a:tcPr marL="9526" marR="9526" marT="9525" marB="0" anchor="b">
                    <a:lnL>
                      <a:noFill/>
                    </a:lnL>
                    <a:lnR>
                      <a:noFill/>
                    </a:lnR>
                    <a:lnT>
                      <a:noFill/>
                    </a:lnT>
                    <a:lnB>
                      <a:noFill/>
                    </a:lnB>
                  </a:tcPr>
                </a:tc>
                <a:tc>
                  <a:txBody>
                    <a:bodyPr/>
                    <a:lstStyle/>
                    <a:p>
                      <a:pPr algn="r" rtl="0" fontAlgn="b"/>
                      <a:r>
                        <a:rPr lang="de-AT" sz="1400" b="0" i="0" u="none" strike="noStrike" dirty="0">
                          <a:solidFill>
                            <a:srgbClr val="000000"/>
                          </a:solidFill>
                          <a:latin typeface="Calibri"/>
                        </a:rPr>
                        <a:t>-8.2</a:t>
                      </a: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-9.3</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smtClean="0">
                          <a:solidFill>
                            <a:srgbClr val="000000"/>
                          </a:solidFill>
                          <a:latin typeface="Calibri"/>
                        </a:rPr>
                        <a:t>-3.8</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-2.7</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-2.5</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-2.9</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chemeClr val="tx1"/>
                          </a:solidFill>
                          <a:latin typeface="Calibri"/>
                        </a:rPr>
                        <a:t>-4.0</a:t>
                      </a:r>
                      <a:endParaRPr lang="de-AT" sz="1400" b="0" i="0" u="none" strike="noStrike" dirty="0">
                        <a:solidFill>
                          <a:schemeClr val="tx1"/>
                        </a:solidFill>
                        <a:latin typeface="Calibri"/>
                      </a:endParaRPr>
                    </a:p>
                  </a:txBody>
                  <a:tcPr marL="9526" marR="9526" marT="9525" marB="0" anchor="ctr">
                    <a:lnL>
                      <a:noFill/>
                    </a:lnL>
                    <a:lnR>
                      <a:noFill/>
                    </a:lnR>
                    <a:lnT>
                      <a:noFill/>
                    </a:lnT>
                    <a:lnB>
                      <a:noFill/>
                    </a:lnB>
                  </a:tcPr>
                </a:tc>
              </a:tr>
              <a:tr h="200526">
                <a:tc>
                  <a:txBody>
                    <a:bodyPr/>
                    <a:lstStyle/>
                    <a:p>
                      <a:pPr algn="l" rtl="0" fontAlgn="b"/>
                      <a:r>
                        <a:rPr lang="de-AT" sz="1400" b="0" i="0" u="none" strike="noStrike" dirty="0">
                          <a:solidFill>
                            <a:srgbClr val="000000"/>
                          </a:solidFill>
                          <a:latin typeface="Calibri"/>
                        </a:rPr>
                        <a:t>Exports </a:t>
                      </a:r>
                    </a:p>
                  </a:txBody>
                  <a:tcPr marL="9526" marR="9526" marT="9525" marB="0" anchor="b">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-6.0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-8.0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-23.0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-15.0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6.0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8.0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chemeClr val="tx1"/>
                          </a:solidFill>
                          <a:latin typeface="Calibri"/>
                        </a:rPr>
                        <a:t>8.2</a:t>
                      </a:r>
                      <a:endParaRPr lang="de-AT" sz="1400" b="0" i="0" u="none" strike="noStrike" dirty="0">
                        <a:solidFill>
                          <a:schemeClr val="tx1"/>
                        </a:solidFill>
                        <a:latin typeface="Calibri"/>
                      </a:endParaRPr>
                    </a:p>
                  </a:txBody>
                  <a:tcPr marL="9526" marR="9526" marT="9525" marB="0" anchor="ctr">
                    <a:lnL>
                      <a:noFill/>
                    </a:lnL>
                    <a:lnR>
                      <a:noFill/>
                    </a:lnR>
                    <a:lnT>
                      <a:noFill/>
                    </a:lnT>
                    <a:lnB>
                      <a:noFill/>
                    </a:lnB>
                    <a:solidFill>
                      <a:srgbClr val="D8D8D8"/>
                    </a:solidFill>
                  </a:tcPr>
                </a:tc>
              </a:tr>
              <a:tr h="200526">
                <a:tc>
                  <a:txBody>
                    <a:bodyPr/>
                    <a:lstStyle/>
                    <a:p>
                      <a:pPr algn="l" rtl="0" fontAlgn="b"/>
                      <a:r>
                        <a:rPr lang="de-AT" sz="1400" b="0" i="0" u="none" strike="noStrike" dirty="0">
                          <a:solidFill>
                            <a:srgbClr val="000000"/>
                          </a:solidFill>
                          <a:latin typeface="Calibri"/>
                        </a:rPr>
                        <a:t>Imports </a:t>
                      </a:r>
                    </a:p>
                  </a:txBody>
                  <a:tcPr marL="9526" marR="9526" marT="9525" marB="0" anchor="b">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1.9</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-6.0</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-34.0</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-20.0</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7.5</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7.2</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chemeClr val="tx1"/>
                          </a:solidFill>
                          <a:latin typeface="Calibri"/>
                        </a:rPr>
                        <a:t>7.8</a:t>
                      </a:r>
                      <a:endParaRPr lang="de-AT" sz="1400" b="0" i="0" u="none" strike="noStrike" dirty="0">
                        <a:solidFill>
                          <a:schemeClr val="tx1"/>
                        </a:solidFill>
                        <a:latin typeface="Calibri"/>
                      </a:endParaRPr>
                    </a:p>
                  </a:txBody>
                  <a:tcPr marL="9526" marR="9526" marT="9525" marB="0" anchor="ctr">
                    <a:lnL>
                      <a:noFill/>
                    </a:lnL>
                    <a:lnR>
                      <a:noFill/>
                    </a:lnR>
                    <a:lnT>
                      <a:noFill/>
                    </a:lnT>
                    <a:lnB>
                      <a:noFill/>
                    </a:lnB>
                  </a:tcPr>
                </a:tc>
              </a:tr>
              <a:tr h="200526">
                <a:tc>
                  <a:txBody>
                    <a:bodyPr/>
                    <a:lstStyle/>
                    <a:p>
                      <a:pPr algn="l" rtl="0" fontAlgn="b"/>
                      <a:r>
                        <a:rPr lang="de-AT" sz="1400" b="0" i="0" u="none" strike="noStrike" dirty="0">
                          <a:solidFill>
                            <a:srgbClr val="000000"/>
                          </a:solidFill>
                          <a:latin typeface="Calibri"/>
                        </a:rPr>
                        <a:t>Hryvnia/Euro </a:t>
                      </a:r>
                      <a:r>
                        <a:rPr lang="de-AT" sz="1400" b="0" i="0" u="none" strike="noStrike" dirty="0" smtClean="0">
                          <a:solidFill>
                            <a:srgbClr val="000000"/>
                          </a:solidFill>
                          <a:latin typeface="Calibri"/>
                        </a:rPr>
                        <a:t>(average)</a:t>
                      </a:r>
                      <a:endParaRPr lang="de-AT" sz="1400" b="0" i="0" u="none" strike="noStrike" dirty="0">
                        <a:solidFill>
                          <a:srgbClr val="000000"/>
                        </a:solidFill>
                        <a:latin typeface="Calibri"/>
                      </a:endParaRPr>
                    </a:p>
                  </a:txBody>
                  <a:tcPr marL="9526" marR="9526" marT="9525" marB="0" anchor="b">
                    <a:lnL>
                      <a:noFill/>
                    </a:lnL>
                    <a:lnR>
                      <a:noFill/>
                    </a:lnR>
                    <a:lnT>
                      <a:noFill/>
                    </a:lnT>
                    <a:lnB>
                      <a:noFill/>
                    </a:lnB>
                    <a:solidFill>
                      <a:srgbClr val="D8D8D8"/>
                    </a:solidFill>
                  </a:tcPr>
                </a:tc>
                <a:tc>
                  <a:txBody>
                    <a:bodyPr/>
                    <a:lstStyle/>
                    <a:p>
                      <a:pPr algn="r" rtl="0" fontAlgn="b"/>
                      <a:r>
                        <a:rPr lang="de-AT" sz="1400" b="0" i="0" u="none" strike="noStrike" dirty="0">
                          <a:solidFill>
                            <a:srgbClr val="000000"/>
                          </a:solidFill>
                          <a:latin typeface="Calibri"/>
                        </a:rPr>
                        <a:t>10.5</a:t>
                      </a: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10.7</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15.7</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27.5</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30.0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31.0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chemeClr val="tx1"/>
                          </a:solidFill>
                          <a:latin typeface="Calibri"/>
                        </a:rPr>
                        <a:t>32.5</a:t>
                      </a:r>
                      <a:endParaRPr lang="de-AT" sz="1400" b="0" i="0" u="none" strike="noStrike" dirty="0">
                        <a:solidFill>
                          <a:schemeClr val="tx1"/>
                        </a:solidFill>
                        <a:latin typeface="Calibri"/>
                      </a:endParaRPr>
                    </a:p>
                  </a:txBody>
                  <a:tcPr marL="9526" marR="9526" marT="9525" marB="0" anchor="ctr">
                    <a:lnL>
                      <a:noFill/>
                    </a:lnL>
                    <a:lnR>
                      <a:noFill/>
                    </a:lnR>
                    <a:lnT>
                      <a:noFill/>
                    </a:lnT>
                    <a:lnB>
                      <a:noFill/>
                    </a:lnB>
                    <a:solidFill>
                      <a:srgbClr val="D8D8D8"/>
                    </a:solidFill>
                  </a:tcPr>
                </a:tc>
              </a:tr>
              <a:tr h="200526">
                <a:tc>
                  <a:txBody>
                    <a:bodyPr/>
                    <a:lstStyle/>
                    <a:p>
                      <a:pPr algn="l" rtl="0" fontAlgn="b"/>
                      <a:r>
                        <a:rPr lang="de-AT" sz="1400" b="0" i="0" u="none" strike="noStrike" dirty="0">
                          <a:solidFill>
                            <a:srgbClr val="000000"/>
                          </a:solidFill>
                          <a:latin typeface="Calibri"/>
                        </a:rPr>
                        <a:t>Hryvnia/dollar </a:t>
                      </a:r>
                      <a:r>
                        <a:rPr lang="de-AT" sz="1400" b="0" i="0" u="none" strike="noStrike" dirty="0" smtClean="0">
                          <a:solidFill>
                            <a:srgbClr val="000000"/>
                          </a:solidFill>
                          <a:latin typeface="Calibri"/>
                        </a:rPr>
                        <a:t>(average)</a:t>
                      </a:r>
                      <a:endParaRPr lang="de-AT" sz="1400" b="0" i="0" u="none" strike="noStrike" dirty="0">
                        <a:solidFill>
                          <a:srgbClr val="000000"/>
                        </a:solidFill>
                        <a:latin typeface="Calibri"/>
                      </a:endParaRPr>
                    </a:p>
                  </a:txBody>
                  <a:tcPr marL="9526" marR="9526" marT="9525" marB="0" anchor="b">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8.08</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8.1</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11.9</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26.0</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28.5</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29.5</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chemeClr val="tx1"/>
                          </a:solidFill>
                          <a:latin typeface="Calibri"/>
                        </a:rPr>
                        <a:t>31.0</a:t>
                      </a:r>
                      <a:endParaRPr lang="de-AT" sz="1400" b="0" i="0" u="none" strike="noStrike" dirty="0">
                        <a:solidFill>
                          <a:schemeClr val="tx1"/>
                        </a:solidFill>
                        <a:latin typeface="Calibri"/>
                      </a:endParaRPr>
                    </a:p>
                  </a:txBody>
                  <a:tcPr marL="9526" marR="9526" marT="9525" marB="0" anchor="ctr">
                    <a:lnL>
                      <a:noFill/>
                    </a:lnL>
                    <a:lnR>
                      <a:noFill/>
                    </a:lnR>
                    <a:lnT>
                      <a:noFill/>
                    </a:lnT>
                    <a:lnB>
                      <a:noFill/>
                    </a:lnB>
                  </a:tcPr>
                </a:tc>
              </a:tr>
              <a:tr h="200526">
                <a:tc>
                  <a:txBody>
                    <a:bodyPr/>
                    <a:lstStyle/>
                    <a:p>
                      <a:pPr algn="l" rtl="0" fontAlgn="b"/>
                      <a:r>
                        <a:rPr lang="de-AT" sz="1400" b="0" i="0" u="none" strike="noStrike">
                          <a:solidFill>
                            <a:srgbClr val="000000"/>
                          </a:solidFill>
                          <a:latin typeface="Calibri"/>
                        </a:rPr>
                        <a:t>Unemployment (%)</a:t>
                      </a:r>
                    </a:p>
                  </a:txBody>
                  <a:tcPr marL="9526" marR="9526" marT="9525" marB="0" anchor="b">
                    <a:lnL>
                      <a:noFill/>
                    </a:lnL>
                    <a:lnR>
                      <a:noFill/>
                    </a:lnR>
                    <a:lnT>
                      <a:noFill/>
                    </a:lnT>
                    <a:lnB>
                      <a:noFill/>
                    </a:lnB>
                    <a:solidFill>
                      <a:srgbClr val="D8D8D8"/>
                    </a:solidFill>
                  </a:tcPr>
                </a:tc>
                <a:tc>
                  <a:txBody>
                    <a:bodyPr/>
                    <a:lstStyle/>
                    <a:p>
                      <a:pPr algn="r" rtl="0" fontAlgn="b"/>
                      <a:r>
                        <a:rPr lang="de-AT" sz="1400" b="0" i="0" u="none" strike="noStrike">
                          <a:solidFill>
                            <a:srgbClr val="000000"/>
                          </a:solidFill>
                          <a:latin typeface="Calibri"/>
                        </a:rPr>
                        <a:t>7.9</a:t>
                      </a: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8.7</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10.5</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12.0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11.0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9.8</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chemeClr val="tx1"/>
                          </a:solidFill>
                          <a:latin typeface="Calibri"/>
                        </a:rPr>
                        <a:t>8.5</a:t>
                      </a:r>
                      <a:endParaRPr lang="de-AT" sz="1400" b="0" i="0" u="none" strike="noStrike" dirty="0">
                        <a:solidFill>
                          <a:schemeClr val="tx1"/>
                        </a:solidFill>
                        <a:latin typeface="Calibri"/>
                      </a:endParaRPr>
                    </a:p>
                  </a:txBody>
                  <a:tcPr marL="9526" marR="9526" marT="9525" marB="0" anchor="ctr">
                    <a:lnL>
                      <a:noFill/>
                    </a:lnL>
                    <a:lnR>
                      <a:noFill/>
                    </a:lnR>
                    <a:lnT>
                      <a:noFill/>
                    </a:lnT>
                    <a:lnB>
                      <a:noFill/>
                    </a:lnB>
                    <a:solidFill>
                      <a:srgbClr val="D8D8D8"/>
                    </a:solidFill>
                  </a:tcPr>
                </a:tc>
              </a:tr>
              <a:tr h="210552">
                <a:tc gridSpan="7">
                  <a:txBody>
                    <a:bodyPr/>
                    <a:lstStyle/>
                    <a:p>
                      <a:pPr algn="l" rtl="0" fontAlgn="b"/>
                      <a:endParaRPr lang="en-US" sz="1400" b="0" i="0" u="none" strike="noStrike" dirty="0" smtClean="0">
                        <a:solidFill>
                          <a:srgbClr val="000000"/>
                        </a:solidFill>
                        <a:latin typeface="Calibri"/>
                      </a:endParaRPr>
                    </a:p>
                    <a:p>
                      <a:pPr algn="l" rtl="0" fontAlgn="b"/>
                      <a:r>
                        <a:rPr lang="en-US" sz="1400" b="0" i="0" u="none" strike="noStrike" dirty="0" smtClean="0">
                          <a:solidFill>
                            <a:srgbClr val="000000"/>
                          </a:solidFill>
                          <a:latin typeface="Calibri"/>
                        </a:rPr>
                        <a:t>Note</a:t>
                      </a:r>
                      <a:r>
                        <a:rPr lang="en-US" sz="1400" b="0" i="0" u="none" strike="noStrike" dirty="0">
                          <a:solidFill>
                            <a:srgbClr val="000000"/>
                          </a:solidFill>
                          <a:latin typeface="Calibri"/>
                        </a:rPr>
                        <a:t>: Real annual % change unless </a:t>
                      </a:r>
                      <a:r>
                        <a:rPr lang="en-US" sz="1400" b="0" i="0" u="none" strike="noStrike" dirty="0" smtClean="0">
                          <a:solidFill>
                            <a:srgbClr val="000000"/>
                          </a:solidFill>
                          <a:latin typeface="Calibri"/>
                        </a:rPr>
                        <a:t>stated</a:t>
                      </a:r>
                      <a:r>
                        <a:rPr lang="de-AT" sz="1400" b="0" i="0" u="none" strike="noStrike" dirty="0">
                          <a:solidFill>
                            <a:srgbClr val="000000"/>
                          </a:solidFill>
                          <a:latin typeface="Calibri"/>
                        </a:rPr>
                        <a:t> </a:t>
                      </a:r>
                    </a:p>
                  </a:txBody>
                  <a:tcPr marL="9526" marR="9526" marT="9525"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pPr algn="l" fontAlgn="b"/>
                      <a:endParaRPr lang="de-AT" sz="1400" b="0" i="0" u="none" strike="noStrike" dirty="0">
                        <a:solidFill>
                          <a:srgbClr val="000000"/>
                        </a:solidFill>
                        <a:latin typeface="Calibri"/>
                      </a:endParaRPr>
                    </a:p>
                  </a:txBody>
                  <a:tcPr marL="9526" marR="9526" marT="9525"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pPr algn="l" fontAlgn="b"/>
                      <a:endParaRPr lang="de-AT" sz="1400" b="0" i="0" u="none" strike="noStrike" dirty="0">
                        <a:solidFill>
                          <a:srgbClr val="000000"/>
                        </a:solidFill>
                        <a:latin typeface="Calibri"/>
                      </a:endParaRPr>
                    </a:p>
                  </a:txBody>
                  <a:tcPr marL="9526" marR="9526" marT="9525"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pPr algn="l" fontAlgn="b"/>
                      <a:endParaRPr lang="de-AT" sz="1400" b="0" i="0" u="none" strike="noStrike" dirty="0">
                        <a:solidFill>
                          <a:srgbClr val="000000"/>
                        </a:solidFill>
                        <a:latin typeface="Calibri"/>
                      </a:endParaRPr>
                    </a:p>
                  </a:txBody>
                  <a:tcPr marL="9526" marR="9526" marT="9525"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pPr algn="l" fontAlgn="b"/>
                      <a:endParaRPr lang="de-AT" sz="1400" b="0" i="0" u="none" strike="noStrike" dirty="0">
                        <a:solidFill>
                          <a:srgbClr val="000000"/>
                        </a:solidFill>
                        <a:latin typeface="Calibri"/>
                      </a:endParaRPr>
                    </a:p>
                  </a:txBody>
                  <a:tcPr marL="9526" marR="9526" marT="9525"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pPr algn="l" fontAlgn="b"/>
                      <a:endParaRPr lang="de-AT" sz="1400" b="0" i="0" u="none" strike="noStrike" dirty="0">
                        <a:solidFill>
                          <a:srgbClr val="000000"/>
                        </a:solidFill>
                        <a:latin typeface="Calibri"/>
                      </a:endParaRPr>
                    </a:p>
                  </a:txBody>
                  <a:tcPr marL="9526" marR="9526" marT="9525"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pPr algn="l" fontAlgn="b"/>
                      <a:endParaRPr lang="de-AT" sz="1400" b="0" i="0" u="none" strike="noStrike" dirty="0">
                        <a:solidFill>
                          <a:srgbClr val="000000"/>
                        </a:solidFill>
                        <a:latin typeface="Calibri"/>
                      </a:endParaRPr>
                    </a:p>
                  </a:txBody>
                  <a:tcPr marL="9526" marR="9526"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de-AT" sz="1400" b="0" i="0" u="none" strike="noStrike" dirty="0">
                        <a:solidFill>
                          <a:srgbClr val="000000"/>
                        </a:solidFill>
                        <a:latin typeface="Calibri"/>
                      </a:endParaRPr>
                    </a:p>
                  </a:txBody>
                  <a:tcPr marL="9526" marR="9526" marT="9525" marB="0" anchor="b">
                    <a:lnL>
                      <a:noFill/>
                    </a:lnL>
                    <a:lnR>
                      <a:noFill/>
                    </a:lnR>
                    <a:lnT>
                      <a:noFill/>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7115788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1"/>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128"/>
              </a:defRPr>
            </a:lvl5pPr>
            <a:lvl6pPr marL="2514600" indent="-228600" defTabSz="4572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128"/>
              </a:defRPr>
            </a:lvl6pPr>
            <a:lvl7pPr marL="2971800" indent="-228600" defTabSz="4572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128"/>
              </a:defRPr>
            </a:lvl7pPr>
            <a:lvl8pPr marL="3429000" indent="-228600" defTabSz="4572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128"/>
              </a:defRPr>
            </a:lvl8pPr>
            <a:lvl9pPr marL="3886200" indent="-228600" defTabSz="4572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128"/>
              </a:defRPr>
            </a:lvl9pPr>
          </a:lstStyle>
          <a:p>
            <a:pPr algn="ctr" eaLnBrk="1" hangingPunct="1"/>
            <a:r>
              <a:rPr lang="en-GB" sz="3200" dirty="0">
                <a:solidFill>
                  <a:srgbClr val="000000"/>
                </a:solidFill>
                <a:latin typeface="Calibri" charset="0"/>
              </a:rPr>
              <a:t> </a:t>
            </a:r>
          </a:p>
        </p:txBody>
      </p:sp>
      <p:sp>
        <p:nvSpPr>
          <p:cNvPr id="40963" name="Text Box 2"/>
          <p:cNvSpPr txBox="1">
            <a:spLocks noChangeArrowheads="1"/>
          </p:cNvSpPr>
          <p:nvPr/>
        </p:nvSpPr>
        <p:spPr bwMode="auto">
          <a:xfrm>
            <a:off x="841376" y="1615661"/>
            <a:ext cx="7705725"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r>
              <a:rPr lang="en-GB" sz="1400" dirty="0">
                <a:latin typeface="Calibri" charset="0"/>
              </a:rPr>
              <a:t>© </a:t>
            </a:r>
            <a:r>
              <a:rPr lang="en-GB" sz="1400" dirty="0" smtClean="0">
                <a:latin typeface="Calibri" charset="0"/>
              </a:rPr>
              <a:t>2015 </a:t>
            </a:r>
            <a:r>
              <a:rPr lang="en-GB" sz="1400" dirty="0">
                <a:latin typeface="Calibri" charset="0"/>
              </a:rPr>
              <a:t>CEEMEA Business Group* </a:t>
            </a:r>
          </a:p>
          <a:p>
            <a:pPr eaLnBrk="1" hangingPunct="1"/>
            <a:endParaRPr lang="en-GB" sz="1100" dirty="0" smtClean="0">
              <a:latin typeface="Calibri" charset="0"/>
            </a:endParaRPr>
          </a:p>
          <a:p>
            <a:pPr eaLnBrk="1" hangingPunct="1"/>
            <a:r>
              <a:rPr lang="en-GB" sz="1100" dirty="0" smtClean="0">
                <a:latin typeface="Calibri" charset="0"/>
              </a:rPr>
              <a:t>*</a:t>
            </a:r>
            <a:r>
              <a:rPr lang="en-GB" sz="1100" dirty="0">
                <a:latin typeface="Calibri" charset="0"/>
              </a:rPr>
              <a:t>a joint venture between</a:t>
            </a:r>
            <a:endParaRPr lang="de-DE" sz="1100" dirty="0">
              <a:latin typeface="Calibri" charset="0"/>
            </a:endParaRPr>
          </a:p>
          <a:p>
            <a:pPr eaLnBrk="1" hangingPunct="1"/>
            <a:r>
              <a:rPr lang="en-US" sz="1100" dirty="0">
                <a:latin typeface="Calibri" charset="0"/>
              </a:rPr>
              <a:t>DT-Global Business Consulting GmbH, Address: Keinergasse 8/33, 1030 Vienna, Austria,</a:t>
            </a:r>
            <a:endParaRPr lang="de-DE" sz="1100" dirty="0">
              <a:latin typeface="Calibri" charset="0"/>
            </a:endParaRPr>
          </a:p>
          <a:p>
            <a:pPr eaLnBrk="1" hangingPunct="1"/>
            <a:r>
              <a:rPr lang="en-US" sz="1100" dirty="0">
                <a:latin typeface="Calibri" charset="0"/>
              </a:rPr>
              <a:t>Company registration: FN 331137t  </a:t>
            </a:r>
            <a:endParaRPr lang="de-DE" sz="1100" dirty="0">
              <a:latin typeface="Calibri" charset="0"/>
            </a:endParaRPr>
          </a:p>
          <a:p>
            <a:pPr eaLnBrk="1" hangingPunct="1"/>
            <a:r>
              <a:rPr lang="en-US" sz="1100" dirty="0">
                <a:latin typeface="Calibri" charset="0"/>
              </a:rPr>
              <a:t>and GSA Global Success Advisors GmbH, Hoffeldstraße </a:t>
            </a:r>
            <a:r>
              <a:rPr lang="en-US" sz="1100" dirty="0" smtClean="0">
                <a:latin typeface="Calibri" charset="0"/>
              </a:rPr>
              <a:t>1, </a:t>
            </a:r>
            <a:r>
              <a:rPr lang="en-US" sz="1100" dirty="0">
                <a:latin typeface="Calibri" charset="0"/>
              </a:rPr>
              <a:t>2522 Oberwaltersdorf, Austria</a:t>
            </a:r>
            <a:endParaRPr lang="de-DE" sz="1100" dirty="0">
              <a:latin typeface="Calibri" charset="0"/>
            </a:endParaRPr>
          </a:p>
          <a:p>
            <a:pPr eaLnBrk="1" hangingPunct="1"/>
            <a:r>
              <a:rPr lang="en-US" sz="1100" dirty="0">
                <a:latin typeface="Calibri" charset="0"/>
              </a:rPr>
              <a:t>Company registration: FN 331082k</a:t>
            </a:r>
            <a:endParaRPr lang="de-DE" sz="1100" dirty="0">
              <a:latin typeface="Calibri" charset="0"/>
            </a:endParaRPr>
          </a:p>
          <a:p>
            <a:pPr eaLnBrk="1" hangingPunct="1"/>
            <a:r>
              <a:rPr lang="en-US" sz="1400" dirty="0">
                <a:latin typeface="Calibri" charset="0"/>
              </a:rPr>
              <a:t> </a:t>
            </a:r>
          </a:p>
          <a:p>
            <a:pPr eaLnBrk="1" hangingPunct="1"/>
            <a:r>
              <a:rPr lang="de-AT" sz="1400" dirty="0">
                <a:latin typeface="Calibri" charset="0"/>
              </a:rPr>
              <a:t>Source: DT-Global Business Consulting GmbH and CEEMEA Business Group research</a:t>
            </a:r>
          </a:p>
          <a:p>
            <a:pPr eaLnBrk="1" hangingPunct="1"/>
            <a:r>
              <a:rPr lang="de-AT" sz="1400" dirty="0">
                <a:latin typeface="Calibri" charset="0"/>
              </a:rPr>
              <a:t>Basic data sources come from central banks, own intelligence network, CEEMEA Business Group corporate survey, governments and other public sources. Interpretation, views, forecasts, business quotes and business outlooks by DT-Global Business Consulting GmbH and CEEMEA Business Group. </a:t>
            </a:r>
          </a:p>
          <a:p>
            <a:pPr eaLnBrk="1" hangingPunct="1"/>
            <a:endParaRPr lang="de-DE" sz="1400" dirty="0">
              <a:latin typeface="Calibri" charset="0"/>
            </a:endParaRPr>
          </a:p>
          <a:p>
            <a:pPr eaLnBrk="1" hangingPunct="1"/>
            <a:r>
              <a:rPr lang="en-GB" sz="1400" dirty="0">
                <a:latin typeface="Calibri" charset="0"/>
              </a:rPr>
              <a:t>This material is provided for information purposes only. It is not a recommendation or advice of any investment or commercial activity whatsoever. The CEEMEA Business Group accepts no liability for any commercial losses incurred by any party acting on information in these materials.</a:t>
            </a:r>
            <a:r>
              <a:rPr lang="en-US" sz="1400" dirty="0">
                <a:latin typeface="Calibri" charset="0"/>
              </a:rPr>
              <a:t> </a:t>
            </a:r>
          </a:p>
          <a:p>
            <a:pPr eaLnBrk="1" hangingPunct="1"/>
            <a:r>
              <a:rPr lang="de-AT" sz="1400" dirty="0">
                <a:latin typeface="Calibri" charset="0"/>
              </a:rPr>
              <a:t/>
            </a:r>
            <a:br>
              <a:rPr lang="de-AT" sz="1400" dirty="0">
                <a:latin typeface="Calibri" charset="0"/>
              </a:rPr>
            </a:br>
            <a:r>
              <a:rPr lang="de-AT" sz="1400" dirty="0">
                <a:latin typeface="Calibri" charset="0"/>
              </a:rPr>
              <a:t>Contact: Dr Daniel Thorniley, President, DT-Global Business Consulting GmbH</a:t>
            </a:r>
          </a:p>
          <a:p>
            <a:pPr eaLnBrk="1" hangingPunct="1"/>
            <a:r>
              <a:rPr lang="de-AT" sz="1400" dirty="0">
                <a:latin typeface="Calibri" charset="0"/>
              </a:rPr>
              <a:t>M: +43 676 534 6852 / E: </a:t>
            </a:r>
            <a:r>
              <a:rPr lang="de-AT" sz="1400" dirty="0">
                <a:latin typeface="Calibri" charset="0"/>
                <a:hlinkClick r:id="rId3"/>
              </a:rPr>
              <a:t>danielthorniley@dt-gbc.com</a:t>
            </a:r>
            <a:r>
              <a:rPr lang="de-AT" sz="1400" dirty="0">
                <a:latin typeface="Calibri" charset="0"/>
              </a:rPr>
              <a:t> / W: </a:t>
            </a:r>
            <a:r>
              <a:rPr lang="en-US" sz="1400" dirty="0">
                <a:latin typeface="Calibri" charset="0"/>
                <a:hlinkClick r:id="rId4"/>
              </a:rPr>
              <a:t>www.ceemeabusinessgroup.com</a:t>
            </a:r>
            <a:endParaRPr lang="de-DE" sz="1400" dirty="0">
              <a:latin typeface="Calibri" charset="0"/>
            </a:endParaRPr>
          </a:p>
        </p:txBody>
      </p:sp>
    </p:spTree>
    <p:extLst>
      <p:ext uri="{BB962C8B-B14F-4D97-AF65-F5344CB8AC3E}">
        <p14:creationId xmlns:p14="http://schemas.microsoft.com/office/powerpoint/2010/main" val="193295532"/>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Executive summary </a:t>
            </a:r>
            <a:r>
              <a:rPr lang="en-US" dirty="0" smtClean="0"/>
              <a:t>(3)</a:t>
            </a:r>
            <a:endParaRPr lang="en-GB" dirty="0"/>
          </a:p>
        </p:txBody>
      </p:sp>
      <p:sp>
        <p:nvSpPr>
          <p:cNvPr id="3" name="Content Placeholder 2"/>
          <p:cNvSpPr>
            <a:spLocks noGrp="1"/>
          </p:cNvSpPr>
          <p:nvPr>
            <p:ph idx="1"/>
          </p:nvPr>
        </p:nvSpPr>
        <p:spPr/>
        <p:txBody>
          <a:bodyPr>
            <a:noAutofit/>
          </a:bodyPr>
          <a:lstStyle/>
          <a:p>
            <a:r>
              <a:rPr lang="en-US" sz="1600" dirty="0">
                <a:solidFill>
                  <a:schemeClr val="tx1">
                    <a:lumMod val="85000"/>
                    <a:lumOff val="15000"/>
                  </a:schemeClr>
                </a:solidFill>
              </a:rPr>
              <a:t>The government’s own worst case for GDP this year is -12% versus our central forecast </a:t>
            </a:r>
            <a:r>
              <a:rPr lang="en-US" sz="1600" dirty="0" smtClean="0">
                <a:solidFill>
                  <a:schemeClr val="tx1">
                    <a:lumMod val="85000"/>
                    <a:lumOff val="15000"/>
                  </a:schemeClr>
                </a:solidFill>
              </a:rPr>
              <a:t>of minus -9.4%</a:t>
            </a:r>
          </a:p>
          <a:p>
            <a:r>
              <a:rPr lang="en-US" sz="1600" dirty="0" smtClean="0">
                <a:solidFill>
                  <a:schemeClr val="tx1">
                    <a:lumMod val="85000"/>
                    <a:lumOff val="15000"/>
                  </a:schemeClr>
                </a:solidFill>
              </a:rPr>
              <a:t>The </a:t>
            </a:r>
            <a:r>
              <a:rPr lang="en-US" sz="1600" dirty="0">
                <a:solidFill>
                  <a:schemeClr val="tx1">
                    <a:lumMod val="85000"/>
                    <a:lumOff val="15000"/>
                  </a:schemeClr>
                </a:solidFill>
              </a:rPr>
              <a:t>Ukrainian government's best case is </a:t>
            </a:r>
            <a:r>
              <a:rPr lang="en-US" sz="1600" dirty="0" smtClean="0">
                <a:solidFill>
                  <a:schemeClr val="tx1">
                    <a:lumMod val="85000"/>
                    <a:lumOff val="15000"/>
                  </a:schemeClr>
                </a:solidFill>
              </a:rPr>
              <a:t>-6.8%, </a:t>
            </a:r>
            <a:r>
              <a:rPr lang="en-US" sz="1600" dirty="0">
                <a:solidFill>
                  <a:schemeClr val="tx1">
                    <a:lumMod val="85000"/>
                    <a:lumOff val="15000"/>
                  </a:schemeClr>
                </a:solidFill>
              </a:rPr>
              <a:t>mid-case is -9% and worst case -12%</a:t>
            </a:r>
          </a:p>
          <a:p>
            <a:r>
              <a:rPr lang="en-US" sz="1600" dirty="0" smtClean="0">
                <a:solidFill>
                  <a:schemeClr val="tx1">
                    <a:lumMod val="85000"/>
                    <a:lumOff val="15000"/>
                  </a:schemeClr>
                </a:solidFill>
              </a:rPr>
              <a:t>The </a:t>
            </a:r>
            <a:r>
              <a:rPr lang="en-US" sz="1600" dirty="0">
                <a:solidFill>
                  <a:schemeClr val="tx1">
                    <a:lumMod val="85000"/>
                    <a:lumOff val="15000"/>
                  </a:schemeClr>
                </a:solidFill>
              </a:rPr>
              <a:t>free-float of the hryvnia in February saw the currency collapse further and then rally somewhat</a:t>
            </a:r>
          </a:p>
          <a:p>
            <a:r>
              <a:rPr lang="en-US" sz="1600" dirty="0">
                <a:solidFill>
                  <a:schemeClr val="tx1">
                    <a:lumMod val="85000"/>
                    <a:lumOff val="15000"/>
                  </a:schemeClr>
                </a:solidFill>
              </a:rPr>
              <a:t>But the official numbers for the exchange rate do not reflect reality and for companies and citizens, even when they can exchange hryvnia, the effective rate is often 15-20% worse than the official </a:t>
            </a:r>
            <a:r>
              <a:rPr lang="en-US" sz="1600" dirty="0" smtClean="0">
                <a:solidFill>
                  <a:schemeClr val="tx1">
                    <a:lumMod val="85000"/>
                    <a:lumOff val="15000"/>
                  </a:schemeClr>
                </a:solidFill>
              </a:rPr>
              <a:t>figure</a:t>
            </a:r>
          </a:p>
          <a:p>
            <a:r>
              <a:rPr lang="en-US" sz="1600" dirty="0" smtClean="0">
                <a:solidFill>
                  <a:schemeClr val="tx1">
                    <a:lumMod val="85000"/>
                    <a:lumOff val="15000"/>
                  </a:schemeClr>
                </a:solidFill>
              </a:rPr>
              <a:t>Top-line Inflation surged to over 61% in April after the currency collapse and as gas prices were liberalised (by 800% in April) but the June figure decelerated to 57%</a:t>
            </a:r>
          </a:p>
          <a:p>
            <a:r>
              <a:rPr lang="en-US" sz="1600" dirty="0" smtClean="0">
                <a:solidFill>
                  <a:schemeClr val="tx1">
                    <a:lumMod val="85000"/>
                    <a:lumOff val="15000"/>
                  </a:schemeClr>
                </a:solidFill>
              </a:rPr>
              <a:t>Core inflation (excluding food and energy prices) was only 40% in April </a:t>
            </a:r>
          </a:p>
          <a:p>
            <a:r>
              <a:rPr lang="en-US" sz="1600" dirty="0" smtClean="0">
                <a:solidFill>
                  <a:schemeClr val="tx1">
                    <a:lumMod val="85000"/>
                    <a:lumOff val="15000"/>
                  </a:schemeClr>
                </a:solidFill>
              </a:rPr>
              <a:t>Top-line inflation will average 45% this year and be down to 16% in 2016</a:t>
            </a:r>
            <a:endParaRPr lang="en-US" sz="1600" dirty="0">
              <a:solidFill>
                <a:schemeClr val="tx1">
                  <a:lumMod val="85000"/>
                  <a:lumOff val="15000"/>
                </a:schemeClr>
              </a:solidFill>
            </a:endParaRPr>
          </a:p>
          <a:p>
            <a:r>
              <a:rPr lang="en-US" sz="1600" dirty="0">
                <a:solidFill>
                  <a:schemeClr val="tx1">
                    <a:lumMod val="85000"/>
                    <a:lumOff val="15000"/>
                  </a:schemeClr>
                </a:solidFill>
              </a:rPr>
              <a:t>High </a:t>
            </a:r>
            <a:r>
              <a:rPr lang="en-US" sz="1600" dirty="0" smtClean="0">
                <a:solidFill>
                  <a:schemeClr val="tx1">
                    <a:lumMod val="85000"/>
                    <a:lumOff val="15000"/>
                  </a:schemeClr>
                </a:solidFill>
              </a:rPr>
              <a:t>inflation </a:t>
            </a:r>
            <a:r>
              <a:rPr lang="en-US" sz="1600" dirty="0">
                <a:solidFill>
                  <a:schemeClr val="tx1">
                    <a:lumMod val="85000"/>
                    <a:lumOff val="15000"/>
                  </a:schemeClr>
                </a:solidFill>
              </a:rPr>
              <a:t>and weak </a:t>
            </a:r>
            <a:r>
              <a:rPr lang="en-US" sz="1600" dirty="0" smtClean="0">
                <a:solidFill>
                  <a:schemeClr val="tx1">
                    <a:lumMod val="85000"/>
                    <a:lumOff val="15000"/>
                  </a:schemeClr>
                </a:solidFill>
              </a:rPr>
              <a:t>currency </a:t>
            </a:r>
            <a:r>
              <a:rPr lang="en-US" sz="1600" dirty="0">
                <a:solidFill>
                  <a:schemeClr val="tx1">
                    <a:lumMod val="85000"/>
                    <a:lumOff val="15000"/>
                  </a:schemeClr>
                </a:solidFill>
              </a:rPr>
              <a:t>are feeding off </a:t>
            </a:r>
            <a:r>
              <a:rPr lang="en-US" sz="1600" dirty="0" smtClean="0">
                <a:solidFill>
                  <a:schemeClr val="tx1">
                    <a:lumMod val="85000"/>
                    <a:lumOff val="15000"/>
                  </a:schemeClr>
                </a:solidFill>
              </a:rPr>
              <a:t>each other </a:t>
            </a:r>
            <a:r>
              <a:rPr lang="en-US" sz="1600" dirty="0">
                <a:solidFill>
                  <a:schemeClr val="tx1">
                    <a:lumMod val="85000"/>
                    <a:lumOff val="15000"/>
                  </a:schemeClr>
                </a:solidFill>
              </a:rPr>
              <a:t>with blow-back </a:t>
            </a:r>
            <a:r>
              <a:rPr lang="en-US" sz="1600" dirty="0" smtClean="0">
                <a:solidFill>
                  <a:schemeClr val="tx1">
                    <a:lumMod val="85000"/>
                    <a:lumOff val="15000"/>
                  </a:schemeClr>
                </a:solidFill>
              </a:rPr>
              <a:t>effects on the economy</a:t>
            </a:r>
            <a:endParaRPr lang="en-US" sz="1600" dirty="0">
              <a:solidFill>
                <a:schemeClr val="tx1">
                  <a:lumMod val="85000"/>
                  <a:lumOff val="15000"/>
                </a:schemeClr>
              </a:solidFill>
            </a:endParaRPr>
          </a:p>
          <a:p>
            <a:r>
              <a:rPr lang="en-US" sz="1600" dirty="0" smtClean="0">
                <a:solidFill>
                  <a:schemeClr val="tx1">
                    <a:lumMod val="85000"/>
                    <a:lumOff val="15000"/>
                  </a:schemeClr>
                </a:solidFill>
              </a:rPr>
              <a:t>If </a:t>
            </a:r>
            <a:r>
              <a:rPr lang="en-US" sz="1600" dirty="0">
                <a:solidFill>
                  <a:schemeClr val="tx1">
                    <a:lumMod val="85000"/>
                    <a:lumOff val="15000"/>
                  </a:schemeClr>
                </a:solidFill>
              </a:rPr>
              <a:t>there is further compromise militarily, then there is </a:t>
            </a:r>
            <a:r>
              <a:rPr lang="en-US" sz="1600" dirty="0" smtClean="0">
                <a:solidFill>
                  <a:schemeClr val="tx1">
                    <a:lumMod val="85000"/>
                    <a:lumOff val="15000"/>
                  </a:schemeClr>
                </a:solidFill>
              </a:rPr>
              <a:t>always the possibility even of some strong positive </a:t>
            </a:r>
            <a:r>
              <a:rPr lang="en-US" sz="1600" dirty="0">
                <a:solidFill>
                  <a:schemeClr val="tx1">
                    <a:lumMod val="85000"/>
                    <a:lumOff val="15000"/>
                  </a:schemeClr>
                </a:solidFill>
              </a:rPr>
              <a:t>upside </a:t>
            </a:r>
            <a:r>
              <a:rPr lang="en-US" sz="1600" dirty="0" smtClean="0">
                <a:solidFill>
                  <a:schemeClr val="tx1">
                    <a:lumMod val="85000"/>
                    <a:lumOff val="15000"/>
                  </a:schemeClr>
                </a:solidFill>
              </a:rPr>
              <a:t>on </a:t>
            </a:r>
            <a:r>
              <a:rPr lang="en-US" sz="1600" dirty="0">
                <a:solidFill>
                  <a:schemeClr val="tx1">
                    <a:lumMod val="85000"/>
                    <a:lumOff val="15000"/>
                  </a:schemeClr>
                </a:solidFill>
              </a:rPr>
              <a:t>the FX rate which would run </a:t>
            </a:r>
            <a:r>
              <a:rPr lang="en-US" sz="1600" dirty="0" smtClean="0">
                <a:solidFill>
                  <a:schemeClr val="tx1">
                    <a:lumMod val="85000"/>
                    <a:lumOff val="15000"/>
                  </a:schemeClr>
                </a:solidFill>
              </a:rPr>
              <a:t>through </a:t>
            </a:r>
            <a:r>
              <a:rPr lang="en-US" sz="1600" dirty="0">
                <a:solidFill>
                  <a:schemeClr val="tx1">
                    <a:lumMod val="85000"/>
                    <a:lumOff val="15000"/>
                  </a:schemeClr>
                </a:solidFill>
              </a:rPr>
              <a:t>positively into business </a:t>
            </a:r>
            <a:r>
              <a:rPr lang="en-US" sz="1600" dirty="0" smtClean="0">
                <a:solidFill>
                  <a:schemeClr val="tx1">
                    <a:lumMod val="85000"/>
                    <a:lumOff val="15000"/>
                  </a:schemeClr>
                </a:solidFill>
              </a:rPr>
              <a:t>results. But this seems unlikely for now</a:t>
            </a:r>
            <a:endParaRPr lang="en-US" sz="1600" dirty="0">
              <a:solidFill>
                <a:schemeClr val="tx1">
                  <a:lumMod val="85000"/>
                  <a:lumOff val="15000"/>
                </a:schemeClr>
              </a:solidFill>
            </a:endParaRPr>
          </a:p>
          <a:p>
            <a:endParaRPr lang="en-GB" sz="1700" dirty="0">
              <a:solidFill>
                <a:srgbClr val="FF0000"/>
              </a:solidFill>
            </a:endParaRPr>
          </a:p>
        </p:txBody>
      </p:sp>
    </p:spTree>
    <p:extLst>
      <p:ext uri="{BB962C8B-B14F-4D97-AF65-F5344CB8AC3E}">
        <p14:creationId xmlns:p14="http://schemas.microsoft.com/office/powerpoint/2010/main" val="42232559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Executive </a:t>
            </a:r>
            <a:r>
              <a:rPr lang="en-US" dirty="0" smtClean="0"/>
              <a:t>summary (4)</a:t>
            </a:r>
            <a:endParaRPr lang="en-US" dirty="0"/>
          </a:p>
        </p:txBody>
      </p:sp>
      <p:sp>
        <p:nvSpPr>
          <p:cNvPr id="3" name="Content Placeholder 2"/>
          <p:cNvSpPr>
            <a:spLocks noGrp="1"/>
          </p:cNvSpPr>
          <p:nvPr>
            <p:ph idx="1"/>
          </p:nvPr>
        </p:nvSpPr>
        <p:spPr/>
        <p:txBody>
          <a:bodyPr>
            <a:noAutofit/>
          </a:bodyPr>
          <a:lstStyle/>
          <a:p>
            <a:r>
              <a:rPr lang="en-US" sz="1700" u="sng" dirty="0">
                <a:solidFill>
                  <a:schemeClr val="tx1">
                    <a:lumMod val="85000"/>
                    <a:lumOff val="15000"/>
                  </a:schemeClr>
                </a:solidFill>
              </a:rPr>
              <a:t>Maybe the political and military outlook is stable or better (maybe) BUT the economy is now experiencing the deeper negative impacts from the 2014 crisis year and recession is kicking in deeper now with soaring inflation</a:t>
            </a:r>
          </a:p>
          <a:p>
            <a:r>
              <a:rPr lang="en-US" sz="1700" dirty="0">
                <a:solidFill>
                  <a:schemeClr val="tx1">
                    <a:lumMod val="85000"/>
                    <a:lumOff val="15000"/>
                  </a:schemeClr>
                </a:solidFill>
              </a:rPr>
              <a:t>We predicted that the start of 2015 was going to be bleak for the Ukrainian economy </a:t>
            </a:r>
            <a:r>
              <a:rPr lang="en-US" sz="1700" dirty="0" smtClean="0">
                <a:solidFill>
                  <a:schemeClr val="tx1">
                    <a:lumMod val="85000"/>
                    <a:lumOff val="15000"/>
                  </a:schemeClr>
                </a:solidFill>
              </a:rPr>
              <a:t> </a:t>
            </a:r>
            <a:r>
              <a:rPr lang="en-US" sz="1700" dirty="0">
                <a:solidFill>
                  <a:schemeClr val="tx1">
                    <a:lumMod val="85000"/>
                    <a:lumOff val="15000"/>
                  </a:schemeClr>
                </a:solidFill>
              </a:rPr>
              <a:t>and sadly this has happened</a:t>
            </a:r>
          </a:p>
          <a:p>
            <a:r>
              <a:rPr lang="en-US" sz="1700" dirty="0">
                <a:solidFill>
                  <a:schemeClr val="tx1">
                    <a:lumMod val="85000"/>
                    <a:lumOff val="15000"/>
                  </a:schemeClr>
                </a:solidFill>
              </a:rPr>
              <a:t>The short-term outlook is fixed and will be bad as the existing negatives will affect the economy and business at least for the next 4-7 months no matter what happens</a:t>
            </a:r>
          </a:p>
          <a:p>
            <a:r>
              <a:rPr lang="en-US" sz="1700" dirty="0" smtClean="0">
                <a:solidFill>
                  <a:schemeClr val="tx1">
                    <a:lumMod val="85000"/>
                    <a:lumOff val="15000"/>
                  </a:schemeClr>
                </a:solidFill>
              </a:rPr>
              <a:t>A </a:t>
            </a:r>
            <a:r>
              <a:rPr lang="en-US" sz="1700" dirty="0">
                <a:solidFill>
                  <a:schemeClr val="tx1">
                    <a:lumMod val="85000"/>
                    <a:lumOff val="15000"/>
                  </a:schemeClr>
                </a:solidFill>
              </a:rPr>
              <a:t>very mild economic recovery ought to kick-in late autumn or year-end 2015 with positive GDP of about </a:t>
            </a:r>
            <a:r>
              <a:rPr lang="en-US" sz="1700" dirty="0" smtClean="0">
                <a:solidFill>
                  <a:schemeClr val="tx1">
                    <a:lumMod val="85000"/>
                    <a:lumOff val="15000"/>
                  </a:schemeClr>
                </a:solidFill>
              </a:rPr>
              <a:t>1.4% </a:t>
            </a:r>
            <a:r>
              <a:rPr lang="en-US" sz="1700" dirty="0">
                <a:solidFill>
                  <a:schemeClr val="tx1">
                    <a:lumMod val="85000"/>
                    <a:lumOff val="15000"/>
                  </a:schemeClr>
                </a:solidFill>
              </a:rPr>
              <a:t>in 2016</a:t>
            </a:r>
          </a:p>
          <a:p>
            <a:r>
              <a:rPr lang="en-US" sz="1700" dirty="0">
                <a:solidFill>
                  <a:schemeClr val="tx1">
                    <a:lumMod val="85000"/>
                    <a:lumOff val="15000"/>
                  </a:schemeClr>
                </a:solidFill>
              </a:rPr>
              <a:t>If politics and military situation stabilises and improves and if IMF/EU financing continues, then the bounce-back could be accelerated by a few months and the jump in GDP growth in 2016 could rise as much as 3-5%, but this is NOT our central forecast.  </a:t>
            </a:r>
            <a:endParaRPr lang="en-US" sz="1700" dirty="0" smtClean="0">
              <a:solidFill>
                <a:schemeClr val="tx1">
                  <a:lumMod val="85000"/>
                  <a:lumOff val="15000"/>
                </a:schemeClr>
              </a:solidFill>
            </a:endParaRPr>
          </a:p>
          <a:p>
            <a:r>
              <a:rPr lang="en-US" sz="1700" dirty="0" smtClean="0">
                <a:solidFill>
                  <a:schemeClr val="tx1">
                    <a:lumMod val="85000"/>
                    <a:lumOff val="15000"/>
                  </a:schemeClr>
                </a:solidFill>
              </a:rPr>
              <a:t>We </a:t>
            </a:r>
            <a:r>
              <a:rPr lang="en-US" sz="1700" dirty="0">
                <a:solidFill>
                  <a:schemeClr val="tx1">
                    <a:lumMod val="85000"/>
                    <a:lumOff val="15000"/>
                  </a:schemeClr>
                </a:solidFill>
              </a:rPr>
              <a:t>then see GDP trending </a:t>
            </a:r>
            <a:r>
              <a:rPr lang="en-US" sz="1700" dirty="0" smtClean="0">
                <a:solidFill>
                  <a:schemeClr val="tx1">
                    <a:lumMod val="85000"/>
                    <a:lumOff val="15000"/>
                  </a:schemeClr>
                </a:solidFill>
              </a:rPr>
              <a:t>later at </a:t>
            </a:r>
            <a:r>
              <a:rPr lang="en-US" sz="1700" dirty="0">
                <a:solidFill>
                  <a:schemeClr val="tx1">
                    <a:lumMod val="85000"/>
                    <a:lumOff val="15000"/>
                  </a:schemeClr>
                </a:solidFill>
              </a:rPr>
              <a:t>4% in 2017-2020 </a:t>
            </a:r>
          </a:p>
        </p:txBody>
      </p:sp>
    </p:spTree>
    <p:extLst>
      <p:ext uri="{BB962C8B-B14F-4D97-AF65-F5344CB8AC3E}">
        <p14:creationId xmlns:p14="http://schemas.microsoft.com/office/powerpoint/2010/main" val="3048784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Executive summary </a:t>
            </a:r>
            <a:r>
              <a:rPr lang="en-US" dirty="0" smtClean="0"/>
              <a:t>(5)</a:t>
            </a:r>
            <a:endParaRPr lang="en-GB" dirty="0"/>
          </a:p>
        </p:txBody>
      </p:sp>
      <p:sp>
        <p:nvSpPr>
          <p:cNvPr id="3" name="Inhaltsplatzhalter 2"/>
          <p:cNvSpPr>
            <a:spLocks noGrp="1"/>
          </p:cNvSpPr>
          <p:nvPr>
            <p:ph idx="1"/>
          </p:nvPr>
        </p:nvSpPr>
        <p:spPr/>
        <p:txBody>
          <a:bodyPr>
            <a:noAutofit/>
          </a:bodyPr>
          <a:lstStyle/>
          <a:p>
            <a:r>
              <a:rPr lang="en-US" sz="1600" dirty="0" smtClean="0">
                <a:solidFill>
                  <a:schemeClr val="tx1">
                    <a:lumMod val="85000"/>
                    <a:lumOff val="15000"/>
                  </a:schemeClr>
                </a:solidFill>
              </a:rPr>
              <a:t>It </a:t>
            </a:r>
            <a:r>
              <a:rPr lang="en-US" sz="1600" dirty="0">
                <a:solidFill>
                  <a:schemeClr val="tx1">
                    <a:lumMod val="85000"/>
                    <a:lumOff val="15000"/>
                  </a:schemeClr>
                </a:solidFill>
              </a:rPr>
              <a:t>is important to note that executives in our Surveys do not expect or budget for any strong bounce back in </a:t>
            </a:r>
            <a:r>
              <a:rPr lang="en-US" sz="1600" dirty="0" smtClean="0">
                <a:solidFill>
                  <a:schemeClr val="tx1">
                    <a:lumMod val="85000"/>
                    <a:lumOff val="15000"/>
                  </a:schemeClr>
                </a:solidFill>
              </a:rPr>
              <a:t>2015 and then only a mild, moderate one in 2016</a:t>
            </a:r>
            <a:endParaRPr lang="en-US" sz="1600" dirty="0">
              <a:solidFill>
                <a:schemeClr val="tx1">
                  <a:lumMod val="85000"/>
                  <a:lumOff val="15000"/>
                </a:schemeClr>
              </a:solidFill>
            </a:endParaRPr>
          </a:p>
          <a:p>
            <a:r>
              <a:rPr lang="en-US" sz="1600" dirty="0">
                <a:solidFill>
                  <a:schemeClr val="tx1">
                    <a:lumMod val="85000"/>
                    <a:lumOff val="15000"/>
                  </a:schemeClr>
                </a:solidFill>
              </a:rPr>
              <a:t>Ukraine will be the worst performing market in the CEE and CEEMEA region for sales and profits in 2015 and one of the worst in 2016 although the second half of 2016 ought to see business </a:t>
            </a:r>
            <a:r>
              <a:rPr lang="en-US" sz="1600" dirty="0" smtClean="0">
                <a:solidFill>
                  <a:schemeClr val="tx1">
                    <a:lumMod val="85000"/>
                    <a:lumOff val="15000"/>
                  </a:schemeClr>
                </a:solidFill>
              </a:rPr>
              <a:t>recovery</a:t>
            </a:r>
            <a:endParaRPr lang="en-US" sz="1600" dirty="0">
              <a:solidFill>
                <a:schemeClr val="tx1">
                  <a:lumMod val="85000"/>
                  <a:lumOff val="15000"/>
                </a:schemeClr>
              </a:solidFill>
            </a:endParaRPr>
          </a:p>
          <a:p>
            <a:r>
              <a:rPr lang="en-US" sz="1600" dirty="0">
                <a:solidFill>
                  <a:schemeClr val="tx1">
                    <a:lumMod val="85000"/>
                    <a:lumOff val="15000"/>
                  </a:schemeClr>
                </a:solidFill>
              </a:rPr>
              <a:t>Plans and forecasts are rightly very conservative</a:t>
            </a:r>
            <a:r>
              <a:rPr lang="en-US" sz="1600" u="sng" dirty="0">
                <a:solidFill>
                  <a:schemeClr val="tx1">
                    <a:lumMod val="85000"/>
                    <a:lumOff val="15000"/>
                  </a:schemeClr>
                </a:solidFill>
              </a:rPr>
              <a:t>. One should plan for an economic and business recovery starting very slowly in autumn 2015 (at best) and only picking up </a:t>
            </a:r>
            <a:r>
              <a:rPr lang="en-US" sz="1600" u="sng" dirty="0" smtClean="0">
                <a:solidFill>
                  <a:schemeClr val="tx1">
                    <a:lumMod val="85000"/>
                    <a:lumOff val="15000"/>
                  </a:schemeClr>
                </a:solidFill>
              </a:rPr>
              <a:t>through 2016</a:t>
            </a:r>
            <a:endParaRPr lang="en-US" sz="1600" u="sng" dirty="0">
              <a:solidFill>
                <a:schemeClr val="tx1">
                  <a:lumMod val="85000"/>
                  <a:lumOff val="15000"/>
                </a:schemeClr>
              </a:solidFill>
            </a:endParaRPr>
          </a:p>
          <a:p>
            <a:r>
              <a:rPr lang="en-US" sz="1600" dirty="0">
                <a:solidFill>
                  <a:schemeClr val="tx1">
                    <a:lumMod val="85000"/>
                    <a:lumOff val="15000"/>
                  </a:schemeClr>
                </a:solidFill>
              </a:rPr>
              <a:t>Much of the business outlook will depend on the FX rate </a:t>
            </a:r>
            <a:r>
              <a:rPr lang="en-US" sz="1600" dirty="0" smtClean="0">
                <a:solidFill>
                  <a:schemeClr val="tx1">
                    <a:lumMod val="85000"/>
                    <a:lumOff val="15000"/>
                  </a:schemeClr>
                </a:solidFill>
              </a:rPr>
              <a:t>and there are divergent estimates for this in 2015 and 2016</a:t>
            </a:r>
          </a:p>
          <a:p>
            <a:r>
              <a:rPr lang="en-US" sz="1600" dirty="0" smtClean="0">
                <a:solidFill>
                  <a:schemeClr val="tx1">
                    <a:lumMod val="85000"/>
                    <a:lumOff val="15000"/>
                  </a:schemeClr>
                </a:solidFill>
              </a:rPr>
              <a:t>We are slightly more negative than the consensus which expects average levels to the US dollar of about 22-24 to the dollar in both 2015 and 2016. This level is similar to the current July rate or even slightly better</a:t>
            </a:r>
          </a:p>
          <a:p>
            <a:r>
              <a:rPr lang="en-US" sz="1600" dirty="0" smtClean="0">
                <a:solidFill>
                  <a:schemeClr val="tx1">
                    <a:lumMod val="85000"/>
                    <a:lumOff val="15000"/>
                  </a:schemeClr>
                </a:solidFill>
              </a:rPr>
              <a:t>We see the hryvnia somewhat weaker at an average of 26 this year and 28 next year</a:t>
            </a:r>
          </a:p>
          <a:p>
            <a:r>
              <a:rPr lang="en-US" sz="1600" dirty="0" smtClean="0">
                <a:solidFill>
                  <a:schemeClr val="tx1">
                    <a:lumMod val="85000"/>
                    <a:lumOff val="15000"/>
                  </a:schemeClr>
                </a:solidFill>
              </a:rPr>
              <a:t>Risks though and volatility could be quite extreme both to the up or downside</a:t>
            </a:r>
          </a:p>
          <a:p>
            <a:endParaRPr lang="en-US" dirty="0">
              <a:solidFill>
                <a:schemeClr val="tx1">
                  <a:lumMod val="85000"/>
                  <a:lumOff val="15000"/>
                </a:schemeClr>
              </a:solidFill>
            </a:endParaRPr>
          </a:p>
          <a:p>
            <a:endParaRPr lang="en-US" sz="1700" u="sng" dirty="0">
              <a:solidFill>
                <a:schemeClr val="tx1">
                  <a:lumMod val="85000"/>
                  <a:lumOff val="15000"/>
                </a:schemeClr>
              </a:solidFill>
            </a:endParaRPr>
          </a:p>
        </p:txBody>
      </p:sp>
    </p:spTree>
    <p:extLst>
      <p:ext uri="{BB962C8B-B14F-4D97-AF65-F5344CB8AC3E}">
        <p14:creationId xmlns:p14="http://schemas.microsoft.com/office/powerpoint/2010/main" val="20791388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senior executives see things (1)</a:t>
            </a:r>
            <a:endParaRPr lang="en-GB" dirty="0"/>
          </a:p>
        </p:txBody>
      </p:sp>
      <p:sp>
        <p:nvSpPr>
          <p:cNvPr id="3" name="Content Placeholder 2"/>
          <p:cNvSpPr>
            <a:spLocks noGrp="1"/>
          </p:cNvSpPr>
          <p:nvPr>
            <p:ph idx="1"/>
          </p:nvPr>
        </p:nvSpPr>
        <p:spPr/>
        <p:txBody>
          <a:bodyPr>
            <a:normAutofit/>
          </a:bodyPr>
          <a:lstStyle/>
          <a:p>
            <a:r>
              <a:rPr lang="en-US" dirty="0" smtClean="0">
                <a:solidFill>
                  <a:schemeClr val="tx1">
                    <a:lumMod val="85000"/>
                    <a:lumOff val="15000"/>
                  </a:schemeClr>
                </a:solidFill>
              </a:rPr>
              <a:t>The local MD of a major consumer product firm: “We were seeing a further 50% drop in the Euro top-line and some weeks ago I thought it would be worse but the currency stabilisation has helped a little. But the numbers are still very bad”</a:t>
            </a:r>
          </a:p>
          <a:p>
            <a:r>
              <a:rPr lang="en-US" dirty="0" smtClean="0">
                <a:solidFill>
                  <a:schemeClr val="tx1">
                    <a:lumMod val="85000"/>
                    <a:lumOff val="15000"/>
                  </a:schemeClr>
                </a:solidFill>
              </a:rPr>
              <a:t>Another MD in the same sector confirmed: “We could see top-line sales fall by 10-25% this year and any consumer resilience could collapse this year compared with some relative support in 2014. I am also seeing the start of a collapse in premium products (which is not surprising) but the speed of the move to value and discounts is extreme now. We and other companies are losing share now to the discounters as the Ukrainian consumers move en masse to the bottom. We  see only a small recovery taking shape this year and only perhaps in spring 2016”</a:t>
            </a:r>
          </a:p>
          <a:p>
            <a:r>
              <a:rPr lang="en-US" dirty="0" smtClean="0">
                <a:solidFill>
                  <a:schemeClr val="tx1">
                    <a:lumMod val="85000"/>
                    <a:lumOff val="15000"/>
                  </a:schemeClr>
                </a:solidFill>
              </a:rPr>
              <a:t>The MD of one industrial company noted that: "We are obliged to take more severe steps regarding costs and we will be slashing most operational costs and cutting deep into the corporate structure. I could protect most of the staff for a12-15 month period but the demands of European headquarters are now too severe. We will cut staff by 25-40% in the coming months”.</a:t>
            </a:r>
            <a:endParaRPr lang="en-GB" dirty="0">
              <a:solidFill>
                <a:schemeClr val="tx1">
                  <a:lumMod val="85000"/>
                  <a:lumOff val="15000"/>
                </a:schemeClr>
              </a:solidFill>
            </a:endParaRPr>
          </a:p>
        </p:txBody>
      </p:sp>
    </p:spTree>
    <p:extLst>
      <p:ext uri="{BB962C8B-B14F-4D97-AF65-F5344CB8AC3E}">
        <p14:creationId xmlns:p14="http://schemas.microsoft.com/office/powerpoint/2010/main" val="22872568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a:t>
            </a:r>
            <a:r>
              <a:rPr lang="en-US" dirty="0" smtClean="0"/>
              <a:t>senior executives </a:t>
            </a:r>
            <a:r>
              <a:rPr lang="en-US" dirty="0"/>
              <a:t>see things </a:t>
            </a:r>
            <a:r>
              <a:rPr lang="en-US" dirty="0" smtClean="0"/>
              <a:t>(2)</a:t>
            </a:r>
            <a:endParaRPr lang="en-GB" dirty="0"/>
          </a:p>
        </p:txBody>
      </p:sp>
      <p:sp>
        <p:nvSpPr>
          <p:cNvPr id="3" name="Content Placeholder 2"/>
          <p:cNvSpPr>
            <a:spLocks noGrp="1"/>
          </p:cNvSpPr>
          <p:nvPr>
            <p:ph idx="1"/>
          </p:nvPr>
        </p:nvSpPr>
        <p:spPr/>
        <p:txBody>
          <a:bodyPr>
            <a:noAutofit/>
          </a:bodyPr>
          <a:lstStyle/>
          <a:p>
            <a:r>
              <a:rPr lang="en-US" sz="1600" dirty="0" smtClean="0">
                <a:solidFill>
                  <a:schemeClr val="tx1">
                    <a:lumMod val="85000"/>
                    <a:lumOff val="15000"/>
                  </a:schemeClr>
                </a:solidFill>
              </a:rPr>
              <a:t>“Given the cold bath that we and other companies took last year on profits, cost management is now “Scrooge-lie” and we are expected to stay in the black this year. To achieve this we will probably exacerbate our worsening market share position”</a:t>
            </a:r>
          </a:p>
          <a:p>
            <a:r>
              <a:rPr lang="en-US" sz="1600" dirty="0" smtClean="0">
                <a:solidFill>
                  <a:schemeClr val="tx1">
                    <a:lumMod val="85000"/>
                    <a:lumOff val="15000"/>
                  </a:schemeClr>
                </a:solidFill>
              </a:rPr>
              <a:t>Comment: we are seeing similar concerns being raised in Russia where other managing directors fear that an over-obsession with profit management will threaten to damage market share the long-term perspectives of the business</a:t>
            </a:r>
          </a:p>
          <a:p>
            <a:r>
              <a:rPr lang="en-US" sz="1600" dirty="0" smtClean="0">
                <a:solidFill>
                  <a:schemeClr val="tx1">
                    <a:lumMod val="85000"/>
                    <a:lumOff val="15000"/>
                  </a:schemeClr>
                </a:solidFill>
              </a:rPr>
              <a:t>One of the executives commented on a well known feature regarding exchange rates: “The average and spot rates bear no resemblance to the actual FX rates we can attain assuming the purchase applications are approved in the first place”. Liquidity is very scarce for Euros and a little better for dollars and the actual rate is 10-15% weaker than the published, official rates. The National Bank rates are not achievable which depresses our profitability and cash- flows further and means we have to explain these details to European-based corporate finance colleagues who ask rationally “What’s going on with your FX rates?. There has been a modest FX improvement in recent weeks and let’s see if that proves sustainable. Every little bit helps but we will be hunkering down for the next 9-15 months for sure” </a:t>
            </a:r>
          </a:p>
          <a:p>
            <a:r>
              <a:rPr lang="en-US" sz="1600" dirty="0" smtClean="0">
                <a:solidFill>
                  <a:schemeClr val="tx1">
                    <a:lumMod val="85000"/>
                    <a:lumOff val="15000"/>
                  </a:schemeClr>
                </a:solidFill>
              </a:rPr>
              <a:t>This executive did note the important point that: “We have to be ready though for whenever the market turns round and that could be sometime in 2016”</a:t>
            </a:r>
          </a:p>
        </p:txBody>
      </p:sp>
    </p:spTree>
    <p:extLst>
      <p:ext uri="{BB962C8B-B14F-4D97-AF65-F5344CB8AC3E}">
        <p14:creationId xmlns:p14="http://schemas.microsoft.com/office/powerpoint/2010/main" val="1917991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7568</Words>
  <Application>Microsoft Office PowerPoint</Application>
  <PresentationFormat>Bildschirmpräsentation (4:3)</PresentationFormat>
  <Paragraphs>459</Paragraphs>
  <Slides>41</Slides>
  <Notes>2</Notes>
  <HiddenSlides>0</HiddenSlides>
  <MMClips>0</MMClips>
  <ScaleCrop>false</ScaleCrop>
  <HeadingPairs>
    <vt:vector size="4" baseType="variant">
      <vt:variant>
        <vt:lpstr>Design</vt:lpstr>
      </vt:variant>
      <vt:variant>
        <vt:i4>1</vt:i4>
      </vt:variant>
      <vt:variant>
        <vt:lpstr>Folientitel</vt:lpstr>
      </vt:variant>
      <vt:variant>
        <vt:i4>41</vt:i4>
      </vt:variant>
    </vt:vector>
  </HeadingPairs>
  <TitlesOfParts>
    <vt:vector size="42" baseType="lpstr">
      <vt:lpstr>Office Theme</vt:lpstr>
      <vt:lpstr>Ukraine Business outlook 2015-18</vt:lpstr>
      <vt:lpstr>Content </vt:lpstr>
      <vt:lpstr>Executive summary (1)</vt:lpstr>
      <vt:lpstr>Executive summary (2)</vt:lpstr>
      <vt:lpstr>Executive summary (3)</vt:lpstr>
      <vt:lpstr>Executive summary (4)</vt:lpstr>
      <vt:lpstr>Executive summary (5)</vt:lpstr>
      <vt:lpstr>How senior executives see things (1)</vt:lpstr>
      <vt:lpstr>How senior executives see things (2)</vt:lpstr>
      <vt:lpstr>How senior executives see things (3)</vt:lpstr>
      <vt:lpstr> Some assumptions (1)  </vt:lpstr>
      <vt:lpstr> Some assumptions (2) </vt:lpstr>
      <vt:lpstr>Key factors</vt:lpstr>
      <vt:lpstr>Business outlook (1)</vt:lpstr>
      <vt:lpstr>Business outlook (2)</vt:lpstr>
      <vt:lpstr>Business outlook (3)</vt:lpstr>
      <vt:lpstr>Business outlook (4) – 2015 sales projections </vt:lpstr>
      <vt:lpstr>Business outlook (5) – sales by sector </vt:lpstr>
      <vt:lpstr>Business outlook (6) – sales by sector </vt:lpstr>
      <vt:lpstr>What are Ukrainian companies saying?</vt:lpstr>
      <vt:lpstr>Business features (1)</vt:lpstr>
      <vt:lpstr>Business features (2)</vt:lpstr>
      <vt:lpstr>Human resources and salaries (1) </vt:lpstr>
      <vt:lpstr>Human resources and salaries (2)</vt:lpstr>
      <vt:lpstr>Bad blood?</vt:lpstr>
      <vt:lpstr>Where do you put Ukraine in your structure? (1)</vt:lpstr>
      <vt:lpstr>Where do you put Ukraine in your structure? (2)</vt:lpstr>
      <vt:lpstr>The latest IMF deal and debt restructuring (1)</vt:lpstr>
      <vt:lpstr>The latest IMF deal and debt restructuring (2)</vt:lpstr>
      <vt:lpstr>Economic outlook (1) - GDP</vt:lpstr>
      <vt:lpstr>Economic outlook (2) - GDP</vt:lpstr>
      <vt:lpstr>Economic outlook (3) - GDP</vt:lpstr>
      <vt:lpstr>Economic outlook (4) - GDP</vt:lpstr>
      <vt:lpstr>Economic outlook (5) - wages</vt:lpstr>
      <vt:lpstr>Economic outlook (6) – retail/consumer</vt:lpstr>
      <vt:lpstr>Inflation outlook </vt:lpstr>
      <vt:lpstr> Currency outlook (1) </vt:lpstr>
      <vt:lpstr> Currency outlook (2) </vt:lpstr>
      <vt:lpstr> Currency outlook (3) </vt:lpstr>
      <vt:lpstr>PowerPoint-Präsentation</vt:lpstr>
      <vt:lpstr>PowerPoint-Präsentation</vt:lpstr>
    </vt:vector>
  </TitlesOfParts>
  <Company>WU-Wien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 Title HERE</dc:title>
  <dc:creator>Mike Moser</dc:creator>
  <cp:lastModifiedBy>Christian Deimel</cp:lastModifiedBy>
  <cp:revision>28</cp:revision>
  <dcterms:created xsi:type="dcterms:W3CDTF">2010-10-29T16:14:33Z</dcterms:created>
  <dcterms:modified xsi:type="dcterms:W3CDTF">2015-07-10T10:31:13Z</dcterms:modified>
</cp:coreProperties>
</file>