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34"/>
  </p:notesMasterIdLst>
  <p:sldIdLst>
    <p:sldId id="317" r:id="rId3"/>
    <p:sldId id="318" r:id="rId4"/>
    <p:sldId id="302" r:id="rId5"/>
    <p:sldId id="301" r:id="rId6"/>
    <p:sldId id="261" r:id="rId7"/>
    <p:sldId id="313" r:id="rId8"/>
    <p:sldId id="314" r:id="rId9"/>
    <p:sldId id="264" r:id="rId10"/>
    <p:sldId id="266" r:id="rId11"/>
    <p:sldId id="267" r:id="rId12"/>
    <p:sldId id="268" r:id="rId13"/>
    <p:sldId id="270" r:id="rId14"/>
    <p:sldId id="273" r:id="rId15"/>
    <p:sldId id="304" r:id="rId16"/>
    <p:sldId id="303" r:id="rId17"/>
    <p:sldId id="279" r:id="rId18"/>
    <p:sldId id="280" r:id="rId19"/>
    <p:sldId id="281" r:id="rId20"/>
    <p:sldId id="282" r:id="rId21"/>
    <p:sldId id="306" r:id="rId22"/>
    <p:sldId id="307" r:id="rId23"/>
    <p:sldId id="287" r:id="rId24"/>
    <p:sldId id="309" r:id="rId25"/>
    <p:sldId id="308" r:id="rId26"/>
    <p:sldId id="290" r:id="rId27"/>
    <p:sldId id="310" r:id="rId28"/>
    <p:sldId id="293" r:id="rId29"/>
    <p:sldId id="311" r:id="rId30"/>
    <p:sldId id="312" r:id="rId31"/>
    <p:sldId id="296" r:id="rId32"/>
    <p:sldId id="319" r:id="rId33"/>
  </p:sldIdLst>
  <p:sldSz cx="9144000" cy="6858000" type="screen4x3"/>
  <p:notesSz cx="6797675" cy="9928225"/>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99" d="100"/>
          <a:sy n="99" d="100"/>
        </p:scale>
        <p:origin x="-24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A46AB8EA-B6ED-48F4-89EC-6BCC81E609E1}" type="datetimeFigureOut">
              <a:rPr lang="de-AT" smtClean="0"/>
              <a:t>02.11.2015</a:t>
            </a:fld>
            <a:endParaRPr lang="de-AT"/>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8F0C76DB-CD64-4574-94D6-33C77A2595AE}" type="slidenum">
              <a:rPr lang="de-AT" smtClean="0"/>
              <a:t>‹Nr.›</a:t>
            </a:fld>
            <a:endParaRPr lang="de-AT"/>
          </a:p>
        </p:txBody>
      </p:sp>
    </p:spTree>
    <p:extLst>
      <p:ext uri="{BB962C8B-B14F-4D97-AF65-F5344CB8AC3E}">
        <p14:creationId xmlns:p14="http://schemas.microsoft.com/office/powerpoint/2010/main" val="41153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
          <p:cNvSpPr>
            <a:spLocks noGrp="1" noRot="1" noChangeAspect="1" noChangeArrowheads="1" noTextEdit="1"/>
          </p:cNvSpPr>
          <p:nvPr>
            <p:ph type="sldImg"/>
          </p:nvPr>
        </p:nvSpPr>
        <p:spPr bwMode="auto">
          <a:xfrm>
            <a:off x="917575" y="755650"/>
            <a:ext cx="4962525" cy="3722688"/>
          </a:xfrm>
          <a:solidFill>
            <a:srgbClr val="FFFFFF"/>
          </a:solidFill>
          <a:ln>
            <a:solidFill>
              <a:srgbClr val="000000"/>
            </a:solidFill>
            <a:miter lim="800000"/>
            <a:headEnd/>
            <a:tailEnd/>
          </a:ln>
        </p:spPr>
      </p:sp>
      <p:sp>
        <p:nvSpPr>
          <p:cNvPr id="44035"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spcBef>
                <a:spcPct val="0"/>
              </a:spcBef>
            </a:pPr>
            <a:endParaRPr lang="en-US" dirty="0" smtClean="0">
              <a:latin typeface="Times New Roman" charset="0"/>
            </a:endParaRPr>
          </a:p>
        </p:txBody>
      </p:sp>
    </p:spTree>
    <p:extLst>
      <p:ext uri="{BB962C8B-B14F-4D97-AF65-F5344CB8AC3E}">
        <p14:creationId xmlns:p14="http://schemas.microsoft.com/office/powerpoint/2010/main" val="3918845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Text Box 1"/>
          <p:cNvSpPr txBox="1">
            <a:spLocks noChangeArrowheads="1"/>
          </p:cNvSpPr>
          <p:nvPr/>
        </p:nvSpPr>
        <p:spPr bwMode="auto">
          <a:xfrm>
            <a:off x="2124274" y="754959"/>
            <a:ext cx="2549128" cy="3723084"/>
          </a:xfrm>
          <a:prstGeom prst="rect">
            <a:avLst/>
          </a:prstGeom>
          <a:solidFill>
            <a:srgbClr val="FFFFFF"/>
          </a:solidFill>
          <a:ln w="9525">
            <a:solidFill>
              <a:srgbClr val="000000"/>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endParaRPr lang="en-US" altLang="en-US" dirty="0">
              <a:latin typeface="Calibri" charset="0"/>
            </a:endParaRPr>
          </a:p>
        </p:txBody>
      </p:sp>
      <p:sp>
        <p:nvSpPr>
          <p:cNvPr id="27651" name="Rectangle 2"/>
          <p:cNvSpPr>
            <a:spLocks noGrp="1" noChangeArrowheads="1"/>
          </p:cNvSpPr>
          <p:nvPr>
            <p:ph type="body"/>
          </p:nvPr>
        </p:nvSpPr>
        <p:spPr bwMode="auto">
          <a:xfrm>
            <a:off x="679768" y="4715907"/>
            <a:ext cx="5436567" cy="446770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spcBef>
                <a:spcPct val="0"/>
              </a:spcBef>
            </a:pPr>
            <a:endParaRPr lang="en-US" altLang="en-US" dirty="0" smtClean="0">
              <a:latin typeface="Times New Roman" charset="0"/>
            </a:endParaRPr>
          </a:p>
        </p:txBody>
      </p:sp>
    </p:spTree>
    <p:extLst>
      <p:ext uri="{BB962C8B-B14F-4D97-AF65-F5344CB8AC3E}">
        <p14:creationId xmlns:p14="http://schemas.microsoft.com/office/powerpoint/2010/main" val="189113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4000"/>
            </a:lvl1pPr>
          </a:lstStyle>
          <a:p>
            <a:r>
              <a:rPr lang="de-DE" dirty="0" smtClean="0"/>
              <a:t>Click to edit Master title style</a:t>
            </a:r>
            <a:endParaRPr lang="de-DE"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Click to edit Master subtitle style</a:t>
            </a:r>
            <a:endParaRPr lang="de-DE" dirty="0"/>
          </a:p>
        </p:txBody>
      </p:sp>
      <p:sp>
        <p:nvSpPr>
          <p:cNvPr id="4" name="Date Placeholder 3"/>
          <p:cNvSpPr>
            <a:spLocks noGrp="1"/>
          </p:cNvSpPr>
          <p:nvPr>
            <p:ph type="dt" sz="half" idx="10"/>
          </p:nvPr>
        </p:nvSpPr>
        <p:spPr/>
        <p:txBody>
          <a:bodyPr/>
          <a:lstStyle/>
          <a:p>
            <a:fld id="{CE803A40-A135-734A-B0D2-1243E03CE0F1}" type="datetimeFigureOut">
              <a:rPr lang="de-DE" smtClean="0"/>
              <a:pPr/>
              <a:t>02.11.2015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smtClean="0"/>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4" name="Date Placeholder 3"/>
          <p:cNvSpPr>
            <a:spLocks noGrp="1"/>
          </p:cNvSpPr>
          <p:nvPr>
            <p:ph type="dt" sz="half" idx="10"/>
          </p:nvPr>
        </p:nvSpPr>
        <p:spPr/>
        <p:txBody>
          <a:bodyPr/>
          <a:lstStyle/>
          <a:p>
            <a:fld id="{CE803A40-A135-734A-B0D2-1243E03CE0F1}" type="datetimeFigureOut">
              <a:rPr lang="de-DE" smtClean="0"/>
              <a:pPr/>
              <a:t>02.11.2015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de-AT" smtClean="0"/>
              <a:t>Click to edit Master title style</a:t>
            </a:r>
            <a:endParaRPr lang="de-D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4" name="Date Placeholder 3"/>
          <p:cNvSpPr>
            <a:spLocks noGrp="1"/>
          </p:cNvSpPr>
          <p:nvPr>
            <p:ph type="dt" sz="half" idx="10"/>
          </p:nvPr>
        </p:nvSpPr>
        <p:spPr/>
        <p:txBody>
          <a:bodyPr/>
          <a:lstStyle/>
          <a:p>
            <a:fld id="{CE803A40-A135-734A-B0D2-1243E03CE0F1}" type="datetimeFigureOut">
              <a:rPr lang="de-DE" smtClean="0"/>
              <a:pPr/>
              <a:t>02.11.2015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4000"/>
            </a:lvl1pPr>
          </a:lstStyle>
          <a:p>
            <a:r>
              <a:rPr lang="de-DE" dirty="0" smtClean="0"/>
              <a:t>Click to edit Master title style</a:t>
            </a:r>
            <a:endParaRPr lang="de-DE"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Click to edit Master subtitle style</a:t>
            </a:r>
            <a:endParaRPr lang="de-DE" dirty="0"/>
          </a:p>
        </p:txBody>
      </p:sp>
      <p:sp>
        <p:nvSpPr>
          <p:cNvPr id="4" name="Date Placeholder 3"/>
          <p:cNvSpPr>
            <a:spLocks noGrp="1"/>
          </p:cNvSpPr>
          <p:nvPr>
            <p:ph type="dt" sz="half" idx="10"/>
          </p:nvPr>
        </p:nvSpPr>
        <p:spPr/>
        <p:txBody>
          <a:bodyPr/>
          <a:lstStyle/>
          <a:p>
            <a:fld id="{CE803A40-A135-734A-B0D2-1243E03CE0F1}" type="datetimeFigureOut">
              <a:rPr lang="de-DE" smtClean="0">
                <a:solidFill>
                  <a:prstClr val="black">
                    <a:tint val="75000"/>
                  </a:prstClr>
                </a:solidFill>
              </a:rPr>
              <a:pPr/>
              <a:t>02.11.2015</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6" name="Slide Number Placeholder 5"/>
          <p:cNvSpPr>
            <a:spLocks noGrp="1"/>
          </p:cNvSpPr>
          <p:nvPr>
            <p:ph type="sldNum" sz="quarter" idx="12"/>
          </p:nvPr>
        </p:nvSpPr>
        <p:spPr/>
        <p:txBody>
          <a:bodyPr/>
          <a:lstStyle/>
          <a:p>
            <a:fld id="{DC58DC61-52C3-F646-84DC-45E85CDDD53D}"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2874628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de-AT" dirty="0" smtClean="0"/>
              <a:t>Click to edit Master title style</a:t>
            </a:r>
            <a:endParaRPr lang="de-DE" dirty="0"/>
          </a:p>
        </p:txBody>
      </p:sp>
      <p:sp>
        <p:nvSpPr>
          <p:cNvPr id="3" name="Content Placeholder 2"/>
          <p:cNvSpPr>
            <a:spLocks noGrp="1"/>
          </p:cNvSpPr>
          <p:nvPr>
            <p:ph idx="1"/>
          </p:nvPr>
        </p:nvSpPr>
        <p:spPr/>
        <p:txBody>
          <a:bodyPr/>
          <a:lstStyle>
            <a:lvl1pPr>
              <a:defRPr sz="1800"/>
            </a:lvl1pPr>
            <a:lvl2pPr>
              <a:defRPr sz="1800"/>
            </a:lvl2pPr>
            <a:lvl3pPr>
              <a:defRPr sz="1600"/>
            </a:lvl3pPr>
            <a:lvl4pPr>
              <a:defRPr sz="1600"/>
            </a:lvl4pPr>
            <a:lvl5pPr>
              <a:defRPr sz="1600"/>
            </a:lvl5pPr>
          </a:lstStyle>
          <a:p>
            <a:pPr lvl="0"/>
            <a:r>
              <a:rPr lang="de-AT" dirty="0" smtClean="0"/>
              <a:t>Click to edit Master text styles</a:t>
            </a:r>
          </a:p>
          <a:p>
            <a:pPr lvl="1"/>
            <a:r>
              <a:rPr lang="de-AT" dirty="0" smtClean="0"/>
              <a:t>Second level</a:t>
            </a:r>
          </a:p>
          <a:p>
            <a:pPr lvl="2"/>
            <a:r>
              <a:rPr lang="de-AT" dirty="0" smtClean="0"/>
              <a:t>Third level</a:t>
            </a:r>
          </a:p>
          <a:p>
            <a:pPr lvl="3"/>
            <a:r>
              <a:rPr lang="de-AT" dirty="0" smtClean="0"/>
              <a:t>Fourth level</a:t>
            </a:r>
          </a:p>
          <a:p>
            <a:pPr lvl="4"/>
            <a:r>
              <a:rPr lang="de-AT" dirty="0" smtClean="0"/>
              <a:t>Fifth level</a:t>
            </a:r>
            <a:endParaRPr lang="de-DE" dirty="0"/>
          </a:p>
        </p:txBody>
      </p:sp>
      <p:sp>
        <p:nvSpPr>
          <p:cNvPr id="4" name="Date Placeholder 3"/>
          <p:cNvSpPr>
            <a:spLocks noGrp="1"/>
          </p:cNvSpPr>
          <p:nvPr>
            <p:ph type="dt" sz="half" idx="10"/>
          </p:nvPr>
        </p:nvSpPr>
        <p:spPr/>
        <p:txBody>
          <a:bodyPr/>
          <a:lstStyle/>
          <a:p>
            <a:fld id="{CE803A40-A135-734A-B0D2-1243E03CE0F1}" type="datetimeFigureOut">
              <a:rPr lang="de-DE" smtClean="0">
                <a:solidFill>
                  <a:prstClr val="black">
                    <a:tint val="75000"/>
                  </a:prstClr>
                </a:solidFill>
              </a:rPr>
              <a:pPr/>
              <a:t>02.11.2015</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6" name="Slide Number Placeholder 5"/>
          <p:cNvSpPr>
            <a:spLocks noGrp="1"/>
          </p:cNvSpPr>
          <p:nvPr>
            <p:ph type="sldNum" sz="quarter" idx="12"/>
          </p:nvPr>
        </p:nvSpPr>
        <p:spPr/>
        <p:txBody>
          <a:bodyPr/>
          <a:lstStyle/>
          <a:p>
            <a:fld id="{DC58DC61-52C3-F646-84DC-45E85CDDD53D}"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22316608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AT" smtClean="0"/>
              <a:t>Click to edit Master title style</a:t>
            </a:r>
            <a:endParaRPr lang="de-D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AT" smtClean="0"/>
              <a:t>Click to edit Master text styles</a:t>
            </a:r>
          </a:p>
        </p:txBody>
      </p:sp>
      <p:sp>
        <p:nvSpPr>
          <p:cNvPr id="4" name="Date Placeholder 3"/>
          <p:cNvSpPr>
            <a:spLocks noGrp="1"/>
          </p:cNvSpPr>
          <p:nvPr>
            <p:ph type="dt" sz="half" idx="10"/>
          </p:nvPr>
        </p:nvSpPr>
        <p:spPr/>
        <p:txBody>
          <a:bodyPr/>
          <a:lstStyle/>
          <a:p>
            <a:fld id="{CE803A40-A135-734A-B0D2-1243E03CE0F1}" type="datetimeFigureOut">
              <a:rPr lang="de-DE" smtClean="0">
                <a:solidFill>
                  <a:prstClr val="black">
                    <a:tint val="75000"/>
                  </a:prstClr>
                </a:solidFill>
              </a:rPr>
              <a:pPr/>
              <a:t>02.11.2015</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6" name="Slide Number Placeholder 5"/>
          <p:cNvSpPr>
            <a:spLocks noGrp="1"/>
          </p:cNvSpPr>
          <p:nvPr>
            <p:ph type="sldNum" sz="quarter" idx="12"/>
          </p:nvPr>
        </p:nvSpPr>
        <p:spPr/>
        <p:txBody>
          <a:bodyPr/>
          <a:lstStyle/>
          <a:p>
            <a:fld id="{DC58DC61-52C3-F646-84DC-45E85CDDD53D}"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27617999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smtClean="0"/>
              <a:t>Click to edit Master title style</a:t>
            </a:r>
            <a:endParaRPr lang="de-D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5" name="Date Placeholder 4"/>
          <p:cNvSpPr>
            <a:spLocks noGrp="1"/>
          </p:cNvSpPr>
          <p:nvPr>
            <p:ph type="dt" sz="half" idx="10"/>
          </p:nvPr>
        </p:nvSpPr>
        <p:spPr/>
        <p:txBody>
          <a:bodyPr/>
          <a:lstStyle/>
          <a:p>
            <a:fld id="{CE803A40-A135-734A-B0D2-1243E03CE0F1}" type="datetimeFigureOut">
              <a:rPr lang="de-DE" smtClean="0">
                <a:solidFill>
                  <a:prstClr val="black">
                    <a:tint val="75000"/>
                  </a:prstClr>
                </a:solidFill>
              </a:rPr>
              <a:pPr/>
              <a:t>02.11.2015</a:t>
            </a:fld>
            <a:endParaRPr lang="de-DE">
              <a:solidFill>
                <a:prstClr val="black">
                  <a:tint val="75000"/>
                </a:prstClr>
              </a:solidFill>
            </a:endParaRPr>
          </a:p>
        </p:txBody>
      </p:sp>
      <p:sp>
        <p:nvSpPr>
          <p:cNvPr id="6" name="Footer Placeholder 5"/>
          <p:cNvSpPr>
            <a:spLocks noGrp="1"/>
          </p:cNvSpPr>
          <p:nvPr>
            <p:ph type="ftr" sz="quarter" idx="11"/>
          </p:nvPr>
        </p:nvSpPr>
        <p:spPr/>
        <p:txBody>
          <a:bodyPr/>
          <a:lstStyle/>
          <a:p>
            <a:endParaRPr lang="de-DE">
              <a:solidFill>
                <a:prstClr val="black">
                  <a:tint val="75000"/>
                </a:prstClr>
              </a:solidFill>
            </a:endParaRPr>
          </a:p>
        </p:txBody>
      </p:sp>
      <p:sp>
        <p:nvSpPr>
          <p:cNvPr id="7" name="Slide Number Placeholder 6"/>
          <p:cNvSpPr>
            <a:spLocks noGrp="1"/>
          </p:cNvSpPr>
          <p:nvPr>
            <p:ph type="sldNum" sz="quarter" idx="12"/>
          </p:nvPr>
        </p:nvSpPr>
        <p:spPr/>
        <p:txBody>
          <a:bodyPr/>
          <a:lstStyle/>
          <a:p>
            <a:fld id="{DC58DC61-52C3-F646-84DC-45E85CDDD53D}"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15831332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AT" smtClean="0"/>
              <a:t>Click to edit Master title style</a:t>
            </a:r>
            <a:endParaRPr lang="de-D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AT"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AT"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7" name="Date Placeholder 6"/>
          <p:cNvSpPr>
            <a:spLocks noGrp="1"/>
          </p:cNvSpPr>
          <p:nvPr>
            <p:ph type="dt" sz="half" idx="10"/>
          </p:nvPr>
        </p:nvSpPr>
        <p:spPr/>
        <p:txBody>
          <a:bodyPr/>
          <a:lstStyle/>
          <a:p>
            <a:fld id="{CE803A40-A135-734A-B0D2-1243E03CE0F1}" type="datetimeFigureOut">
              <a:rPr lang="de-DE" smtClean="0">
                <a:solidFill>
                  <a:prstClr val="black">
                    <a:tint val="75000"/>
                  </a:prstClr>
                </a:solidFill>
              </a:rPr>
              <a:pPr/>
              <a:t>02.11.2015</a:t>
            </a:fld>
            <a:endParaRPr lang="de-DE">
              <a:solidFill>
                <a:prstClr val="black">
                  <a:tint val="75000"/>
                </a:prstClr>
              </a:solidFill>
            </a:endParaRPr>
          </a:p>
        </p:txBody>
      </p:sp>
      <p:sp>
        <p:nvSpPr>
          <p:cNvPr id="8" name="Footer Placeholder 7"/>
          <p:cNvSpPr>
            <a:spLocks noGrp="1"/>
          </p:cNvSpPr>
          <p:nvPr>
            <p:ph type="ftr" sz="quarter" idx="11"/>
          </p:nvPr>
        </p:nvSpPr>
        <p:spPr/>
        <p:txBody>
          <a:bodyPr/>
          <a:lstStyle/>
          <a:p>
            <a:endParaRPr lang="de-DE">
              <a:solidFill>
                <a:prstClr val="black">
                  <a:tint val="75000"/>
                </a:prstClr>
              </a:solidFill>
            </a:endParaRPr>
          </a:p>
        </p:txBody>
      </p:sp>
      <p:sp>
        <p:nvSpPr>
          <p:cNvPr id="9" name="Slide Number Placeholder 8"/>
          <p:cNvSpPr>
            <a:spLocks noGrp="1"/>
          </p:cNvSpPr>
          <p:nvPr>
            <p:ph type="sldNum" sz="quarter" idx="12"/>
          </p:nvPr>
        </p:nvSpPr>
        <p:spPr/>
        <p:txBody>
          <a:bodyPr/>
          <a:lstStyle/>
          <a:p>
            <a:fld id="{DC58DC61-52C3-F646-84DC-45E85CDDD53D}"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32841577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smtClean="0"/>
              <a:t>Click to edit Master title style</a:t>
            </a:r>
            <a:endParaRPr lang="de-DE"/>
          </a:p>
        </p:txBody>
      </p:sp>
      <p:sp>
        <p:nvSpPr>
          <p:cNvPr id="3" name="Date Placeholder 2"/>
          <p:cNvSpPr>
            <a:spLocks noGrp="1"/>
          </p:cNvSpPr>
          <p:nvPr>
            <p:ph type="dt" sz="half" idx="10"/>
          </p:nvPr>
        </p:nvSpPr>
        <p:spPr/>
        <p:txBody>
          <a:bodyPr/>
          <a:lstStyle/>
          <a:p>
            <a:fld id="{CE803A40-A135-734A-B0D2-1243E03CE0F1}" type="datetimeFigureOut">
              <a:rPr lang="de-DE" smtClean="0">
                <a:solidFill>
                  <a:prstClr val="black">
                    <a:tint val="75000"/>
                  </a:prstClr>
                </a:solidFill>
              </a:rPr>
              <a:pPr/>
              <a:t>02.11.2015</a:t>
            </a:fld>
            <a:endParaRPr lang="de-DE">
              <a:solidFill>
                <a:prstClr val="black">
                  <a:tint val="75000"/>
                </a:prstClr>
              </a:solidFill>
            </a:endParaRPr>
          </a:p>
        </p:txBody>
      </p:sp>
      <p:sp>
        <p:nvSpPr>
          <p:cNvPr id="4" name="Footer Placeholder 3"/>
          <p:cNvSpPr>
            <a:spLocks noGrp="1"/>
          </p:cNvSpPr>
          <p:nvPr>
            <p:ph type="ftr" sz="quarter" idx="11"/>
          </p:nvPr>
        </p:nvSpPr>
        <p:spPr/>
        <p:txBody>
          <a:bodyPr/>
          <a:lstStyle/>
          <a:p>
            <a:endParaRPr lang="de-DE">
              <a:solidFill>
                <a:prstClr val="black">
                  <a:tint val="75000"/>
                </a:prstClr>
              </a:solidFill>
            </a:endParaRPr>
          </a:p>
        </p:txBody>
      </p:sp>
      <p:sp>
        <p:nvSpPr>
          <p:cNvPr id="5" name="Slide Number Placeholder 4"/>
          <p:cNvSpPr>
            <a:spLocks noGrp="1"/>
          </p:cNvSpPr>
          <p:nvPr>
            <p:ph type="sldNum" sz="quarter" idx="12"/>
          </p:nvPr>
        </p:nvSpPr>
        <p:spPr/>
        <p:txBody>
          <a:bodyPr/>
          <a:lstStyle/>
          <a:p>
            <a:fld id="{DC58DC61-52C3-F646-84DC-45E85CDDD53D}"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12016049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803A40-A135-734A-B0D2-1243E03CE0F1}" type="datetimeFigureOut">
              <a:rPr lang="de-DE" smtClean="0">
                <a:solidFill>
                  <a:prstClr val="black">
                    <a:tint val="75000"/>
                  </a:prstClr>
                </a:solidFill>
              </a:rPr>
              <a:pPr/>
              <a:t>02.11.2015</a:t>
            </a:fld>
            <a:endParaRPr lang="de-DE">
              <a:solidFill>
                <a:prstClr val="black">
                  <a:tint val="75000"/>
                </a:prstClr>
              </a:solidFill>
            </a:endParaRPr>
          </a:p>
        </p:txBody>
      </p:sp>
      <p:sp>
        <p:nvSpPr>
          <p:cNvPr id="3" name="Footer Placeholder 2"/>
          <p:cNvSpPr>
            <a:spLocks noGrp="1"/>
          </p:cNvSpPr>
          <p:nvPr>
            <p:ph type="ftr" sz="quarter" idx="11"/>
          </p:nvPr>
        </p:nvSpPr>
        <p:spPr/>
        <p:txBody>
          <a:bodyPr/>
          <a:lstStyle/>
          <a:p>
            <a:endParaRPr lang="de-DE">
              <a:solidFill>
                <a:prstClr val="black">
                  <a:tint val="75000"/>
                </a:prstClr>
              </a:solidFill>
            </a:endParaRPr>
          </a:p>
        </p:txBody>
      </p:sp>
      <p:sp>
        <p:nvSpPr>
          <p:cNvPr id="4" name="Slide Number Placeholder 3"/>
          <p:cNvSpPr>
            <a:spLocks noGrp="1"/>
          </p:cNvSpPr>
          <p:nvPr>
            <p:ph type="sldNum" sz="quarter" idx="12"/>
          </p:nvPr>
        </p:nvSpPr>
        <p:spPr/>
        <p:txBody>
          <a:bodyPr/>
          <a:lstStyle/>
          <a:p>
            <a:fld id="{DC58DC61-52C3-F646-84DC-45E85CDDD53D}"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37174252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de-AT" smtClean="0"/>
              <a:t>Click to edit Master title style</a:t>
            </a:r>
            <a:endParaRPr lang="de-D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smtClean="0"/>
              <a:t>Click to edit Master text styles</a:t>
            </a:r>
          </a:p>
        </p:txBody>
      </p:sp>
      <p:sp>
        <p:nvSpPr>
          <p:cNvPr id="5" name="Date Placeholder 4"/>
          <p:cNvSpPr>
            <a:spLocks noGrp="1"/>
          </p:cNvSpPr>
          <p:nvPr>
            <p:ph type="dt" sz="half" idx="10"/>
          </p:nvPr>
        </p:nvSpPr>
        <p:spPr/>
        <p:txBody>
          <a:bodyPr/>
          <a:lstStyle/>
          <a:p>
            <a:fld id="{CE803A40-A135-734A-B0D2-1243E03CE0F1}" type="datetimeFigureOut">
              <a:rPr lang="de-DE" smtClean="0">
                <a:solidFill>
                  <a:prstClr val="black">
                    <a:tint val="75000"/>
                  </a:prstClr>
                </a:solidFill>
              </a:rPr>
              <a:pPr/>
              <a:t>02.11.2015</a:t>
            </a:fld>
            <a:endParaRPr lang="de-DE">
              <a:solidFill>
                <a:prstClr val="black">
                  <a:tint val="75000"/>
                </a:prstClr>
              </a:solidFill>
            </a:endParaRPr>
          </a:p>
        </p:txBody>
      </p:sp>
      <p:sp>
        <p:nvSpPr>
          <p:cNvPr id="6" name="Footer Placeholder 5"/>
          <p:cNvSpPr>
            <a:spLocks noGrp="1"/>
          </p:cNvSpPr>
          <p:nvPr>
            <p:ph type="ftr" sz="quarter" idx="11"/>
          </p:nvPr>
        </p:nvSpPr>
        <p:spPr/>
        <p:txBody>
          <a:bodyPr/>
          <a:lstStyle/>
          <a:p>
            <a:endParaRPr lang="de-DE">
              <a:solidFill>
                <a:prstClr val="black">
                  <a:tint val="75000"/>
                </a:prstClr>
              </a:solidFill>
            </a:endParaRPr>
          </a:p>
        </p:txBody>
      </p:sp>
      <p:sp>
        <p:nvSpPr>
          <p:cNvPr id="7" name="Slide Number Placeholder 6"/>
          <p:cNvSpPr>
            <a:spLocks noGrp="1"/>
          </p:cNvSpPr>
          <p:nvPr>
            <p:ph type="sldNum" sz="quarter" idx="12"/>
          </p:nvPr>
        </p:nvSpPr>
        <p:spPr/>
        <p:txBody>
          <a:bodyPr/>
          <a:lstStyle/>
          <a:p>
            <a:fld id="{DC58DC61-52C3-F646-84DC-45E85CDDD53D}"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2046521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de-AT" dirty="0" smtClean="0"/>
              <a:t>Click to edit Master title style</a:t>
            </a:r>
            <a:endParaRPr lang="de-DE" dirty="0"/>
          </a:p>
        </p:txBody>
      </p:sp>
      <p:sp>
        <p:nvSpPr>
          <p:cNvPr id="3" name="Content Placeholder 2"/>
          <p:cNvSpPr>
            <a:spLocks noGrp="1"/>
          </p:cNvSpPr>
          <p:nvPr>
            <p:ph idx="1"/>
          </p:nvPr>
        </p:nvSpPr>
        <p:spPr/>
        <p:txBody>
          <a:bodyPr/>
          <a:lstStyle>
            <a:lvl1pPr>
              <a:defRPr sz="1800"/>
            </a:lvl1pPr>
            <a:lvl2pPr>
              <a:defRPr sz="1800"/>
            </a:lvl2pPr>
            <a:lvl3pPr>
              <a:defRPr sz="1600"/>
            </a:lvl3pPr>
            <a:lvl4pPr>
              <a:defRPr sz="1600"/>
            </a:lvl4pPr>
            <a:lvl5pPr>
              <a:defRPr sz="1600"/>
            </a:lvl5pPr>
          </a:lstStyle>
          <a:p>
            <a:pPr lvl="0"/>
            <a:r>
              <a:rPr lang="de-AT" dirty="0" smtClean="0"/>
              <a:t>Click to edit Master text styles</a:t>
            </a:r>
          </a:p>
          <a:p>
            <a:pPr lvl="1"/>
            <a:r>
              <a:rPr lang="de-AT" dirty="0" smtClean="0"/>
              <a:t>Second level</a:t>
            </a:r>
          </a:p>
          <a:p>
            <a:pPr lvl="2"/>
            <a:r>
              <a:rPr lang="de-AT" dirty="0" smtClean="0"/>
              <a:t>Third level</a:t>
            </a:r>
          </a:p>
          <a:p>
            <a:pPr lvl="3"/>
            <a:r>
              <a:rPr lang="de-AT" dirty="0" smtClean="0"/>
              <a:t>Fourth level</a:t>
            </a:r>
          </a:p>
          <a:p>
            <a:pPr lvl="4"/>
            <a:r>
              <a:rPr lang="de-AT" dirty="0" smtClean="0"/>
              <a:t>Fifth level</a:t>
            </a:r>
            <a:endParaRPr lang="de-DE" dirty="0"/>
          </a:p>
        </p:txBody>
      </p:sp>
      <p:sp>
        <p:nvSpPr>
          <p:cNvPr id="4" name="Date Placeholder 3"/>
          <p:cNvSpPr>
            <a:spLocks noGrp="1"/>
          </p:cNvSpPr>
          <p:nvPr>
            <p:ph type="dt" sz="half" idx="10"/>
          </p:nvPr>
        </p:nvSpPr>
        <p:spPr/>
        <p:txBody>
          <a:bodyPr/>
          <a:lstStyle/>
          <a:p>
            <a:fld id="{CE803A40-A135-734A-B0D2-1243E03CE0F1}" type="datetimeFigureOut">
              <a:rPr lang="de-DE" smtClean="0"/>
              <a:pPr/>
              <a:t>02.11.2015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de-AT" smtClean="0"/>
              <a:t>Click to edit Master title style</a:t>
            </a:r>
            <a:endParaRPr lang="de-D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smtClean="0"/>
              <a:t>Click to edit Master text styles</a:t>
            </a:r>
          </a:p>
        </p:txBody>
      </p:sp>
      <p:sp>
        <p:nvSpPr>
          <p:cNvPr id="5" name="Date Placeholder 4"/>
          <p:cNvSpPr>
            <a:spLocks noGrp="1"/>
          </p:cNvSpPr>
          <p:nvPr>
            <p:ph type="dt" sz="half" idx="10"/>
          </p:nvPr>
        </p:nvSpPr>
        <p:spPr/>
        <p:txBody>
          <a:bodyPr/>
          <a:lstStyle/>
          <a:p>
            <a:fld id="{CE803A40-A135-734A-B0D2-1243E03CE0F1}" type="datetimeFigureOut">
              <a:rPr lang="de-DE" smtClean="0">
                <a:solidFill>
                  <a:prstClr val="black">
                    <a:tint val="75000"/>
                  </a:prstClr>
                </a:solidFill>
              </a:rPr>
              <a:pPr/>
              <a:t>02.11.2015</a:t>
            </a:fld>
            <a:endParaRPr lang="de-DE">
              <a:solidFill>
                <a:prstClr val="black">
                  <a:tint val="75000"/>
                </a:prstClr>
              </a:solidFill>
            </a:endParaRPr>
          </a:p>
        </p:txBody>
      </p:sp>
      <p:sp>
        <p:nvSpPr>
          <p:cNvPr id="6" name="Footer Placeholder 5"/>
          <p:cNvSpPr>
            <a:spLocks noGrp="1"/>
          </p:cNvSpPr>
          <p:nvPr>
            <p:ph type="ftr" sz="quarter" idx="11"/>
          </p:nvPr>
        </p:nvSpPr>
        <p:spPr/>
        <p:txBody>
          <a:bodyPr/>
          <a:lstStyle/>
          <a:p>
            <a:endParaRPr lang="de-DE">
              <a:solidFill>
                <a:prstClr val="black">
                  <a:tint val="75000"/>
                </a:prstClr>
              </a:solidFill>
            </a:endParaRPr>
          </a:p>
        </p:txBody>
      </p:sp>
      <p:sp>
        <p:nvSpPr>
          <p:cNvPr id="7" name="Slide Number Placeholder 6"/>
          <p:cNvSpPr>
            <a:spLocks noGrp="1"/>
          </p:cNvSpPr>
          <p:nvPr>
            <p:ph type="sldNum" sz="quarter" idx="12"/>
          </p:nvPr>
        </p:nvSpPr>
        <p:spPr/>
        <p:txBody>
          <a:bodyPr/>
          <a:lstStyle/>
          <a:p>
            <a:fld id="{DC58DC61-52C3-F646-84DC-45E85CDDD53D}"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35593284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smtClean="0"/>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4" name="Date Placeholder 3"/>
          <p:cNvSpPr>
            <a:spLocks noGrp="1"/>
          </p:cNvSpPr>
          <p:nvPr>
            <p:ph type="dt" sz="half" idx="10"/>
          </p:nvPr>
        </p:nvSpPr>
        <p:spPr/>
        <p:txBody>
          <a:bodyPr/>
          <a:lstStyle/>
          <a:p>
            <a:fld id="{CE803A40-A135-734A-B0D2-1243E03CE0F1}" type="datetimeFigureOut">
              <a:rPr lang="de-DE" smtClean="0">
                <a:solidFill>
                  <a:prstClr val="black">
                    <a:tint val="75000"/>
                  </a:prstClr>
                </a:solidFill>
              </a:rPr>
              <a:pPr/>
              <a:t>02.11.2015</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6" name="Slide Number Placeholder 5"/>
          <p:cNvSpPr>
            <a:spLocks noGrp="1"/>
          </p:cNvSpPr>
          <p:nvPr>
            <p:ph type="sldNum" sz="quarter" idx="12"/>
          </p:nvPr>
        </p:nvSpPr>
        <p:spPr/>
        <p:txBody>
          <a:bodyPr/>
          <a:lstStyle/>
          <a:p>
            <a:fld id="{DC58DC61-52C3-F646-84DC-45E85CDDD53D}"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3075329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de-AT" smtClean="0"/>
              <a:t>Click to edit Master title style</a:t>
            </a:r>
            <a:endParaRPr lang="de-D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4" name="Date Placeholder 3"/>
          <p:cNvSpPr>
            <a:spLocks noGrp="1"/>
          </p:cNvSpPr>
          <p:nvPr>
            <p:ph type="dt" sz="half" idx="10"/>
          </p:nvPr>
        </p:nvSpPr>
        <p:spPr/>
        <p:txBody>
          <a:bodyPr/>
          <a:lstStyle/>
          <a:p>
            <a:fld id="{CE803A40-A135-734A-B0D2-1243E03CE0F1}" type="datetimeFigureOut">
              <a:rPr lang="de-DE" smtClean="0">
                <a:solidFill>
                  <a:prstClr val="black">
                    <a:tint val="75000"/>
                  </a:prstClr>
                </a:solidFill>
              </a:rPr>
              <a:pPr/>
              <a:t>02.11.2015</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6" name="Slide Number Placeholder 5"/>
          <p:cNvSpPr>
            <a:spLocks noGrp="1"/>
          </p:cNvSpPr>
          <p:nvPr>
            <p:ph type="sldNum" sz="quarter" idx="12"/>
          </p:nvPr>
        </p:nvSpPr>
        <p:spPr/>
        <p:txBody>
          <a:bodyPr/>
          <a:lstStyle/>
          <a:p>
            <a:fld id="{DC58DC61-52C3-F646-84DC-45E85CDDD53D}"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2966358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AT" smtClean="0"/>
              <a:t>Click to edit Master title style</a:t>
            </a:r>
            <a:endParaRPr lang="de-D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AT" smtClean="0"/>
              <a:t>Click to edit Master text styles</a:t>
            </a:r>
          </a:p>
        </p:txBody>
      </p:sp>
      <p:sp>
        <p:nvSpPr>
          <p:cNvPr id="4" name="Date Placeholder 3"/>
          <p:cNvSpPr>
            <a:spLocks noGrp="1"/>
          </p:cNvSpPr>
          <p:nvPr>
            <p:ph type="dt" sz="half" idx="10"/>
          </p:nvPr>
        </p:nvSpPr>
        <p:spPr/>
        <p:txBody>
          <a:bodyPr/>
          <a:lstStyle/>
          <a:p>
            <a:fld id="{CE803A40-A135-734A-B0D2-1243E03CE0F1}" type="datetimeFigureOut">
              <a:rPr lang="de-DE" smtClean="0"/>
              <a:pPr/>
              <a:t>02.11.2015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smtClean="0"/>
              <a:t>Click to edit Master title style</a:t>
            </a:r>
            <a:endParaRPr lang="de-D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5" name="Date Placeholder 4"/>
          <p:cNvSpPr>
            <a:spLocks noGrp="1"/>
          </p:cNvSpPr>
          <p:nvPr>
            <p:ph type="dt" sz="half" idx="10"/>
          </p:nvPr>
        </p:nvSpPr>
        <p:spPr/>
        <p:txBody>
          <a:bodyPr/>
          <a:lstStyle/>
          <a:p>
            <a:fld id="{CE803A40-A135-734A-B0D2-1243E03CE0F1}" type="datetimeFigureOut">
              <a:rPr lang="de-DE" smtClean="0"/>
              <a:pPr/>
              <a:t>02.11.2015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AT" smtClean="0"/>
              <a:t>Click to edit Master title style</a:t>
            </a:r>
            <a:endParaRPr lang="de-D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AT"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AT"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7" name="Date Placeholder 6"/>
          <p:cNvSpPr>
            <a:spLocks noGrp="1"/>
          </p:cNvSpPr>
          <p:nvPr>
            <p:ph type="dt" sz="half" idx="10"/>
          </p:nvPr>
        </p:nvSpPr>
        <p:spPr/>
        <p:txBody>
          <a:bodyPr/>
          <a:lstStyle/>
          <a:p>
            <a:fld id="{CE803A40-A135-734A-B0D2-1243E03CE0F1}" type="datetimeFigureOut">
              <a:rPr lang="de-DE" smtClean="0"/>
              <a:pPr/>
              <a:t>02.11.2015</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smtClean="0"/>
              <a:t>Click to edit Master title style</a:t>
            </a:r>
            <a:endParaRPr lang="de-DE"/>
          </a:p>
        </p:txBody>
      </p:sp>
      <p:sp>
        <p:nvSpPr>
          <p:cNvPr id="3" name="Date Placeholder 2"/>
          <p:cNvSpPr>
            <a:spLocks noGrp="1"/>
          </p:cNvSpPr>
          <p:nvPr>
            <p:ph type="dt" sz="half" idx="10"/>
          </p:nvPr>
        </p:nvSpPr>
        <p:spPr/>
        <p:txBody>
          <a:bodyPr/>
          <a:lstStyle/>
          <a:p>
            <a:fld id="{CE803A40-A135-734A-B0D2-1243E03CE0F1}" type="datetimeFigureOut">
              <a:rPr lang="de-DE" smtClean="0"/>
              <a:pPr/>
              <a:t>02.11.2015</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803A40-A135-734A-B0D2-1243E03CE0F1}" type="datetimeFigureOut">
              <a:rPr lang="de-DE" smtClean="0"/>
              <a:pPr/>
              <a:t>02.11.2015</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de-AT" smtClean="0"/>
              <a:t>Click to edit Master title style</a:t>
            </a:r>
            <a:endParaRPr lang="de-D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smtClean="0"/>
              <a:t>Click to edit Master text styles</a:t>
            </a:r>
          </a:p>
        </p:txBody>
      </p:sp>
      <p:sp>
        <p:nvSpPr>
          <p:cNvPr id="5" name="Date Placeholder 4"/>
          <p:cNvSpPr>
            <a:spLocks noGrp="1"/>
          </p:cNvSpPr>
          <p:nvPr>
            <p:ph type="dt" sz="half" idx="10"/>
          </p:nvPr>
        </p:nvSpPr>
        <p:spPr/>
        <p:txBody>
          <a:bodyPr/>
          <a:lstStyle/>
          <a:p>
            <a:fld id="{CE803A40-A135-734A-B0D2-1243E03CE0F1}" type="datetimeFigureOut">
              <a:rPr lang="de-DE" smtClean="0"/>
              <a:pPr/>
              <a:t>02.11.2015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de-AT" smtClean="0"/>
              <a:t>Click to edit Master title style</a:t>
            </a:r>
            <a:endParaRPr lang="de-D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smtClean="0"/>
              <a:t>Click to edit Master text styles</a:t>
            </a:r>
          </a:p>
        </p:txBody>
      </p:sp>
      <p:sp>
        <p:nvSpPr>
          <p:cNvPr id="5" name="Date Placeholder 4"/>
          <p:cNvSpPr>
            <a:spLocks noGrp="1"/>
          </p:cNvSpPr>
          <p:nvPr>
            <p:ph type="dt" sz="half" idx="10"/>
          </p:nvPr>
        </p:nvSpPr>
        <p:spPr/>
        <p:txBody>
          <a:bodyPr/>
          <a:lstStyle/>
          <a:p>
            <a:fld id="{CE803A40-A135-734A-B0D2-1243E03CE0F1}" type="datetimeFigureOut">
              <a:rPr lang="de-DE" smtClean="0"/>
              <a:pPr/>
              <a:t>02.11.2015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Click to edit Master title style</a:t>
            </a:r>
            <a:endParaRPr lang="de-D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803A40-A135-734A-B0D2-1243E03CE0F1}" type="datetimeFigureOut">
              <a:rPr lang="de-DE" smtClean="0"/>
              <a:pPr/>
              <a:t>02.11.2015</a:t>
            </a:fld>
            <a:endParaRPr lang="de-D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58DC61-52C3-F646-84DC-45E85CDDD53D}"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Click to edit Master title style</a:t>
            </a:r>
            <a:endParaRPr lang="de-D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803A40-A135-734A-B0D2-1243E03CE0F1}" type="datetimeFigureOut">
              <a:rPr lang="de-DE" smtClean="0">
                <a:solidFill>
                  <a:prstClr val="black">
                    <a:tint val="75000"/>
                  </a:prstClr>
                </a:solidFill>
              </a:rPr>
              <a:pPr/>
              <a:t>02.11.2015</a:t>
            </a:fld>
            <a:endParaRPr lang="de-DE">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58DC61-52C3-F646-84DC-45E85CDDD53D}"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1227305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30.xml"/><Relationship Id="rId3" Type="http://schemas.openxmlformats.org/officeDocument/2006/relationships/slide" Target="slide6.xml"/><Relationship Id="rId7" Type="http://schemas.openxmlformats.org/officeDocument/2006/relationships/slide" Target="slide16.xml"/><Relationship Id="rId12" Type="http://schemas.openxmlformats.org/officeDocument/2006/relationships/slide" Target="slide27.xml"/><Relationship Id="rId2" Type="http://schemas.openxmlformats.org/officeDocument/2006/relationships/slide" Target="slide3.xml"/><Relationship Id="rId1" Type="http://schemas.openxmlformats.org/officeDocument/2006/relationships/slideLayout" Target="../slideLayouts/slideLayout13.xml"/><Relationship Id="rId6" Type="http://schemas.openxmlformats.org/officeDocument/2006/relationships/slide" Target="slide12.xml"/><Relationship Id="rId11" Type="http://schemas.openxmlformats.org/officeDocument/2006/relationships/slide" Target="slide26.xml"/><Relationship Id="rId5" Type="http://schemas.openxmlformats.org/officeDocument/2006/relationships/slide" Target="slide10.xml"/><Relationship Id="rId10" Type="http://schemas.openxmlformats.org/officeDocument/2006/relationships/slide" Target="slide20.xml"/><Relationship Id="rId4" Type="http://schemas.openxmlformats.org/officeDocument/2006/relationships/slide" Target="slide8.xml"/><Relationship Id="rId9" Type="http://schemas.openxmlformats.org/officeDocument/2006/relationships/slide" Target="slide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mailto:danielthorniley@dt-gbc.com"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www.ceemeabusinessgroup.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400" b="1" dirty="0" smtClean="0">
                <a:solidFill>
                  <a:srgbClr val="000000"/>
                </a:solidFill>
              </a:rPr>
              <a:t>Ukraine</a:t>
            </a:r>
            <a:r>
              <a:rPr lang="en-GB" dirty="0">
                <a:solidFill>
                  <a:srgbClr val="000000"/>
                </a:solidFill>
              </a:rPr>
              <a:t/>
            </a:r>
            <a:br>
              <a:rPr lang="en-GB" dirty="0">
                <a:solidFill>
                  <a:srgbClr val="000000"/>
                </a:solidFill>
              </a:rPr>
            </a:br>
            <a:r>
              <a:rPr lang="en-GB" sz="3600" dirty="0">
                <a:solidFill>
                  <a:srgbClr val="000000"/>
                </a:solidFill>
              </a:rPr>
              <a:t>Business outlook </a:t>
            </a:r>
            <a:r>
              <a:rPr lang="en-GB" sz="3600" dirty="0" smtClean="0">
                <a:solidFill>
                  <a:srgbClr val="000000"/>
                </a:solidFill>
              </a:rPr>
              <a:t>2015-19</a:t>
            </a:r>
            <a:endParaRPr lang="de-DE" sz="4000" dirty="0"/>
          </a:p>
        </p:txBody>
      </p:sp>
      <p:sp>
        <p:nvSpPr>
          <p:cNvPr id="3" name="Subtitle 2"/>
          <p:cNvSpPr>
            <a:spLocks noGrp="1"/>
          </p:cNvSpPr>
          <p:nvPr>
            <p:ph type="subTitle" idx="1"/>
          </p:nvPr>
        </p:nvSpPr>
        <p:spPr/>
        <p:txBody>
          <a:bodyPr>
            <a:normAutofit/>
          </a:bodyPr>
          <a:lstStyle/>
          <a:p>
            <a:pPr>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a:solidFill>
                  <a:srgbClr val="898989"/>
                </a:solidFill>
              </a:rPr>
              <a:t>Quarterly update – </a:t>
            </a:r>
            <a:r>
              <a:rPr lang="en-US" dirty="0" smtClean="0">
                <a:solidFill>
                  <a:srgbClr val="898989"/>
                </a:solidFill>
              </a:rPr>
              <a:t>November 2015</a:t>
            </a:r>
            <a:endParaRPr lang="en-US" dirty="0">
              <a:solidFill>
                <a:srgbClr val="898989"/>
              </a:solidFill>
            </a:endParaRPr>
          </a:p>
          <a:p>
            <a:pPr>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err="1">
                <a:solidFill>
                  <a:srgbClr val="898989"/>
                </a:solidFill>
              </a:rPr>
              <a:t>by</a:t>
            </a:r>
            <a:r>
              <a:rPr lang="de-DE" dirty="0">
                <a:solidFill>
                  <a:srgbClr val="898989"/>
                </a:solidFill>
              </a:rPr>
              <a:t> Dr Daniel Thorniley</a:t>
            </a:r>
          </a:p>
        </p:txBody>
      </p:sp>
    </p:spTree>
    <p:extLst>
      <p:ext uri="{BB962C8B-B14F-4D97-AF65-F5344CB8AC3E}">
        <p14:creationId xmlns:p14="http://schemas.microsoft.com/office/powerpoint/2010/main" val="42897498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3600" dirty="0" smtClean="0"/>
              <a:t>Some assumptions (1) </a:t>
            </a:r>
            <a:br>
              <a:rPr lang="en-US" sz="3600" dirty="0" smtClean="0"/>
            </a:br>
            <a:endParaRPr lang="en-GB" dirty="0"/>
          </a:p>
        </p:txBody>
      </p:sp>
      <p:sp>
        <p:nvSpPr>
          <p:cNvPr id="3" name="Content Placeholder 2"/>
          <p:cNvSpPr>
            <a:spLocks noGrp="1"/>
          </p:cNvSpPr>
          <p:nvPr>
            <p:ph idx="1"/>
          </p:nvPr>
        </p:nvSpPr>
        <p:spPr/>
        <p:txBody>
          <a:bodyPr>
            <a:noAutofit/>
          </a:bodyPr>
          <a:lstStyle/>
          <a:p>
            <a:pPr marL="0" indent="0">
              <a:buNone/>
            </a:pPr>
            <a:r>
              <a:rPr lang="en-US" sz="1600" dirty="0" smtClean="0">
                <a:solidFill>
                  <a:schemeClr val="tx1">
                    <a:lumMod val="85000"/>
                    <a:lumOff val="15000"/>
                  </a:schemeClr>
                </a:solidFill>
              </a:rPr>
              <a:t>We stick with the following features of our central scenario</a:t>
            </a:r>
            <a:r>
              <a:rPr lang="en-US" sz="1600" dirty="0">
                <a:solidFill>
                  <a:schemeClr val="tx1">
                    <a:lumMod val="85000"/>
                    <a:lumOff val="15000"/>
                  </a:schemeClr>
                </a:solidFill>
              </a:rPr>
              <a:t>: </a:t>
            </a:r>
            <a:endParaRPr lang="en-US" sz="1600" dirty="0" smtClean="0">
              <a:solidFill>
                <a:schemeClr val="tx1">
                  <a:lumMod val="85000"/>
                  <a:lumOff val="15000"/>
                </a:schemeClr>
              </a:solidFill>
            </a:endParaRPr>
          </a:p>
          <a:p>
            <a:pPr marL="0" indent="0">
              <a:buNone/>
            </a:pPr>
            <a:endParaRPr lang="en-US" sz="1600" dirty="0">
              <a:solidFill>
                <a:schemeClr val="tx1">
                  <a:lumMod val="85000"/>
                  <a:lumOff val="15000"/>
                </a:schemeClr>
              </a:solidFill>
            </a:endParaRPr>
          </a:p>
          <a:p>
            <a:r>
              <a:rPr lang="en-US" sz="1600" dirty="0" smtClean="0">
                <a:solidFill>
                  <a:schemeClr val="tx1">
                    <a:lumMod val="85000"/>
                    <a:lumOff val="15000"/>
                  </a:schemeClr>
                </a:solidFill>
              </a:rPr>
              <a:t>Crimea </a:t>
            </a:r>
            <a:r>
              <a:rPr lang="en-US" sz="1600" dirty="0">
                <a:solidFill>
                  <a:schemeClr val="tx1">
                    <a:lumMod val="85000"/>
                    <a:lumOff val="15000"/>
                  </a:schemeClr>
                </a:solidFill>
              </a:rPr>
              <a:t>has seceded de facto from Ukraine</a:t>
            </a:r>
          </a:p>
          <a:p>
            <a:r>
              <a:rPr lang="en-US" sz="1600" dirty="0" smtClean="0">
                <a:solidFill>
                  <a:schemeClr val="tx1">
                    <a:lumMod val="85000"/>
                    <a:lumOff val="15000"/>
                  </a:schemeClr>
                </a:solidFill>
              </a:rPr>
              <a:t>This </a:t>
            </a:r>
            <a:r>
              <a:rPr lang="en-US" sz="1600" dirty="0">
                <a:solidFill>
                  <a:schemeClr val="tx1">
                    <a:lumMod val="85000"/>
                    <a:lumOff val="15000"/>
                  </a:schemeClr>
                </a:solidFill>
              </a:rPr>
              <a:t>will not be accepted by Ukraine or the West and will remain a frozen </a:t>
            </a:r>
            <a:r>
              <a:rPr lang="en-US" sz="1600" dirty="0" smtClean="0">
                <a:solidFill>
                  <a:schemeClr val="tx1">
                    <a:lumMod val="85000"/>
                    <a:lumOff val="15000"/>
                  </a:schemeClr>
                </a:solidFill>
              </a:rPr>
              <a:t>conflict </a:t>
            </a:r>
            <a:endParaRPr lang="en-US" sz="1600" dirty="0">
              <a:solidFill>
                <a:schemeClr val="tx1">
                  <a:lumMod val="85000"/>
                  <a:lumOff val="15000"/>
                </a:schemeClr>
              </a:solidFill>
            </a:endParaRPr>
          </a:p>
          <a:p>
            <a:r>
              <a:rPr lang="en-US" sz="1600" dirty="0" smtClean="0">
                <a:solidFill>
                  <a:schemeClr val="tx1">
                    <a:lumMod val="85000"/>
                    <a:lumOff val="15000"/>
                  </a:schemeClr>
                </a:solidFill>
              </a:rPr>
              <a:t>The </a:t>
            </a:r>
            <a:r>
              <a:rPr lang="en-US" sz="1600" dirty="0">
                <a:solidFill>
                  <a:schemeClr val="tx1">
                    <a:lumMod val="85000"/>
                    <a:lumOff val="15000"/>
                  </a:schemeClr>
                </a:solidFill>
              </a:rPr>
              <a:t>conflict with Russia will not escalate </a:t>
            </a:r>
            <a:r>
              <a:rPr lang="en-US" sz="1600" dirty="0" smtClean="0">
                <a:solidFill>
                  <a:schemeClr val="tx1">
                    <a:lumMod val="85000"/>
                    <a:lumOff val="15000"/>
                  </a:schemeClr>
                </a:solidFill>
              </a:rPr>
              <a:t>or worsen from here   </a:t>
            </a:r>
          </a:p>
          <a:p>
            <a:r>
              <a:rPr lang="en-US" sz="1600" dirty="0" smtClean="0">
                <a:solidFill>
                  <a:schemeClr val="tx1">
                    <a:lumMod val="85000"/>
                    <a:lumOff val="15000"/>
                  </a:schemeClr>
                </a:solidFill>
              </a:rPr>
              <a:t>The entire Donetsk and Lugansk regions (not just separatist bits) are 18% of Ukrainian GDP and 23% of industrial output. But the separatist parts are smaller than this</a:t>
            </a:r>
          </a:p>
          <a:p>
            <a:r>
              <a:rPr lang="en-US" sz="1600" dirty="0" smtClean="0">
                <a:solidFill>
                  <a:schemeClr val="tx1">
                    <a:lumMod val="85000"/>
                    <a:lumOff val="15000"/>
                  </a:schemeClr>
                </a:solidFill>
              </a:rPr>
              <a:t>Any eventual agreement will not prevent a future poisoned atmosphere remaining</a:t>
            </a:r>
            <a:endParaRPr lang="en-US" sz="1600" dirty="0">
              <a:solidFill>
                <a:schemeClr val="tx1">
                  <a:lumMod val="85000"/>
                  <a:lumOff val="15000"/>
                </a:schemeClr>
              </a:solidFill>
            </a:endParaRPr>
          </a:p>
          <a:p>
            <a:r>
              <a:rPr lang="en-US" sz="1600" dirty="0" smtClean="0">
                <a:solidFill>
                  <a:schemeClr val="tx1">
                    <a:lumMod val="85000"/>
                    <a:lumOff val="15000"/>
                  </a:schemeClr>
                </a:solidFill>
              </a:rPr>
              <a:t>IMF/EU </a:t>
            </a:r>
            <a:r>
              <a:rPr lang="en-US" sz="1600" dirty="0">
                <a:solidFill>
                  <a:schemeClr val="tx1">
                    <a:lumMod val="85000"/>
                    <a:lumOff val="15000"/>
                  </a:schemeClr>
                </a:solidFill>
              </a:rPr>
              <a:t>funding </a:t>
            </a:r>
            <a:r>
              <a:rPr lang="en-US" sz="1600" dirty="0" smtClean="0">
                <a:solidFill>
                  <a:schemeClr val="tx1">
                    <a:lumMod val="85000"/>
                    <a:lumOff val="15000"/>
                  </a:schemeClr>
                </a:solidFill>
              </a:rPr>
              <a:t>will have to be increased in order to rebalance </a:t>
            </a:r>
            <a:r>
              <a:rPr lang="en-US" sz="1600" dirty="0">
                <a:solidFill>
                  <a:schemeClr val="tx1">
                    <a:lumMod val="85000"/>
                    <a:lumOff val="15000"/>
                  </a:schemeClr>
                </a:solidFill>
              </a:rPr>
              <a:t>the debt profile </a:t>
            </a:r>
            <a:endParaRPr lang="en-US" sz="1600" dirty="0" smtClean="0">
              <a:solidFill>
                <a:schemeClr val="tx1">
                  <a:lumMod val="85000"/>
                  <a:lumOff val="15000"/>
                </a:schemeClr>
              </a:solidFill>
            </a:endParaRPr>
          </a:p>
          <a:p>
            <a:r>
              <a:rPr lang="en-US" sz="1600" u="sng" dirty="0" smtClean="0">
                <a:solidFill>
                  <a:schemeClr val="tx1">
                    <a:lumMod val="85000"/>
                    <a:lumOff val="15000"/>
                  </a:schemeClr>
                </a:solidFill>
              </a:rPr>
              <a:t>Ukraine will have to restructure or write-off part of its sovereign debt in 2015 (and did so)</a:t>
            </a:r>
          </a:p>
          <a:p>
            <a:r>
              <a:rPr lang="en-US" sz="1600" dirty="0">
                <a:solidFill>
                  <a:schemeClr val="tx1">
                    <a:lumMod val="85000"/>
                    <a:lumOff val="15000"/>
                  </a:schemeClr>
                </a:solidFill>
              </a:rPr>
              <a:t>But any variant of the IMF program will entail structural reforms which in the short-term will hurt GDP growth, consumption patterns and western business results</a:t>
            </a:r>
          </a:p>
          <a:p>
            <a:r>
              <a:rPr lang="en-US" sz="1600" dirty="0" smtClean="0">
                <a:solidFill>
                  <a:schemeClr val="tx1">
                    <a:lumMod val="85000"/>
                    <a:lumOff val="15000"/>
                  </a:schemeClr>
                </a:solidFill>
              </a:rPr>
              <a:t>The </a:t>
            </a:r>
            <a:r>
              <a:rPr lang="en-US" sz="1600" dirty="0">
                <a:solidFill>
                  <a:schemeClr val="tx1">
                    <a:lumMod val="85000"/>
                    <a:lumOff val="15000"/>
                  </a:schemeClr>
                </a:solidFill>
              </a:rPr>
              <a:t>key to success is for any new regime to tackle genuinely and seriously endemic institutionalised and socialised corruption and malpractice</a:t>
            </a:r>
          </a:p>
          <a:p>
            <a:r>
              <a:rPr lang="en-US" sz="1600" dirty="0">
                <a:solidFill>
                  <a:schemeClr val="tx1">
                    <a:lumMod val="85000"/>
                    <a:lumOff val="15000"/>
                  </a:schemeClr>
                </a:solidFill>
              </a:rPr>
              <a:t>Yanukovich’s kleptocracy has destroyed the commercial fibre of the country </a:t>
            </a:r>
          </a:p>
          <a:p>
            <a:endParaRPr lang="en-US" sz="1600" u="sng" dirty="0">
              <a:solidFill>
                <a:schemeClr val="tx1">
                  <a:lumMod val="85000"/>
                  <a:lumOff val="15000"/>
                </a:schemeClr>
              </a:solidFill>
            </a:endParaRPr>
          </a:p>
        </p:txBody>
      </p:sp>
    </p:spTree>
    <p:extLst>
      <p:ext uri="{BB962C8B-B14F-4D97-AF65-F5344CB8AC3E}">
        <p14:creationId xmlns:p14="http://schemas.microsoft.com/office/powerpoint/2010/main" val="28689984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dirty="0"/>
              <a:t/>
            </a:r>
            <a:br>
              <a:rPr lang="en-US" dirty="0"/>
            </a:br>
            <a:r>
              <a:rPr lang="en-US" dirty="0"/>
              <a:t>Some assumptions </a:t>
            </a:r>
            <a:r>
              <a:rPr lang="en-US" dirty="0" smtClean="0"/>
              <a:t>(2)</a:t>
            </a:r>
            <a:r>
              <a:rPr lang="en-US" dirty="0"/>
              <a:t/>
            </a:r>
            <a:br>
              <a:rPr lang="en-US" dirty="0"/>
            </a:br>
            <a:endParaRPr lang="en-GB" dirty="0"/>
          </a:p>
        </p:txBody>
      </p:sp>
      <p:sp>
        <p:nvSpPr>
          <p:cNvPr id="3" name="Inhaltsplatzhalter 2"/>
          <p:cNvSpPr>
            <a:spLocks noGrp="1"/>
          </p:cNvSpPr>
          <p:nvPr>
            <p:ph idx="1"/>
          </p:nvPr>
        </p:nvSpPr>
        <p:spPr/>
        <p:txBody>
          <a:bodyPr>
            <a:normAutofit/>
          </a:bodyPr>
          <a:lstStyle/>
          <a:p>
            <a:pPr marL="0" indent="0">
              <a:buNone/>
            </a:pPr>
            <a:r>
              <a:rPr lang="en-US" sz="1600" dirty="0">
                <a:solidFill>
                  <a:schemeClr val="tx1">
                    <a:lumMod val="85000"/>
                    <a:lumOff val="15000"/>
                  </a:schemeClr>
                </a:solidFill>
              </a:rPr>
              <a:t>Our economic assumptions for </a:t>
            </a:r>
            <a:r>
              <a:rPr lang="en-US" sz="1600" dirty="0" smtClean="0">
                <a:solidFill>
                  <a:schemeClr val="tx1">
                    <a:lumMod val="85000"/>
                    <a:lumOff val="15000"/>
                  </a:schemeClr>
                </a:solidFill>
              </a:rPr>
              <a:t>2016 </a:t>
            </a:r>
            <a:r>
              <a:rPr lang="en-US" sz="1600" dirty="0">
                <a:solidFill>
                  <a:schemeClr val="tx1">
                    <a:lumMod val="85000"/>
                    <a:lumOff val="15000"/>
                  </a:schemeClr>
                </a:solidFill>
              </a:rPr>
              <a:t>include</a:t>
            </a:r>
            <a:r>
              <a:rPr lang="en-US" sz="1600" dirty="0" smtClean="0">
                <a:solidFill>
                  <a:schemeClr val="tx1">
                    <a:lumMod val="85000"/>
                    <a:lumOff val="15000"/>
                  </a:schemeClr>
                </a:solidFill>
              </a:rPr>
              <a:t>:</a:t>
            </a:r>
          </a:p>
          <a:p>
            <a:pPr marL="0" indent="0">
              <a:buNone/>
            </a:pPr>
            <a:endParaRPr lang="en-US" sz="1600" dirty="0" smtClean="0">
              <a:solidFill>
                <a:schemeClr val="tx1">
                  <a:lumMod val="85000"/>
                  <a:lumOff val="15000"/>
                </a:schemeClr>
              </a:solidFill>
            </a:endParaRPr>
          </a:p>
          <a:p>
            <a:r>
              <a:rPr lang="en-US" sz="1600" dirty="0" smtClean="0">
                <a:solidFill>
                  <a:schemeClr val="tx1">
                    <a:lumMod val="85000"/>
                    <a:lumOff val="15000"/>
                  </a:schemeClr>
                </a:solidFill>
              </a:rPr>
              <a:t>GDP grows by 0.8% </a:t>
            </a:r>
            <a:endParaRPr lang="en-US" sz="1600" dirty="0">
              <a:solidFill>
                <a:schemeClr val="tx1">
                  <a:lumMod val="85000"/>
                  <a:lumOff val="15000"/>
                </a:schemeClr>
              </a:solidFill>
            </a:endParaRPr>
          </a:p>
          <a:p>
            <a:r>
              <a:rPr lang="en-US" sz="1600" dirty="0">
                <a:solidFill>
                  <a:schemeClr val="tx1">
                    <a:lumMod val="85000"/>
                    <a:lumOff val="15000"/>
                  </a:schemeClr>
                </a:solidFill>
              </a:rPr>
              <a:t>Consumer prices rise </a:t>
            </a:r>
            <a:r>
              <a:rPr lang="en-US" sz="1600" dirty="0" smtClean="0">
                <a:solidFill>
                  <a:schemeClr val="tx1">
                    <a:lumMod val="85000"/>
                    <a:lumOff val="15000"/>
                  </a:schemeClr>
                </a:solidFill>
              </a:rPr>
              <a:t>on average by 18% (after 50% in 2015)  </a:t>
            </a:r>
            <a:endParaRPr lang="en-US" sz="1600" dirty="0">
              <a:solidFill>
                <a:schemeClr val="tx1">
                  <a:lumMod val="85000"/>
                  <a:lumOff val="15000"/>
                </a:schemeClr>
              </a:solidFill>
            </a:endParaRPr>
          </a:p>
          <a:p>
            <a:r>
              <a:rPr lang="en-US" sz="1600" dirty="0">
                <a:solidFill>
                  <a:schemeClr val="tx1">
                    <a:lumMod val="85000"/>
                    <a:lumOff val="15000"/>
                  </a:schemeClr>
                </a:solidFill>
              </a:rPr>
              <a:t>High inflation will </a:t>
            </a:r>
            <a:r>
              <a:rPr lang="en-US" sz="1600" dirty="0" smtClean="0">
                <a:solidFill>
                  <a:schemeClr val="tx1">
                    <a:lumMod val="85000"/>
                    <a:lumOff val="15000"/>
                  </a:schemeClr>
                </a:solidFill>
              </a:rPr>
              <a:t>mean real </a:t>
            </a:r>
            <a:r>
              <a:rPr lang="en-US" sz="1600" dirty="0">
                <a:solidFill>
                  <a:schemeClr val="tx1">
                    <a:lumMod val="85000"/>
                    <a:lumOff val="15000"/>
                  </a:schemeClr>
                </a:solidFill>
              </a:rPr>
              <a:t>wages </a:t>
            </a:r>
            <a:r>
              <a:rPr lang="en-US" sz="1600" dirty="0" smtClean="0">
                <a:solidFill>
                  <a:schemeClr val="tx1">
                    <a:lumMod val="85000"/>
                    <a:lumOff val="15000"/>
                  </a:schemeClr>
                </a:solidFill>
              </a:rPr>
              <a:t>are still negative by -4.8% (after -33% in 2015)</a:t>
            </a:r>
            <a:endParaRPr lang="en-US" sz="1600" dirty="0">
              <a:solidFill>
                <a:schemeClr val="tx1">
                  <a:lumMod val="85000"/>
                  <a:lumOff val="15000"/>
                </a:schemeClr>
              </a:solidFill>
            </a:endParaRPr>
          </a:p>
          <a:p>
            <a:r>
              <a:rPr lang="en-US" sz="1600" dirty="0">
                <a:solidFill>
                  <a:schemeClr val="tx1">
                    <a:lumMod val="85000"/>
                    <a:lumOff val="15000"/>
                  </a:schemeClr>
                </a:solidFill>
              </a:rPr>
              <a:t>Consumer spending will </a:t>
            </a:r>
            <a:r>
              <a:rPr lang="en-US" sz="1600" dirty="0" smtClean="0">
                <a:solidFill>
                  <a:schemeClr val="tx1">
                    <a:lumMod val="85000"/>
                    <a:lumOff val="15000"/>
                  </a:schemeClr>
                </a:solidFill>
              </a:rPr>
              <a:t>rise by 1.3%  </a:t>
            </a:r>
            <a:endParaRPr lang="en-US" sz="1600" dirty="0">
              <a:solidFill>
                <a:schemeClr val="tx1">
                  <a:lumMod val="85000"/>
                  <a:lumOff val="15000"/>
                </a:schemeClr>
              </a:solidFill>
            </a:endParaRPr>
          </a:p>
          <a:p>
            <a:r>
              <a:rPr lang="en-US" sz="1600" dirty="0">
                <a:solidFill>
                  <a:schemeClr val="tx1">
                    <a:lumMod val="85000"/>
                    <a:lumOff val="15000"/>
                  </a:schemeClr>
                </a:solidFill>
              </a:rPr>
              <a:t>Investment will decline by </a:t>
            </a:r>
            <a:r>
              <a:rPr lang="en-US" sz="1600" dirty="0" smtClean="0">
                <a:solidFill>
                  <a:schemeClr val="tx1">
                    <a:lumMod val="85000"/>
                    <a:lumOff val="15000"/>
                  </a:schemeClr>
                </a:solidFill>
              </a:rPr>
              <a:t>2.0% (after a fall of -18% in 2015)</a:t>
            </a:r>
          </a:p>
          <a:p>
            <a:r>
              <a:rPr lang="en-US" sz="1600" dirty="0" smtClean="0">
                <a:solidFill>
                  <a:schemeClr val="tx1">
                    <a:lumMod val="85000"/>
                    <a:lumOff val="15000"/>
                  </a:schemeClr>
                </a:solidFill>
              </a:rPr>
              <a:t>The </a:t>
            </a:r>
            <a:r>
              <a:rPr lang="en-US" sz="1600" dirty="0">
                <a:solidFill>
                  <a:schemeClr val="tx1">
                    <a:lumMod val="85000"/>
                    <a:lumOff val="15000"/>
                  </a:schemeClr>
                </a:solidFill>
              </a:rPr>
              <a:t>currency is following the path we predicated i.e. deep crash and with IMF support some stabilisation. It is just possible that the very worst may be over on the currency front </a:t>
            </a:r>
            <a:r>
              <a:rPr lang="en-US" sz="1600" dirty="0" smtClean="0">
                <a:solidFill>
                  <a:schemeClr val="tx1">
                    <a:lumMod val="85000"/>
                    <a:lumOff val="15000"/>
                  </a:schemeClr>
                </a:solidFill>
              </a:rPr>
              <a:t>as well as on the inflation side of things</a:t>
            </a:r>
            <a:endParaRPr lang="en-US" sz="1600" dirty="0">
              <a:solidFill>
                <a:schemeClr val="tx1">
                  <a:lumMod val="85000"/>
                  <a:lumOff val="15000"/>
                </a:schemeClr>
              </a:solidFill>
            </a:endParaRPr>
          </a:p>
          <a:p>
            <a:endParaRPr lang="en-GB" sz="1600" dirty="0">
              <a:solidFill>
                <a:srgbClr val="FF0000"/>
              </a:solidFill>
            </a:endParaRPr>
          </a:p>
        </p:txBody>
      </p:sp>
    </p:spTree>
    <p:extLst>
      <p:ext uri="{BB962C8B-B14F-4D97-AF65-F5344CB8AC3E}">
        <p14:creationId xmlns:p14="http://schemas.microsoft.com/office/powerpoint/2010/main" val="3994797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a:t>
            </a:r>
            <a:r>
              <a:rPr lang="en-US" dirty="0" smtClean="0"/>
              <a:t>outlook (1)</a:t>
            </a:r>
            <a:endParaRPr lang="en-US" dirty="0"/>
          </a:p>
        </p:txBody>
      </p:sp>
      <p:sp>
        <p:nvSpPr>
          <p:cNvPr id="3" name="Content Placeholder 2"/>
          <p:cNvSpPr>
            <a:spLocks noGrp="1"/>
          </p:cNvSpPr>
          <p:nvPr>
            <p:ph idx="1"/>
          </p:nvPr>
        </p:nvSpPr>
        <p:spPr/>
        <p:txBody>
          <a:bodyPr>
            <a:noAutofit/>
          </a:bodyPr>
          <a:lstStyle/>
          <a:p>
            <a:r>
              <a:rPr lang="en-US" sz="1600" dirty="0">
                <a:solidFill>
                  <a:schemeClr val="tx1">
                    <a:lumMod val="85000"/>
                    <a:lumOff val="15000"/>
                  </a:schemeClr>
                </a:solidFill>
              </a:rPr>
              <a:t>Ukraine is the worst performing market in the CEEMEA region in 2015 excluding only Syria</a:t>
            </a:r>
          </a:p>
          <a:p>
            <a:r>
              <a:rPr lang="en-US" sz="1600" dirty="0" smtClean="0">
                <a:solidFill>
                  <a:schemeClr val="tx1">
                    <a:lumMod val="85000"/>
                    <a:lumOff val="15000"/>
                  </a:schemeClr>
                </a:solidFill>
              </a:rPr>
              <a:t>Many companies were surprised that they survived the first 6-7 months of 2014 in reasonably good shape as consumers stocked up</a:t>
            </a:r>
            <a:r>
              <a:rPr lang="en-US" sz="1600" dirty="0">
                <a:solidFill>
                  <a:schemeClr val="tx1">
                    <a:lumMod val="85000"/>
                    <a:lumOff val="15000"/>
                  </a:schemeClr>
                </a:solidFill>
              </a:rPr>
              <a:t>, “buying against future inflation” and “investing in products” rather than holding on to cash and these were wise measures </a:t>
            </a:r>
          </a:p>
          <a:p>
            <a:r>
              <a:rPr lang="en-US" sz="1600" dirty="0" smtClean="0">
                <a:solidFill>
                  <a:schemeClr val="tx1">
                    <a:lumMod val="85000"/>
                    <a:lumOff val="15000"/>
                  </a:schemeClr>
                </a:solidFill>
              </a:rPr>
              <a:t>But by the autumn 2014 harsh reality had </a:t>
            </a:r>
            <a:r>
              <a:rPr lang="en-US" sz="1600" dirty="0">
                <a:solidFill>
                  <a:schemeClr val="tx1">
                    <a:lumMod val="85000"/>
                    <a:lumOff val="15000"/>
                  </a:schemeClr>
                </a:solidFill>
              </a:rPr>
              <a:t>sunk in for the huge majority of </a:t>
            </a:r>
            <a:r>
              <a:rPr lang="en-US" sz="1600" dirty="0" smtClean="0">
                <a:solidFill>
                  <a:schemeClr val="tx1">
                    <a:lumMod val="85000"/>
                    <a:lumOff val="15000"/>
                  </a:schemeClr>
                </a:solidFill>
              </a:rPr>
              <a:t>companies  </a:t>
            </a:r>
          </a:p>
          <a:p>
            <a:r>
              <a:rPr lang="en-US" sz="1600" dirty="0" smtClean="0">
                <a:solidFill>
                  <a:schemeClr val="tx1">
                    <a:lumMod val="85000"/>
                    <a:lumOff val="15000"/>
                  </a:schemeClr>
                </a:solidFill>
              </a:rPr>
              <a:t>Executives </a:t>
            </a:r>
            <a:r>
              <a:rPr lang="en-US" sz="1600" dirty="0">
                <a:solidFill>
                  <a:schemeClr val="tx1">
                    <a:lumMod val="85000"/>
                    <a:lumOff val="15000"/>
                  </a:schemeClr>
                </a:solidFill>
              </a:rPr>
              <a:t>turned </a:t>
            </a:r>
            <a:r>
              <a:rPr lang="en-US" sz="1600" dirty="0" smtClean="0">
                <a:solidFill>
                  <a:schemeClr val="tx1">
                    <a:lumMod val="85000"/>
                    <a:lumOff val="15000"/>
                  </a:schemeClr>
                </a:solidFill>
              </a:rPr>
              <a:t>very pessimistic in early 2015 but became </a:t>
            </a:r>
            <a:r>
              <a:rPr lang="en-US" sz="1600" dirty="0">
                <a:solidFill>
                  <a:schemeClr val="tx1">
                    <a:lumMod val="85000"/>
                    <a:lumOff val="15000"/>
                  </a:schemeClr>
                </a:solidFill>
              </a:rPr>
              <a:t>more optimistic </a:t>
            </a:r>
            <a:r>
              <a:rPr lang="en-US" sz="1600" dirty="0" smtClean="0">
                <a:solidFill>
                  <a:schemeClr val="tx1">
                    <a:lumMod val="85000"/>
                    <a:lumOff val="15000"/>
                  </a:schemeClr>
                </a:solidFill>
              </a:rPr>
              <a:t>this autumn and </a:t>
            </a:r>
            <a:r>
              <a:rPr lang="en-US" sz="1600" dirty="0">
                <a:solidFill>
                  <a:schemeClr val="tx1">
                    <a:lumMod val="85000"/>
                    <a:lumOff val="15000"/>
                  </a:schemeClr>
                </a:solidFill>
              </a:rPr>
              <a:t>we can see from the budgeted figures </a:t>
            </a:r>
            <a:r>
              <a:rPr lang="en-US" sz="1600" dirty="0" smtClean="0">
                <a:solidFill>
                  <a:schemeClr val="tx1">
                    <a:lumMod val="85000"/>
                    <a:lumOff val="15000"/>
                  </a:schemeClr>
                </a:solidFill>
              </a:rPr>
              <a:t>below </a:t>
            </a:r>
            <a:r>
              <a:rPr lang="en-US" sz="1600" dirty="0">
                <a:solidFill>
                  <a:schemeClr val="tx1">
                    <a:lumMod val="85000"/>
                    <a:lumOff val="15000"/>
                  </a:schemeClr>
                </a:solidFill>
              </a:rPr>
              <a:t>that many </a:t>
            </a:r>
            <a:r>
              <a:rPr lang="en-US" sz="1600" dirty="0" smtClean="0">
                <a:solidFill>
                  <a:schemeClr val="tx1">
                    <a:lumMod val="85000"/>
                    <a:lumOff val="15000"/>
                  </a:schemeClr>
                </a:solidFill>
              </a:rPr>
              <a:t>companies now forecast </a:t>
            </a:r>
            <a:r>
              <a:rPr lang="en-US" sz="1600" dirty="0">
                <a:solidFill>
                  <a:schemeClr val="tx1">
                    <a:lumMod val="85000"/>
                    <a:lumOff val="15000"/>
                  </a:schemeClr>
                </a:solidFill>
              </a:rPr>
              <a:t>a rebound in hryvnia sales in 2016 </a:t>
            </a:r>
          </a:p>
          <a:p>
            <a:r>
              <a:rPr lang="en-US" sz="1600" dirty="0">
                <a:solidFill>
                  <a:schemeClr val="tx1">
                    <a:lumMod val="85000"/>
                    <a:lumOff val="15000"/>
                  </a:schemeClr>
                </a:solidFill>
              </a:rPr>
              <a:t>In 2016 it will “look” a lot better but much of this will be </a:t>
            </a:r>
            <a:r>
              <a:rPr lang="en-US" sz="1600" dirty="0" smtClean="0">
                <a:solidFill>
                  <a:schemeClr val="tx1">
                    <a:lumMod val="85000"/>
                    <a:lumOff val="15000"/>
                  </a:schemeClr>
                </a:solidFill>
              </a:rPr>
              <a:t>bounce </a:t>
            </a:r>
            <a:r>
              <a:rPr lang="en-US" sz="1600" dirty="0">
                <a:solidFill>
                  <a:schemeClr val="tx1">
                    <a:lumMod val="85000"/>
                    <a:lumOff val="15000"/>
                  </a:schemeClr>
                </a:solidFill>
              </a:rPr>
              <a:t>back form depressed levels </a:t>
            </a:r>
          </a:p>
          <a:p>
            <a:r>
              <a:rPr lang="en-US" sz="1600" dirty="0" smtClean="0">
                <a:solidFill>
                  <a:schemeClr val="tx1">
                    <a:lumMod val="85000"/>
                    <a:lumOff val="15000"/>
                  </a:schemeClr>
                </a:solidFill>
              </a:rPr>
              <a:t>Business results will depend on the FX rate and that will depend in part on inflation and the sovereign debt outlook and the extent of EU/IMF support. This was very bleak/disastrous in February-March. But we have seen the first signs of some potentially solid stabilisation</a:t>
            </a:r>
          </a:p>
          <a:p>
            <a:r>
              <a:rPr lang="en-US" sz="1600" dirty="0" smtClean="0">
                <a:solidFill>
                  <a:schemeClr val="tx1">
                    <a:lumMod val="85000"/>
                    <a:lumOff val="15000"/>
                  </a:schemeClr>
                </a:solidFill>
              </a:rPr>
              <a:t>There is a growing East-West division in sales with more companies reporting relatively better sales in Kiev and the western regions compared with weak current and future sales outlook in the East and South of the country. </a:t>
            </a:r>
            <a:endParaRPr lang="en-US" sz="1600" dirty="0">
              <a:solidFill>
                <a:schemeClr val="tx1">
                  <a:lumMod val="85000"/>
                  <a:lumOff val="15000"/>
                </a:schemeClr>
              </a:solidFill>
            </a:endParaRPr>
          </a:p>
          <a:p>
            <a:pPr marL="0" indent="0">
              <a:buNone/>
            </a:pPr>
            <a:endParaRPr lang="en-US" sz="1600" dirty="0">
              <a:solidFill>
                <a:srgbClr val="FF0000"/>
              </a:solidFill>
            </a:endParaRPr>
          </a:p>
        </p:txBody>
      </p:sp>
    </p:spTree>
    <p:extLst>
      <p:ext uri="{BB962C8B-B14F-4D97-AF65-F5344CB8AC3E}">
        <p14:creationId xmlns:p14="http://schemas.microsoft.com/office/powerpoint/2010/main" val="20237662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outlook </a:t>
            </a:r>
            <a:r>
              <a:rPr lang="en-US" dirty="0" smtClean="0"/>
              <a:t>(2) – 2015 sales projections </a:t>
            </a:r>
            <a:endParaRPr lang="en-GB" dirty="0"/>
          </a:p>
        </p:txBody>
      </p:sp>
      <p:sp>
        <p:nvSpPr>
          <p:cNvPr id="3" name="Content Placeholder 2"/>
          <p:cNvSpPr>
            <a:spLocks noGrp="1"/>
          </p:cNvSpPr>
          <p:nvPr>
            <p:ph idx="1"/>
          </p:nvPr>
        </p:nvSpPr>
        <p:spPr/>
        <p:txBody>
          <a:bodyPr>
            <a:normAutofit/>
          </a:bodyPr>
          <a:lstStyle/>
          <a:p>
            <a:pPr>
              <a:buNone/>
            </a:pPr>
            <a:r>
              <a:rPr lang="en-US" sz="1600" b="1" dirty="0" smtClean="0">
                <a:solidFill>
                  <a:schemeClr val="tx1">
                    <a:lumMod val="85000"/>
                    <a:lumOff val="15000"/>
                  </a:schemeClr>
                </a:solidFill>
              </a:rPr>
              <a:t>Latest 2015 sales projections main CIS markets </a:t>
            </a:r>
            <a:r>
              <a:rPr lang="en-US" sz="1600" dirty="0" smtClean="0">
                <a:solidFill>
                  <a:schemeClr val="tx1">
                    <a:lumMod val="85000"/>
                    <a:lumOff val="15000"/>
                  </a:schemeClr>
                </a:solidFill>
              </a:rPr>
              <a:t>(i</a:t>
            </a:r>
            <a:r>
              <a:rPr lang="en-US" sz="1600" u="sng" dirty="0" smtClean="0">
                <a:solidFill>
                  <a:schemeClr val="tx1">
                    <a:lumMod val="85000"/>
                    <a:lumOff val="15000"/>
                  </a:schemeClr>
                </a:solidFill>
              </a:rPr>
              <a:t>n local currencies</a:t>
            </a:r>
            <a:r>
              <a:rPr lang="en-US" sz="1600" dirty="0" smtClean="0">
                <a:solidFill>
                  <a:schemeClr val="tx1">
                    <a:lumMod val="85000"/>
                    <a:lumOff val="15000"/>
                  </a:schemeClr>
                </a:solidFill>
              </a:rPr>
              <a:t>)</a:t>
            </a:r>
          </a:p>
          <a:p>
            <a:endParaRPr lang="en-US" sz="1600" dirty="0" smtClean="0">
              <a:solidFill>
                <a:schemeClr val="tx1">
                  <a:lumMod val="85000"/>
                  <a:lumOff val="15000"/>
                </a:schemeClr>
              </a:solidFill>
            </a:endParaRPr>
          </a:p>
          <a:p>
            <a:pPr marL="2286000" lvl="5" indent="0">
              <a:buNone/>
            </a:pPr>
            <a:r>
              <a:rPr lang="en-US" sz="1600" u="sng" dirty="0" smtClean="0">
                <a:solidFill>
                  <a:schemeClr val="tx1">
                    <a:lumMod val="85000"/>
                    <a:lumOff val="15000"/>
                  </a:schemeClr>
                </a:solidFill>
              </a:rPr>
              <a:t>Russia	Ukraine</a:t>
            </a:r>
            <a:r>
              <a:rPr lang="en-US" sz="1600" u="sng" dirty="0">
                <a:solidFill>
                  <a:schemeClr val="tx1">
                    <a:lumMod val="85000"/>
                    <a:lumOff val="15000"/>
                  </a:schemeClr>
                </a:solidFill>
              </a:rPr>
              <a:t>	</a:t>
            </a:r>
            <a:r>
              <a:rPr lang="en-US" sz="1600" u="sng" dirty="0" smtClean="0">
                <a:solidFill>
                  <a:schemeClr val="tx1">
                    <a:lumMod val="85000"/>
                    <a:lumOff val="15000"/>
                  </a:schemeClr>
                </a:solidFill>
              </a:rPr>
              <a:t>Kazakhstan	Belarus</a:t>
            </a:r>
          </a:p>
          <a:p>
            <a:pPr marL="0" indent="0">
              <a:buNone/>
            </a:pPr>
            <a:r>
              <a:rPr lang="en-US" sz="1600" dirty="0" smtClean="0">
                <a:solidFill>
                  <a:schemeClr val="tx1">
                    <a:lumMod val="85000"/>
                    <a:lumOff val="15000"/>
                  </a:schemeClr>
                </a:solidFill>
              </a:rPr>
              <a:t>Growth </a:t>
            </a:r>
            <a:r>
              <a:rPr lang="en-US" sz="1600" dirty="0" smtClean="0">
                <a:solidFill>
                  <a:schemeClr val="tx1">
                    <a:lumMod val="85000"/>
                    <a:lumOff val="15000"/>
                  </a:schemeClr>
                </a:solidFill>
              </a:rPr>
              <a:t>of 10%+		</a:t>
            </a:r>
            <a:r>
              <a:rPr lang="en-US" sz="1600" dirty="0" smtClean="0">
                <a:solidFill>
                  <a:schemeClr val="tx1">
                    <a:lumMod val="85000"/>
                    <a:lumOff val="15000"/>
                  </a:schemeClr>
                </a:solidFill>
              </a:rPr>
              <a:t>	35</a:t>
            </a:r>
            <a:r>
              <a:rPr lang="en-US" sz="1600" dirty="0" smtClean="0">
                <a:solidFill>
                  <a:schemeClr val="tx1">
                    <a:lumMod val="85000"/>
                    <a:lumOff val="15000"/>
                  </a:schemeClr>
                </a:solidFill>
              </a:rPr>
              <a:t>%		18%		27%			27%</a:t>
            </a:r>
          </a:p>
          <a:p>
            <a:pPr marL="0" indent="0">
              <a:buNone/>
            </a:pPr>
            <a:r>
              <a:rPr lang="en-US" sz="1600" dirty="0" smtClean="0">
                <a:solidFill>
                  <a:schemeClr val="tx1">
                    <a:lumMod val="85000"/>
                    <a:lumOff val="15000"/>
                  </a:schemeClr>
                </a:solidFill>
              </a:rPr>
              <a:t>Growth of 5-10%		20%		8%		28%			16%</a:t>
            </a:r>
          </a:p>
          <a:p>
            <a:pPr marL="0" indent="0">
              <a:buNone/>
            </a:pPr>
            <a:r>
              <a:rPr lang="en-US" sz="1600" dirty="0" smtClean="0">
                <a:solidFill>
                  <a:schemeClr val="tx1">
                    <a:lumMod val="85000"/>
                    <a:lumOff val="15000"/>
                  </a:schemeClr>
                </a:solidFill>
              </a:rPr>
              <a:t>Growth of 1-5%		</a:t>
            </a:r>
            <a:r>
              <a:rPr lang="en-US" sz="1600" dirty="0" smtClean="0">
                <a:solidFill>
                  <a:schemeClr val="tx1">
                    <a:lumMod val="85000"/>
                    <a:lumOff val="15000"/>
                  </a:schemeClr>
                </a:solidFill>
              </a:rPr>
              <a:t>	14</a:t>
            </a:r>
            <a:r>
              <a:rPr lang="en-US" sz="1600" dirty="0" smtClean="0">
                <a:solidFill>
                  <a:schemeClr val="tx1">
                    <a:lumMod val="85000"/>
                    <a:lumOff val="15000"/>
                  </a:schemeClr>
                </a:solidFill>
              </a:rPr>
              <a:t>%		7%		11%			11%</a:t>
            </a:r>
          </a:p>
          <a:p>
            <a:pPr marL="0" indent="0">
              <a:buNone/>
            </a:pPr>
            <a:r>
              <a:rPr lang="en-US" sz="1600" dirty="0" smtClean="0">
                <a:solidFill>
                  <a:schemeClr val="tx1">
                    <a:lumMod val="85000"/>
                    <a:lumOff val="15000"/>
                  </a:schemeClr>
                </a:solidFill>
              </a:rPr>
              <a:t>Zero growth			9%		14%		23%			28%</a:t>
            </a:r>
          </a:p>
          <a:p>
            <a:pPr marL="0" indent="0">
              <a:buNone/>
            </a:pPr>
            <a:r>
              <a:rPr lang="en-US" sz="1600" dirty="0" smtClean="0">
                <a:solidFill>
                  <a:schemeClr val="tx1">
                    <a:lumMod val="85000"/>
                    <a:lumOff val="15000"/>
                  </a:schemeClr>
                </a:solidFill>
              </a:rPr>
              <a:t>Decline 1-10%			11%		31%		11%			16%</a:t>
            </a:r>
          </a:p>
          <a:p>
            <a:pPr marL="0" indent="0">
              <a:buNone/>
            </a:pPr>
            <a:r>
              <a:rPr lang="en-US" sz="1600" dirty="0" smtClean="0">
                <a:solidFill>
                  <a:schemeClr val="tx1">
                    <a:lumMod val="85000"/>
                    <a:lumOff val="15000"/>
                  </a:schemeClr>
                </a:solidFill>
              </a:rPr>
              <a:t>Decline of 10%+		</a:t>
            </a:r>
            <a:r>
              <a:rPr lang="en-US" sz="1600" dirty="0" smtClean="0">
                <a:solidFill>
                  <a:schemeClr val="tx1">
                    <a:lumMod val="85000"/>
                    <a:lumOff val="15000"/>
                  </a:schemeClr>
                </a:solidFill>
              </a:rPr>
              <a:t>	9</a:t>
            </a:r>
            <a:r>
              <a:rPr lang="en-US" sz="1600" dirty="0" smtClean="0">
                <a:solidFill>
                  <a:schemeClr val="tx1">
                    <a:lumMod val="85000"/>
                    <a:lumOff val="15000"/>
                  </a:schemeClr>
                </a:solidFill>
              </a:rPr>
              <a:t>%		22%		0%			1%</a:t>
            </a:r>
          </a:p>
          <a:p>
            <a:pPr marL="0" indent="0">
              <a:buNone/>
            </a:pPr>
            <a:endParaRPr lang="en-US" sz="1600" dirty="0" smtClean="0">
              <a:solidFill>
                <a:schemeClr val="tx1">
                  <a:lumMod val="85000"/>
                  <a:lumOff val="15000"/>
                </a:schemeClr>
              </a:solidFill>
            </a:endParaRPr>
          </a:p>
          <a:p>
            <a:pPr marL="0" indent="0">
              <a:buNone/>
            </a:pPr>
            <a:r>
              <a:rPr lang="en-US" sz="1600" dirty="0" smtClean="0">
                <a:solidFill>
                  <a:schemeClr val="tx1">
                    <a:lumMod val="85000"/>
                    <a:lumOff val="15000"/>
                  </a:schemeClr>
                </a:solidFill>
              </a:rPr>
              <a:t>Source: Business Russia/CIS Group Surveys</a:t>
            </a:r>
            <a:endParaRPr lang="en-US" sz="1600" dirty="0">
              <a:solidFill>
                <a:schemeClr val="tx1">
                  <a:lumMod val="85000"/>
                  <a:lumOff val="15000"/>
                </a:schemeClr>
              </a:solidFill>
            </a:endParaRPr>
          </a:p>
        </p:txBody>
      </p:sp>
    </p:spTree>
    <p:extLst>
      <p:ext uri="{BB962C8B-B14F-4D97-AF65-F5344CB8AC3E}">
        <p14:creationId xmlns:p14="http://schemas.microsoft.com/office/powerpoint/2010/main" val="28198375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outlook </a:t>
            </a:r>
            <a:r>
              <a:rPr lang="en-US" dirty="0" smtClean="0"/>
              <a:t>(</a:t>
            </a:r>
            <a:r>
              <a:rPr lang="en-US" dirty="0" smtClean="0"/>
              <a:t>3) </a:t>
            </a:r>
            <a:r>
              <a:rPr lang="en-US" dirty="0" smtClean="0"/>
              <a:t>– 2016 sales projections </a:t>
            </a:r>
            <a:endParaRPr lang="en-GB" dirty="0"/>
          </a:p>
        </p:txBody>
      </p:sp>
      <p:sp>
        <p:nvSpPr>
          <p:cNvPr id="3" name="Content Placeholder 2"/>
          <p:cNvSpPr>
            <a:spLocks noGrp="1"/>
          </p:cNvSpPr>
          <p:nvPr>
            <p:ph idx="1"/>
          </p:nvPr>
        </p:nvSpPr>
        <p:spPr/>
        <p:txBody>
          <a:bodyPr>
            <a:normAutofit/>
          </a:bodyPr>
          <a:lstStyle/>
          <a:p>
            <a:pPr>
              <a:buNone/>
            </a:pPr>
            <a:r>
              <a:rPr lang="en-US" sz="1600" b="1" dirty="0" smtClean="0">
                <a:solidFill>
                  <a:schemeClr val="tx1">
                    <a:lumMod val="85000"/>
                    <a:lumOff val="15000"/>
                  </a:schemeClr>
                </a:solidFill>
              </a:rPr>
              <a:t>Latest 2016 sales projections main CIS markets </a:t>
            </a:r>
            <a:r>
              <a:rPr lang="en-US" sz="1600" dirty="0" smtClean="0">
                <a:solidFill>
                  <a:schemeClr val="tx1">
                    <a:lumMod val="85000"/>
                    <a:lumOff val="15000"/>
                  </a:schemeClr>
                </a:solidFill>
              </a:rPr>
              <a:t>(i</a:t>
            </a:r>
            <a:r>
              <a:rPr lang="en-US" sz="1600" u="sng" dirty="0" smtClean="0">
                <a:solidFill>
                  <a:schemeClr val="tx1">
                    <a:lumMod val="85000"/>
                    <a:lumOff val="15000"/>
                  </a:schemeClr>
                </a:solidFill>
              </a:rPr>
              <a:t>n local currencies</a:t>
            </a:r>
            <a:r>
              <a:rPr lang="en-US" sz="1600" dirty="0" smtClean="0">
                <a:solidFill>
                  <a:schemeClr val="tx1">
                    <a:lumMod val="85000"/>
                    <a:lumOff val="15000"/>
                  </a:schemeClr>
                </a:solidFill>
              </a:rPr>
              <a:t>)</a:t>
            </a:r>
          </a:p>
          <a:p>
            <a:endParaRPr lang="en-US" sz="1600" dirty="0" smtClean="0">
              <a:solidFill>
                <a:schemeClr val="tx1">
                  <a:lumMod val="85000"/>
                  <a:lumOff val="15000"/>
                </a:schemeClr>
              </a:solidFill>
            </a:endParaRPr>
          </a:p>
          <a:p>
            <a:pPr marL="2286000" lvl="5" indent="0">
              <a:buNone/>
            </a:pPr>
            <a:r>
              <a:rPr lang="en-US" sz="1600" u="sng" dirty="0" smtClean="0">
                <a:solidFill>
                  <a:schemeClr val="tx1">
                    <a:lumMod val="85000"/>
                    <a:lumOff val="15000"/>
                  </a:schemeClr>
                </a:solidFill>
              </a:rPr>
              <a:t>Russia	Ukraine</a:t>
            </a:r>
            <a:r>
              <a:rPr lang="en-US" sz="1600" u="sng" dirty="0">
                <a:solidFill>
                  <a:schemeClr val="tx1">
                    <a:lumMod val="85000"/>
                    <a:lumOff val="15000"/>
                  </a:schemeClr>
                </a:solidFill>
              </a:rPr>
              <a:t>	</a:t>
            </a:r>
            <a:r>
              <a:rPr lang="en-US" sz="1600" u="sng" dirty="0" smtClean="0">
                <a:solidFill>
                  <a:schemeClr val="tx1">
                    <a:lumMod val="85000"/>
                    <a:lumOff val="15000"/>
                  </a:schemeClr>
                </a:solidFill>
              </a:rPr>
              <a:t>Kazakhstan	Belarus</a:t>
            </a:r>
          </a:p>
          <a:p>
            <a:pPr marL="0" indent="0">
              <a:buNone/>
            </a:pPr>
            <a:r>
              <a:rPr lang="en-US" sz="1600" dirty="0" smtClean="0">
                <a:solidFill>
                  <a:schemeClr val="tx1">
                    <a:lumMod val="85000"/>
                    <a:lumOff val="15000"/>
                  </a:schemeClr>
                </a:solidFill>
              </a:rPr>
              <a:t>Growth </a:t>
            </a:r>
            <a:r>
              <a:rPr lang="en-US" sz="1600" dirty="0" smtClean="0">
                <a:solidFill>
                  <a:schemeClr val="tx1">
                    <a:lumMod val="85000"/>
                    <a:lumOff val="15000"/>
                  </a:schemeClr>
                </a:solidFill>
              </a:rPr>
              <a:t>of 10%+		</a:t>
            </a:r>
            <a:r>
              <a:rPr lang="en-US" sz="1600" dirty="0" smtClean="0">
                <a:solidFill>
                  <a:schemeClr val="tx1">
                    <a:lumMod val="85000"/>
                    <a:lumOff val="15000"/>
                  </a:schemeClr>
                </a:solidFill>
              </a:rPr>
              <a:t>	46</a:t>
            </a:r>
            <a:r>
              <a:rPr lang="en-US" sz="1600" dirty="0" smtClean="0">
                <a:solidFill>
                  <a:schemeClr val="tx1">
                    <a:lumMod val="85000"/>
                    <a:lumOff val="15000"/>
                  </a:schemeClr>
                </a:solidFill>
              </a:rPr>
              <a:t>			33		30			22</a:t>
            </a:r>
          </a:p>
          <a:p>
            <a:pPr marL="0" indent="0">
              <a:buNone/>
            </a:pPr>
            <a:r>
              <a:rPr lang="en-US" sz="1600" dirty="0" smtClean="0">
                <a:solidFill>
                  <a:schemeClr val="tx1">
                    <a:lumMod val="85000"/>
                    <a:lumOff val="15000"/>
                  </a:schemeClr>
                </a:solidFill>
              </a:rPr>
              <a:t>Growth of 5-10%		30			22		33			29</a:t>
            </a:r>
          </a:p>
          <a:p>
            <a:pPr marL="0" indent="0">
              <a:buNone/>
            </a:pPr>
            <a:r>
              <a:rPr lang="en-US" sz="1600" dirty="0" smtClean="0">
                <a:solidFill>
                  <a:schemeClr val="tx1">
                    <a:lumMod val="85000"/>
                    <a:lumOff val="15000"/>
                  </a:schemeClr>
                </a:solidFill>
              </a:rPr>
              <a:t>Growth of 1-5%		</a:t>
            </a:r>
            <a:r>
              <a:rPr lang="en-US" sz="1600" dirty="0" smtClean="0">
                <a:solidFill>
                  <a:schemeClr val="tx1">
                    <a:lumMod val="85000"/>
                    <a:lumOff val="15000"/>
                  </a:schemeClr>
                </a:solidFill>
              </a:rPr>
              <a:t>	8</a:t>
            </a:r>
            <a:r>
              <a:rPr lang="en-US" sz="1600" dirty="0" smtClean="0">
                <a:solidFill>
                  <a:schemeClr val="tx1">
                    <a:lumMod val="85000"/>
                    <a:lumOff val="15000"/>
                  </a:schemeClr>
                </a:solidFill>
              </a:rPr>
              <a:t>			14		8			14</a:t>
            </a:r>
            <a:endParaRPr lang="en-US" sz="1600" dirty="0">
              <a:solidFill>
                <a:schemeClr val="tx1">
                  <a:lumMod val="85000"/>
                  <a:lumOff val="15000"/>
                </a:schemeClr>
              </a:solidFill>
            </a:endParaRPr>
          </a:p>
          <a:p>
            <a:pPr marL="0" indent="0">
              <a:buNone/>
            </a:pPr>
            <a:r>
              <a:rPr lang="en-US" sz="1600" dirty="0" smtClean="0">
                <a:solidFill>
                  <a:schemeClr val="tx1">
                    <a:lumMod val="85000"/>
                    <a:lumOff val="15000"/>
                  </a:schemeClr>
                </a:solidFill>
              </a:rPr>
              <a:t>Zero growth			9			23		18			32</a:t>
            </a:r>
          </a:p>
          <a:p>
            <a:pPr marL="0" indent="0">
              <a:buNone/>
            </a:pPr>
            <a:r>
              <a:rPr lang="en-US" sz="1600" dirty="0" smtClean="0">
                <a:solidFill>
                  <a:schemeClr val="tx1">
                    <a:lumMod val="85000"/>
                    <a:lumOff val="15000"/>
                  </a:schemeClr>
                </a:solidFill>
              </a:rPr>
              <a:t>Decline 1-10%			5			10		10			4</a:t>
            </a:r>
          </a:p>
          <a:p>
            <a:pPr marL="0" indent="0">
              <a:buNone/>
            </a:pPr>
            <a:r>
              <a:rPr lang="en-US" sz="1600" dirty="0" smtClean="0">
                <a:solidFill>
                  <a:schemeClr val="tx1">
                    <a:lumMod val="85000"/>
                    <a:lumOff val="15000"/>
                  </a:schemeClr>
                </a:solidFill>
              </a:rPr>
              <a:t>Decline of 10%+		</a:t>
            </a:r>
            <a:r>
              <a:rPr lang="en-US" sz="1600" dirty="0" smtClean="0">
                <a:solidFill>
                  <a:schemeClr val="tx1">
                    <a:lumMod val="85000"/>
                    <a:lumOff val="15000"/>
                  </a:schemeClr>
                </a:solidFill>
              </a:rPr>
              <a:t>	2</a:t>
            </a:r>
            <a:r>
              <a:rPr lang="en-US" sz="1600" dirty="0" smtClean="0">
                <a:solidFill>
                  <a:schemeClr val="tx1">
                    <a:lumMod val="85000"/>
                    <a:lumOff val="15000"/>
                  </a:schemeClr>
                </a:solidFill>
              </a:rPr>
              <a:t>			0		0			0</a:t>
            </a:r>
          </a:p>
          <a:p>
            <a:pPr marL="0" indent="0">
              <a:buNone/>
            </a:pPr>
            <a:endParaRPr lang="en-US" sz="1600" dirty="0">
              <a:solidFill>
                <a:schemeClr val="tx1">
                  <a:lumMod val="85000"/>
                  <a:lumOff val="15000"/>
                </a:schemeClr>
              </a:solidFill>
            </a:endParaRPr>
          </a:p>
          <a:p>
            <a:pPr marL="0" indent="0">
              <a:buNone/>
            </a:pPr>
            <a:r>
              <a:rPr lang="en-US" sz="1600" dirty="0" smtClean="0">
                <a:solidFill>
                  <a:schemeClr val="tx1">
                    <a:lumMod val="85000"/>
                    <a:lumOff val="15000"/>
                  </a:schemeClr>
                </a:solidFill>
              </a:rPr>
              <a:t>Source: Business Russia/CIS Group Surveys</a:t>
            </a:r>
            <a:endParaRPr lang="en-US" sz="1600" dirty="0">
              <a:solidFill>
                <a:schemeClr val="tx1">
                  <a:lumMod val="85000"/>
                  <a:lumOff val="15000"/>
                </a:schemeClr>
              </a:solidFill>
            </a:endParaRPr>
          </a:p>
        </p:txBody>
      </p:sp>
    </p:spTree>
    <p:extLst>
      <p:ext uri="{BB962C8B-B14F-4D97-AF65-F5344CB8AC3E}">
        <p14:creationId xmlns:p14="http://schemas.microsoft.com/office/powerpoint/2010/main" val="36274807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outlook </a:t>
            </a:r>
            <a:r>
              <a:rPr lang="en-US" dirty="0" smtClean="0"/>
              <a:t>(4)</a:t>
            </a:r>
            <a:endParaRPr lang="en-GB" dirty="0"/>
          </a:p>
        </p:txBody>
      </p:sp>
      <p:sp>
        <p:nvSpPr>
          <p:cNvPr id="3" name="Content Placeholder 2"/>
          <p:cNvSpPr>
            <a:spLocks noGrp="1"/>
          </p:cNvSpPr>
          <p:nvPr>
            <p:ph idx="1"/>
          </p:nvPr>
        </p:nvSpPr>
        <p:spPr/>
        <p:txBody>
          <a:bodyPr>
            <a:normAutofit/>
          </a:bodyPr>
          <a:lstStyle/>
          <a:p>
            <a:r>
              <a:rPr lang="en-GB" sz="1600" dirty="0">
                <a:solidFill>
                  <a:schemeClr val="tx1">
                    <a:lumMod val="95000"/>
                    <a:lumOff val="5000"/>
                  </a:schemeClr>
                </a:solidFill>
              </a:rPr>
              <a:t>Ukraine: there has been an upward surge in  expectations in  the market for hryvnia sales </a:t>
            </a:r>
            <a:r>
              <a:rPr lang="en-GB" sz="1600" dirty="0" smtClean="0">
                <a:solidFill>
                  <a:schemeClr val="tx1">
                    <a:lumMod val="95000"/>
                    <a:lumOff val="5000"/>
                  </a:schemeClr>
                </a:solidFill>
              </a:rPr>
              <a:t>growth</a:t>
            </a:r>
            <a:r>
              <a:rPr lang="en-GB" sz="1600" dirty="0">
                <a:solidFill>
                  <a:schemeClr val="tx1">
                    <a:lumMod val="95000"/>
                    <a:lumOff val="5000"/>
                  </a:schemeClr>
                </a:solidFill>
              </a:rPr>
              <a:t> </a:t>
            </a:r>
            <a:r>
              <a:rPr lang="en-GB" sz="1600" dirty="0" smtClean="0">
                <a:solidFill>
                  <a:schemeClr val="tx1">
                    <a:lumMod val="95000"/>
                    <a:lumOff val="5000"/>
                  </a:schemeClr>
                </a:solidFill>
              </a:rPr>
              <a:t>in 2016 compared with 2015</a:t>
            </a:r>
          </a:p>
          <a:p>
            <a:r>
              <a:rPr lang="en-GB" sz="1600" dirty="0" smtClean="0">
                <a:solidFill>
                  <a:schemeClr val="tx1">
                    <a:lumMod val="95000"/>
                    <a:lumOff val="5000"/>
                  </a:schemeClr>
                </a:solidFill>
              </a:rPr>
              <a:t>What is striking is that much of the positive shift has taken place in the last 2-3 months</a:t>
            </a:r>
          </a:p>
          <a:p>
            <a:r>
              <a:rPr lang="en-GB" sz="1600" dirty="0" smtClean="0">
                <a:solidFill>
                  <a:schemeClr val="tx1">
                    <a:lumMod val="95000"/>
                    <a:lumOff val="5000"/>
                  </a:schemeClr>
                </a:solidFill>
              </a:rPr>
              <a:t>For </a:t>
            </a:r>
            <a:r>
              <a:rPr lang="en-GB" sz="1600" dirty="0">
                <a:solidFill>
                  <a:schemeClr val="tx1">
                    <a:lumMod val="95000"/>
                    <a:lumOff val="5000"/>
                  </a:schemeClr>
                </a:solidFill>
              </a:rPr>
              <a:t>example, those predicting double-digit growth </a:t>
            </a:r>
            <a:r>
              <a:rPr lang="en-GB" sz="1600" dirty="0" smtClean="0">
                <a:solidFill>
                  <a:schemeClr val="tx1">
                    <a:lumMod val="95000"/>
                    <a:lumOff val="5000"/>
                  </a:schemeClr>
                </a:solidFill>
              </a:rPr>
              <a:t>just 3 months </a:t>
            </a:r>
            <a:r>
              <a:rPr lang="en-GB" sz="1600" dirty="0">
                <a:solidFill>
                  <a:schemeClr val="tx1">
                    <a:lumMod val="95000"/>
                    <a:lumOff val="5000"/>
                  </a:schemeClr>
                </a:solidFill>
              </a:rPr>
              <a:t>ago numbered 16% and now </a:t>
            </a:r>
            <a:r>
              <a:rPr lang="en-GB" sz="1600" dirty="0" smtClean="0">
                <a:solidFill>
                  <a:schemeClr val="tx1">
                    <a:lumMod val="95000"/>
                    <a:lumOff val="5000"/>
                  </a:schemeClr>
                </a:solidFill>
              </a:rPr>
              <a:t>(mid-October) this </a:t>
            </a:r>
            <a:r>
              <a:rPr lang="en-GB" sz="1600" dirty="0">
                <a:solidFill>
                  <a:schemeClr val="tx1">
                    <a:lumMod val="95000"/>
                    <a:lumOff val="5000"/>
                  </a:schemeClr>
                </a:solidFill>
              </a:rPr>
              <a:t>number has risen to </a:t>
            </a:r>
            <a:r>
              <a:rPr lang="en-GB" sz="1600" dirty="0" smtClean="0">
                <a:solidFill>
                  <a:schemeClr val="tx1">
                    <a:lumMod val="95000"/>
                    <a:lumOff val="5000"/>
                  </a:schemeClr>
                </a:solidFill>
              </a:rPr>
              <a:t>33% </a:t>
            </a:r>
            <a:r>
              <a:rPr lang="en-GB" sz="1600" dirty="0">
                <a:solidFill>
                  <a:schemeClr val="tx1">
                    <a:lumMod val="95000"/>
                    <a:lumOff val="5000"/>
                  </a:schemeClr>
                </a:solidFill>
              </a:rPr>
              <a:t>while those bracketed in single digits have increased from </a:t>
            </a:r>
            <a:r>
              <a:rPr lang="en-GB" sz="1600" dirty="0" smtClean="0">
                <a:solidFill>
                  <a:schemeClr val="tx1">
                    <a:lumMod val="95000"/>
                    <a:lumOff val="5000"/>
                  </a:schemeClr>
                </a:solidFill>
              </a:rPr>
              <a:t>25</a:t>
            </a:r>
            <a:r>
              <a:rPr lang="en-GB" sz="1600" dirty="0">
                <a:solidFill>
                  <a:schemeClr val="tx1">
                    <a:lumMod val="95000"/>
                    <a:lumOff val="5000"/>
                  </a:schemeClr>
                </a:solidFill>
              </a:rPr>
              <a:t>% </a:t>
            </a:r>
            <a:r>
              <a:rPr lang="en-GB" sz="1600" dirty="0" smtClean="0">
                <a:solidFill>
                  <a:schemeClr val="tx1">
                    <a:lumMod val="95000"/>
                    <a:lumOff val="5000"/>
                  </a:schemeClr>
                </a:solidFill>
              </a:rPr>
              <a:t>some 3 months ago to </a:t>
            </a:r>
            <a:r>
              <a:rPr lang="en-GB" sz="1600" dirty="0">
                <a:solidFill>
                  <a:schemeClr val="tx1">
                    <a:lumMod val="95000"/>
                    <a:lumOff val="5000"/>
                  </a:schemeClr>
                </a:solidFill>
              </a:rPr>
              <a:t>36% now.</a:t>
            </a:r>
          </a:p>
          <a:p>
            <a:r>
              <a:rPr lang="en-GB" sz="1600" dirty="0" smtClean="0">
                <a:solidFill>
                  <a:schemeClr val="tx1">
                    <a:lumMod val="95000"/>
                    <a:lumOff val="5000"/>
                  </a:schemeClr>
                </a:solidFill>
              </a:rPr>
              <a:t>This </a:t>
            </a:r>
            <a:r>
              <a:rPr lang="en-GB" sz="1600" dirty="0">
                <a:solidFill>
                  <a:schemeClr val="tx1">
                    <a:lumMod val="95000"/>
                    <a:lumOff val="5000"/>
                  </a:schemeClr>
                </a:solidFill>
              </a:rPr>
              <a:t>may stem from recent economic stabilisation or the perception that the bottom has been hit and a slow recovery will now proceed. The recent debt agreement may also have improved the mood as well as the sense that the worst may also be over in eastern Ukraine. </a:t>
            </a:r>
            <a:endParaRPr lang="en-GB" sz="1600" dirty="0" smtClean="0">
              <a:solidFill>
                <a:schemeClr val="tx1">
                  <a:lumMod val="95000"/>
                  <a:lumOff val="5000"/>
                </a:schemeClr>
              </a:solidFill>
            </a:endParaRPr>
          </a:p>
          <a:p>
            <a:r>
              <a:rPr lang="en-GB" sz="1600" dirty="0" smtClean="0">
                <a:solidFill>
                  <a:schemeClr val="tx1">
                    <a:lumMod val="95000"/>
                    <a:lumOff val="5000"/>
                  </a:schemeClr>
                </a:solidFill>
              </a:rPr>
              <a:t>The </a:t>
            </a:r>
            <a:r>
              <a:rPr lang="en-GB" sz="1600" dirty="0">
                <a:solidFill>
                  <a:schemeClr val="tx1">
                    <a:lumMod val="95000"/>
                    <a:lumOff val="5000"/>
                  </a:schemeClr>
                </a:solidFill>
              </a:rPr>
              <a:t>2016 budgets now appear much stronger than </a:t>
            </a:r>
            <a:r>
              <a:rPr lang="en-GB" sz="1600" dirty="0" smtClean="0">
                <a:solidFill>
                  <a:schemeClr val="tx1">
                    <a:lumMod val="95000"/>
                    <a:lumOff val="5000"/>
                  </a:schemeClr>
                </a:solidFill>
              </a:rPr>
              <a:t>6-12 </a:t>
            </a:r>
            <a:r>
              <a:rPr lang="en-GB" sz="1600" dirty="0">
                <a:solidFill>
                  <a:schemeClr val="tx1">
                    <a:lumMod val="95000"/>
                    <a:lumOff val="5000"/>
                  </a:schemeClr>
                </a:solidFill>
              </a:rPr>
              <a:t>weeks ago and much better than excepted 2015 results.</a:t>
            </a:r>
          </a:p>
        </p:txBody>
      </p:sp>
    </p:spTree>
    <p:extLst>
      <p:ext uri="{BB962C8B-B14F-4D97-AF65-F5344CB8AC3E}">
        <p14:creationId xmlns:p14="http://schemas.microsoft.com/office/powerpoint/2010/main" val="25626677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resources and salaries (1) </a:t>
            </a:r>
            <a:endParaRPr lang="en-US" dirty="0"/>
          </a:p>
        </p:txBody>
      </p:sp>
      <p:sp>
        <p:nvSpPr>
          <p:cNvPr id="3" name="Content Placeholder 2"/>
          <p:cNvSpPr>
            <a:spLocks noGrp="1"/>
          </p:cNvSpPr>
          <p:nvPr>
            <p:ph idx="1"/>
          </p:nvPr>
        </p:nvSpPr>
        <p:spPr/>
        <p:txBody>
          <a:bodyPr>
            <a:noAutofit/>
          </a:bodyPr>
          <a:lstStyle/>
          <a:p>
            <a:r>
              <a:rPr lang="en-GB" sz="1600" dirty="0" smtClean="0">
                <a:solidFill>
                  <a:schemeClr val="tx1">
                    <a:lumMod val="95000"/>
                    <a:lumOff val="5000"/>
                  </a:schemeClr>
                </a:solidFill>
              </a:rPr>
              <a:t>Generally companies are/were trying to retain staff and keep salaries in tight control </a:t>
            </a:r>
          </a:p>
          <a:p>
            <a:r>
              <a:rPr lang="en-GB" sz="1600" dirty="0" smtClean="0">
                <a:solidFill>
                  <a:schemeClr val="tx1">
                    <a:lumMod val="95000"/>
                    <a:lumOff val="5000"/>
                  </a:schemeClr>
                </a:solidFill>
              </a:rPr>
              <a:t>MDs are assessing their 2016 budgets and apparently see some possible market improvement </a:t>
            </a:r>
          </a:p>
          <a:p>
            <a:r>
              <a:rPr lang="en-GB" sz="1600" dirty="0" smtClean="0">
                <a:solidFill>
                  <a:schemeClr val="tx1">
                    <a:lumMod val="95000"/>
                    <a:lumOff val="5000"/>
                  </a:schemeClr>
                </a:solidFill>
              </a:rPr>
              <a:t>We think this may mean that more companies will now NOT take an axe to headcount which was a probable scenario if the economy had continued to plummet along with the currency </a:t>
            </a:r>
          </a:p>
          <a:p>
            <a:r>
              <a:rPr lang="en-GB" sz="1600" dirty="0" smtClean="0">
                <a:solidFill>
                  <a:schemeClr val="tx1">
                    <a:lumMod val="95000"/>
                    <a:lumOff val="5000"/>
                  </a:schemeClr>
                </a:solidFill>
              </a:rPr>
              <a:t>At least 50-60% of companies have already made cuts to headcount but surprisingly (or not) many of these have not been brutal </a:t>
            </a:r>
          </a:p>
          <a:p>
            <a:r>
              <a:rPr lang="en-GB" sz="1600" dirty="0" smtClean="0">
                <a:solidFill>
                  <a:schemeClr val="tx1">
                    <a:lumMod val="95000"/>
                    <a:lumOff val="5000"/>
                  </a:schemeClr>
                </a:solidFill>
              </a:rPr>
              <a:t>Some local mangers face of course demands from </a:t>
            </a:r>
            <a:r>
              <a:rPr lang="en-US" sz="1600" dirty="0" smtClean="0">
                <a:solidFill>
                  <a:schemeClr val="tx1">
                    <a:lumMod val="95000"/>
                    <a:lumOff val="5000"/>
                  </a:schemeClr>
                </a:solidFill>
              </a:rPr>
              <a:t>headquarters for profit stabilisation or even profit growth, and then face the choice of deeper and accelerated staff cuts </a:t>
            </a:r>
          </a:p>
          <a:p>
            <a:r>
              <a:rPr lang="en-US" sz="1600" dirty="0" smtClean="0">
                <a:solidFill>
                  <a:schemeClr val="tx1">
                    <a:lumMod val="95000"/>
                    <a:lumOff val="5000"/>
                  </a:schemeClr>
                </a:solidFill>
              </a:rPr>
              <a:t>One CEE regional MD noted: “We have been able to retain nearly all staff in Ukraine and just a bit of natural attrition. I could keep this situation going for a 12-15 month period after the Crimea incident last March. But now annual numbers are kicking in and there is no place to hide. Regrettably, we will have to let 20-40% of the staff go as there is simply no or very little business” </a:t>
            </a:r>
            <a:endParaRPr lang="en-GB" sz="1600" dirty="0" smtClean="0">
              <a:solidFill>
                <a:schemeClr val="tx1">
                  <a:lumMod val="95000"/>
                  <a:lumOff val="5000"/>
                </a:schemeClr>
              </a:solidFill>
            </a:endParaRPr>
          </a:p>
          <a:p>
            <a:r>
              <a:rPr lang="en-US" sz="1700" dirty="0" smtClean="0">
                <a:solidFill>
                  <a:schemeClr val="tx1">
                    <a:lumMod val="95000"/>
                    <a:lumOff val="5000"/>
                  </a:schemeClr>
                </a:solidFill>
              </a:rPr>
              <a:t>However, as we say, the recent relative economical and business improvement could make managers think again before engaging in deeper cut backs</a:t>
            </a:r>
            <a:endParaRPr lang="en-GB" sz="1700" dirty="0">
              <a:solidFill>
                <a:schemeClr val="tx1">
                  <a:lumMod val="95000"/>
                  <a:lumOff val="5000"/>
                </a:schemeClr>
              </a:solidFill>
            </a:endParaRPr>
          </a:p>
          <a:p>
            <a:endParaRPr lang="en-GB" sz="1700" dirty="0">
              <a:solidFill>
                <a:schemeClr val="tx1">
                  <a:lumMod val="85000"/>
                  <a:lumOff val="15000"/>
                </a:schemeClr>
              </a:solidFill>
            </a:endParaRPr>
          </a:p>
        </p:txBody>
      </p:sp>
    </p:spTree>
    <p:extLst>
      <p:ext uri="{BB962C8B-B14F-4D97-AF65-F5344CB8AC3E}">
        <p14:creationId xmlns:p14="http://schemas.microsoft.com/office/powerpoint/2010/main" val="9500795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Human resources and salaries </a:t>
            </a:r>
            <a:r>
              <a:rPr lang="en-US" dirty="0" smtClean="0"/>
              <a:t>(2)</a:t>
            </a:r>
            <a:endParaRPr lang="en-GB" dirty="0"/>
          </a:p>
        </p:txBody>
      </p:sp>
      <p:sp>
        <p:nvSpPr>
          <p:cNvPr id="3" name="Inhaltsplatzhalter 2"/>
          <p:cNvSpPr>
            <a:spLocks noGrp="1"/>
          </p:cNvSpPr>
          <p:nvPr>
            <p:ph idx="1"/>
          </p:nvPr>
        </p:nvSpPr>
        <p:spPr/>
        <p:txBody>
          <a:bodyPr>
            <a:normAutofit/>
          </a:bodyPr>
          <a:lstStyle/>
          <a:p>
            <a:r>
              <a:rPr lang="en-US" sz="1600" dirty="0" smtClean="0">
                <a:solidFill>
                  <a:schemeClr val="tx1">
                    <a:lumMod val="95000"/>
                    <a:lumOff val="5000"/>
                  </a:schemeClr>
                </a:solidFill>
              </a:rPr>
              <a:t>Another regional MD of a B2B company echoed this: “We will be obliged to let 20 people go in the coming weeks. There is a bit of mini-recovery but it’s tiny and at hugely deflated levels. I am, for what it’s worth, telling our local team to inform people that they should stay in touch and hopefully in 9-15 months we could be hiring again”. </a:t>
            </a:r>
            <a:endParaRPr lang="en-GB" sz="1600" dirty="0" smtClean="0">
              <a:solidFill>
                <a:schemeClr val="tx1">
                  <a:lumMod val="95000"/>
                  <a:lumOff val="5000"/>
                </a:schemeClr>
              </a:solidFill>
            </a:endParaRPr>
          </a:p>
          <a:p>
            <a:r>
              <a:rPr lang="en-GB" sz="1600" dirty="0" smtClean="0">
                <a:solidFill>
                  <a:schemeClr val="tx1">
                    <a:lumMod val="95000"/>
                    <a:lumOff val="5000"/>
                  </a:schemeClr>
                </a:solidFill>
              </a:rPr>
              <a:t>Most </a:t>
            </a:r>
            <a:r>
              <a:rPr lang="en-GB" sz="1600" dirty="0">
                <a:solidFill>
                  <a:schemeClr val="tx1">
                    <a:lumMod val="95000"/>
                    <a:lumOff val="5000"/>
                  </a:schemeClr>
                </a:solidFill>
              </a:rPr>
              <a:t>companies </a:t>
            </a:r>
            <a:r>
              <a:rPr lang="en-GB" sz="1600" dirty="0" smtClean="0">
                <a:solidFill>
                  <a:schemeClr val="tx1">
                    <a:lumMod val="95000"/>
                    <a:lumOff val="5000"/>
                  </a:schemeClr>
                </a:solidFill>
              </a:rPr>
              <a:t>(79%) </a:t>
            </a:r>
            <a:r>
              <a:rPr lang="en-GB" sz="1600" dirty="0">
                <a:solidFill>
                  <a:schemeClr val="tx1">
                    <a:lumMod val="95000"/>
                    <a:lumOff val="5000"/>
                  </a:schemeClr>
                </a:solidFill>
              </a:rPr>
              <a:t>are </a:t>
            </a:r>
            <a:r>
              <a:rPr lang="en-GB" sz="1600" dirty="0" smtClean="0">
                <a:solidFill>
                  <a:schemeClr val="tx1">
                    <a:lumMod val="95000"/>
                    <a:lumOff val="5000"/>
                  </a:schemeClr>
                </a:solidFill>
              </a:rPr>
              <a:t>now not </a:t>
            </a:r>
            <a:r>
              <a:rPr lang="en-GB" sz="1600" dirty="0">
                <a:solidFill>
                  <a:schemeClr val="tx1">
                    <a:lumMod val="95000"/>
                    <a:lumOff val="5000"/>
                  </a:schemeClr>
                </a:solidFill>
              </a:rPr>
              <a:t>making any salary increases to compensate for the hryvnia depreciation. </a:t>
            </a:r>
            <a:r>
              <a:rPr lang="en-GB" sz="1600" dirty="0" smtClean="0">
                <a:solidFill>
                  <a:schemeClr val="tx1">
                    <a:lumMod val="95000"/>
                    <a:lumOff val="5000"/>
                  </a:schemeClr>
                </a:solidFill>
              </a:rPr>
              <a:t>In 2016, </a:t>
            </a:r>
            <a:r>
              <a:rPr lang="en-GB" sz="1600" dirty="0">
                <a:solidFill>
                  <a:schemeClr val="tx1">
                    <a:lumMod val="95000"/>
                    <a:lumOff val="5000"/>
                  </a:schemeClr>
                </a:solidFill>
              </a:rPr>
              <a:t>with the longevity of the recession, companies will ensure that any salary increases remain </a:t>
            </a:r>
            <a:r>
              <a:rPr lang="en-GB" sz="1600" dirty="0" smtClean="0">
                <a:solidFill>
                  <a:schemeClr val="tx1">
                    <a:lumMod val="95000"/>
                    <a:lumOff val="5000"/>
                  </a:schemeClr>
                </a:solidFill>
              </a:rPr>
              <a:t>below </a:t>
            </a:r>
            <a:r>
              <a:rPr lang="en-GB" sz="1600" dirty="0">
                <a:solidFill>
                  <a:schemeClr val="tx1">
                    <a:lumMod val="95000"/>
                    <a:lumOff val="5000"/>
                  </a:schemeClr>
                </a:solidFill>
              </a:rPr>
              <a:t>inflation </a:t>
            </a:r>
          </a:p>
          <a:p>
            <a:pPr marL="342900" lvl="1" indent="-342900">
              <a:buFont typeface="Arial"/>
              <a:buChar char="•"/>
            </a:pPr>
            <a:r>
              <a:rPr lang="en-GB" sz="1600" dirty="0">
                <a:solidFill>
                  <a:schemeClr val="tx1">
                    <a:lumMod val="95000"/>
                    <a:lumOff val="5000"/>
                  </a:schemeClr>
                </a:solidFill>
              </a:rPr>
              <a:t>Of course if the hryvnia </a:t>
            </a:r>
            <a:r>
              <a:rPr lang="en-GB" sz="1600" dirty="0" smtClean="0">
                <a:solidFill>
                  <a:schemeClr val="tx1">
                    <a:lumMod val="95000"/>
                    <a:lumOff val="5000"/>
                  </a:schemeClr>
                </a:solidFill>
              </a:rPr>
              <a:t>continues to stabilise (or to avoid further deep crashes)  </a:t>
            </a:r>
            <a:r>
              <a:rPr lang="en-GB" sz="1600" dirty="0">
                <a:solidFill>
                  <a:schemeClr val="tx1">
                    <a:lumMod val="95000"/>
                    <a:lumOff val="5000"/>
                  </a:schemeClr>
                </a:solidFill>
              </a:rPr>
              <a:t>and inflation as an average stabilises or even falls, then local staff will feel much better-off but in the coming </a:t>
            </a:r>
            <a:r>
              <a:rPr lang="en-GB" sz="1600" dirty="0" smtClean="0">
                <a:solidFill>
                  <a:schemeClr val="tx1">
                    <a:lumMod val="95000"/>
                    <a:lumOff val="5000"/>
                  </a:schemeClr>
                </a:solidFill>
              </a:rPr>
              <a:t>6 </a:t>
            </a:r>
            <a:r>
              <a:rPr lang="en-GB" sz="1600" dirty="0">
                <a:solidFill>
                  <a:schemeClr val="tx1">
                    <a:lumMod val="95000"/>
                    <a:lumOff val="5000"/>
                  </a:schemeClr>
                </a:solidFill>
              </a:rPr>
              <a:t>months the salary outlook is very tough for employees in western companies, in Ukrainian ones and within the civil service and state sector</a:t>
            </a:r>
          </a:p>
          <a:p>
            <a:pPr marL="342900" lvl="1" indent="-342900">
              <a:buFont typeface="Arial"/>
              <a:buChar char="•"/>
            </a:pPr>
            <a:r>
              <a:rPr lang="en-GB" sz="1600" dirty="0">
                <a:solidFill>
                  <a:schemeClr val="tx1">
                    <a:lumMod val="95000"/>
                    <a:lumOff val="5000"/>
                  </a:schemeClr>
                </a:solidFill>
              </a:rPr>
              <a:t>Then again, many will be glad to hold on to their job with a western company and be willing to wait for a rally in 2016</a:t>
            </a:r>
          </a:p>
          <a:p>
            <a:endParaRPr lang="en-GB" sz="1600" dirty="0">
              <a:solidFill>
                <a:schemeClr val="tx1">
                  <a:lumMod val="85000"/>
                  <a:lumOff val="15000"/>
                </a:schemeClr>
              </a:solidFill>
            </a:endParaRPr>
          </a:p>
        </p:txBody>
      </p:sp>
    </p:spTree>
    <p:extLst>
      <p:ext uri="{BB962C8B-B14F-4D97-AF65-F5344CB8AC3E}">
        <p14:creationId xmlns:p14="http://schemas.microsoft.com/office/powerpoint/2010/main" val="27919991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Bad blood?</a:t>
            </a:r>
            <a:endParaRPr lang="en-GB" dirty="0"/>
          </a:p>
        </p:txBody>
      </p:sp>
      <p:sp>
        <p:nvSpPr>
          <p:cNvPr id="3" name="Content Placeholder 2"/>
          <p:cNvSpPr>
            <a:spLocks noGrp="1"/>
          </p:cNvSpPr>
          <p:nvPr>
            <p:ph idx="1"/>
          </p:nvPr>
        </p:nvSpPr>
        <p:spPr/>
        <p:txBody>
          <a:bodyPr>
            <a:noAutofit/>
          </a:bodyPr>
          <a:lstStyle/>
          <a:p>
            <a:pPr>
              <a:spcBef>
                <a:spcPts val="0"/>
              </a:spcBef>
            </a:pPr>
            <a:r>
              <a:rPr lang="en-GB" sz="1600" dirty="0" smtClean="0">
                <a:solidFill>
                  <a:schemeClr val="tx1">
                    <a:lumMod val="95000"/>
                    <a:lumOff val="5000"/>
                  </a:schemeClr>
                </a:solidFill>
              </a:rPr>
              <a:t>There are no moral, value judgments in the following remarks, just business analysis</a:t>
            </a:r>
          </a:p>
          <a:p>
            <a:pPr>
              <a:spcBef>
                <a:spcPts val="0"/>
              </a:spcBef>
            </a:pPr>
            <a:r>
              <a:rPr lang="en-GB" sz="1600" dirty="0" smtClean="0">
                <a:solidFill>
                  <a:schemeClr val="tx1">
                    <a:lumMod val="95000"/>
                    <a:lumOff val="5000"/>
                  </a:schemeClr>
                </a:solidFill>
              </a:rPr>
              <a:t>There are mixed messages from companies regarding bad feelings and break downs within teams among Ukrainian and Russian staff</a:t>
            </a:r>
          </a:p>
          <a:p>
            <a:pPr>
              <a:spcBef>
                <a:spcPts val="0"/>
              </a:spcBef>
            </a:pPr>
            <a:r>
              <a:rPr lang="en-GB" sz="1600" dirty="0" smtClean="0">
                <a:solidFill>
                  <a:schemeClr val="tx1">
                    <a:lumMod val="95000"/>
                    <a:lumOff val="5000"/>
                  </a:schemeClr>
                </a:solidFill>
              </a:rPr>
              <a:t>Several western managing directors told me last week that, “We are seeing serious tensions and break downs of relationships among our Russian and Ukrainian staff and this is a real tragedy”</a:t>
            </a:r>
          </a:p>
          <a:p>
            <a:pPr>
              <a:spcBef>
                <a:spcPts val="0"/>
              </a:spcBef>
            </a:pPr>
            <a:r>
              <a:rPr lang="en-GB" sz="1600" dirty="0" smtClean="0">
                <a:solidFill>
                  <a:schemeClr val="tx1">
                    <a:lumMod val="95000"/>
                    <a:lumOff val="5000"/>
                  </a:schemeClr>
                </a:solidFill>
              </a:rPr>
              <a:t>A few companies have started to take Ukrainians out of Moscow offices and Russians out of Kiev at the request of their staff; no one is being obliged to transfer</a:t>
            </a:r>
          </a:p>
          <a:p>
            <a:pPr>
              <a:spcBef>
                <a:spcPts val="0"/>
              </a:spcBef>
            </a:pPr>
            <a:r>
              <a:rPr lang="en-GB" sz="1600" dirty="0" smtClean="0">
                <a:solidFill>
                  <a:schemeClr val="tx1">
                    <a:lumMod val="95000"/>
                    <a:lumOff val="5000"/>
                  </a:schemeClr>
                </a:solidFill>
              </a:rPr>
              <a:t>The numbers from our survey are as follows:</a:t>
            </a:r>
          </a:p>
          <a:p>
            <a:pPr lvl="1">
              <a:spcBef>
                <a:spcPts val="0"/>
              </a:spcBef>
            </a:pPr>
            <a:r>
              <a:rPr lang="en-GB" sz="1600" dirty="0" smtClean="0">
                <a:solidFill>
                  <a:schemeClr val="tx1">
                    <a:lumMod val="95000"/>
                    <a:lumOff val="5000"/>
                  </a:schemeClr>
                </a:solidFill>
              </a:rPr>
              <a:t>59% of companies spot heightened tension and 41% do not</a:t>
            </a:r>
          </a:p>
          <a:p>
            <a:pPr lvl="1">
              <a:spcBef>
                <a:spcPts val="0"/>
              </a:spcBef>
            </a:pPr>
            <a:r>
              <a:rPr lang="en-GB" sz="1600" dirty="0" smtClean="0">
                <a:solidFill>
                  <a:schemeClr val="tx1">
                    <a:lumMod val="95000"/>
                    <a:lumOff val="5000"/>
                  </a:schemeClr>
                </a:solidFill>
              </a:rPr>
              <a:t>80% are NOT transferring staff while 20% are transferring some</a:t>
            </a:r>
          </a:p>
          <a:p>
            <a:pPr>
              <a:spcBef>
                <a:spcPts val="0"/>
              </a:spcBef>
            </a:pPr>
            <a:r>
              <a:rPr lang="en-GB" sz="1600" dirty="0" smtClean="0">
                <a:solidFill>
                  <a:schemeClr val="tx1">
                    <a:lumMod val="95000"/>
                    <a:lumOff val="5000"/>
                  </a:schemeClr>
                </a:solidFill>
              </a:rPr>
              <a:t>All this has consequences for promotion and succession planning and could turn into a serious medium-term HR problem</a:t>
            </a:r>
          </a:p>
          <a:p>
            <a:pPr>
              <a:spcBef>
                <a:spcPts val="0"/>
              </a:spcBef>
            </a:pPr>
            <a:r>
              <a:rPr lang="en-GB" sz="1600" dirty="0" smtClean="0">
                <a:solidFill>
                  <a:schemeClr val="tx1">
                    <a:lumMod val="95000"/>
                    <a:lumOff val="5000"/>
                  </a:schemeClr>
                </a:solidFill>
              </a:rPr>
              <a:t>Conversely several western executives told me recently that, “Tensions are actually quite minor (or below the surface)”</a:t>
            </a:r>
          </a:p>
          <a:p>
            <a:pPr>
              <a:spcBef>
                <a:spcPts val="0"/>
              </a:spcBef>
            </a:pPr>
            <a:r>
              <a:rPr lang="en-GB" sz="1600" dirty="0" smtClean="0">
                <a:solidFill>
                  <a:schemeClr val="tx1">
                    <a:lumMod val="95000"/>
                    <a:lumOff val="5000"/>
                  </a:schemeClr>
                </a:solidFill>
              </a:rPr>
              <a:t>So in summary, some disconcerting trends for sure but also not exclusively bad news. But also quite sad and depressing</a:t>
            </a:r>
          </a:p>
          <a:p>
            <a:pPr>
              <a:spcBef>
                <a:spcPts val="0"/>
              </a:spcBef>
            </a:pPr>
            <a:endParaRPr lang="en-GB" sz="1600" dirty="0">
              <a:solidFill>
                <a:schemeClr val="tx1">
                  <a:lumMod val="95000"/>
                  <a:lumOff val="5000"/>
                </a:schemeClr>
              </a:solidFill>
            </a:endParaRPr>
          </a:p>
        </p:txBody>
      </p:sp>
    </p:spTree>
    <p:extLst>
      <p:ext uri="{BB962C8B-B14F-4D97-AF65-F5344CB8AC3E}">
        <p14:creationId xmlns:p14="http://schemas.microsoft.com/office/powerpoint/2010/main" val="18963267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do you put Ukraine in your structure</a:t>
            </a:r>
            <a:r>
              <a:rPr lang="en-US" dirty="0"/>
              <a:t>? </a:t>
            </a:r>
          </a:p>
        </p:txBody>
      </p:sp>
      <p:sp>
        <p:nvSpPr>
          <p:cNvPr id="3" name="Content Placeholder 2"/>
          <p:cNvSpPr>
            <a:spLocks noGrp="1"/>
          </p:cNvSpPr>
          <p:nvPr>
            <p:ph idx="1"/>
          </p:nvPr>
        </p:nvSpPr>
        <p:spPr/>
        <p:txBody>
          <a:bodyPr>
            <a:noAutofit/>
          </a:bodyPr>
          <a:lstStyle/>
          <a:p>
            <a:r>
              <a:rPr lang="en-GB" sz="1600" dirty="0">
                <a:solidFill>
                  <a:schemeClr val="tx1">
                    <a:lumMod val="95000"/>
                    <a:lumOff val="5000"/>
                  </a:schemeClr>
                </a:solidFill>
              </a:rPr>
              <a:t>Firstly, whereas in the past many companies had </a:t>
            </a:r>
            <a:r>
              <a:rPr lang="en-GB" sz="1600" dirty="0" smtClean="0">
                <a:solidFill>
                  <a:schemeClr val="tx1">
                    <a:lumMod val="95000"/>
                    <a:lumOff val="5000"/>
                  </a:schemeClr>
                </a:solidFill>
              </a:rPr>
              <a:t>structural </a:t>
            </a:r>
            <a:r>
              <a:rPr lang="en-GB" sz="1600" dirty="0">
                <a:solidFill>
                  <a:schemeClr val="tx1">
                    <a:lumMod val="95000"/>
                    <a:lumOff val="5000"/>
                  </a:schemeClr>
                </a:solidFill>
              </a:rPr>
              <a:t>links between their Kiev and Moscow offices or dotted lines even when formal links were detached, this will </a:t>
            </a:r>
            <a:r>
              <a:rPr lang="en-GB" sz="1600" dirty="0" smtClean="0">
                <a:solidFill>
                  <a:schemeClr val="tx1">
                    <a:lumMod val="95000"/>
                    <a:lumOff val="5000"/>
                  </a:schemeClr>
                </a:solidFill>
              </a:rPr>
              <a:t>“presumably” disappear </a:t>
            </a:r>
            <a:r>
              <a:rPr lang="en-GB" sz="1600" dirty="0">
                <a:solidFill>
                  <a:schemeClr val="tx1">
                    <a:lumMod val="95000"/>
                    <a:lumOff val="5000"/>
                  </a:schemeClr>
                </a:solidFill>
              </a:rPr>
              <a:t>as Ukraine is detached organisationally from Moscow </a:t>
            </a:r>
            <a:endParaRPr lang="en-GB" sz="1600" dirty="0" smtClean="0">
              <a:solidFill>
                <a:schemeClr val="tx1">
                  <a:lumMod val="95000"/>
                  <a:lumOff val="5000"/>
                </a:schemeClr>
              </a:solidFill>
            </a:endParaRPr>
          </a:p>
          <a:p>
            <a:r>
              <a:rPr lang="en-GB" sz="1600" dirty="0" smtClean="0">
                <a:solidFill>
                  <a:schemeClr val="tx1">
                    <a:lumMod val="95000"/>
                    <a:lumOff val="5000"/>
                  </a:schemeClr>
                </a:solidFill>
              </a:rPr>
              <a:t>But many companies have a vested interest in keeping a CIS structure including Ukraine and do not want to disrupt a working structure which is also convenient</a:t>
            </a:r>
          </a:p>
          <a:p>
            <a:r>
              <a:rPr lang="en-GB" sz="1600" dirty="0" smtClean="0">
                <a:solidFill>
                  <a:schemeClr val="tx1">
                    <a:lumMod val="95000"/>
                    <a:lumOff val="5000"/>
                  </a:schemeClr>
                </a:solidFill>
              </a:rPr>
              <a:t>In our latest survey (surprisingly to me), 40% of companies are retaining a CIS structure with Ukraine while another 15% do so with Ukraine “more autonomous” </a:t>
            </a:r>
          </a:p>
          <a:p>
            <a:r>
              <a:rPr lang="en-GB" sz="1600" dirty="0" smtClean="0">
                <a:solidFill>
                  <a:schemeClr val="tx1">
                    <a:lumMod val="95000"/>
                    <a:lumOff val="5000"/>
                  </a:schemeClr>
                </a:solidFill>
              </a:rPr>
              <a:t>“Only” 45% are taking or have taken Ukraine out of the CIS structure</a:t>
            </a:r>
          </a:p>
          <a:p>
            <a:r>
              <a:rPr lang="en-GB" sz="1600" dirty="0" smtClean="0">
                <a:solidFill>
                  <a:schemeClr val="tx1">
                    <a:lumMod val="95000"/>
                    <a:lumOff val="5000"/>
                  </a:schemeClr>
                </a:solidFill>
              </a:rPr>
              <a:t>One MD for the CIS region explained the commercial reasons why Ukraine should remain in the structure include trade ties, customs regulations, legislation, practicality, synergies etc.</a:t>
            </a:r>
          </a:p>
          <a:p>
            <a:r>
              <a:rPr lang="en-GB" sz="1600" dirty="0" smtClean="0">
                <a:solidFill>
                  <a:schemeClr val="tx1">
                    <a:lumMod val="95000"/>
                    <a:lumOff val="5000"/>
                  </a:schemeClr>
                </a:solidFill>
              </a:rPr>
              <a:t>But conversely an executive replied: “There were many synergies but frankly many of these are disappearing”</a:t>
            </a:r>
            <a:r>
              <a:rPr lang="en-GB" sz="1600" dirty="0">
                <a:solidFill>
                  <a:schemeClr val="tx1">
                    <a:lumMod val="95000"/>
                    <a:lumOff val="5000"/>
                  </a:schemeClr>
                </a:solidFill>
              </a:rPr>
              <a:t> We are also witnessing increasing pressure from Ukrainian-based executives demanding to be detached from any structure which contains Russia</a:t>
            </a:r>
          </a:p>
          <a:p>
            <a:r>
              <a:rPr lang="en-GB" sz="1600" dirty="0">
                <a:solidFill>
                  <a:schemeClr val="tx1">
                    <a:lumMod val="95000"/>
                    <a:lumOff val="5000"/>
                  </a:schemeClr>
                </a:solidFill>
              </a:rPr>
              <a:t>Our assumption is that with a cease-fire in place </a:t>
            </a:r>
            <a:r>
              <a:rPr lang="en-GB" sz="1600" dirty="0" smtClean="0">
                <a:solidFill>
                  <a:schemeClr val="tx1">
                    <a:lumMod val="95000"/>
                    <a:lumOff val="5000"/>
                  </a:schemeClr>
                </a:solidFill>
              </a:rPr>
              <a:t>that </a:t>
            </a:r>
            <a:r>
              <a:rPr lang="en-GB" sz="1600" dirty="0">
                <a:solidFill>
                  <a:schemeClr val="tx1">
                    <a:lumMod val="95000"/>
                    <a:lumOff val="5000"/>
                  </a:schemeClr>
                </a:solidFill>
              </a:rPr>
              <a:t>as “things calm down” , then companies will not tamper with their structures and leave things alone</a:t>
            </a:r>
          </a:p>
          <a:p>
            <a:r>
              <a:rPr lang="en-GB" sz="1600" dirty="0">
                <a:solidFill>
                  <a:schemeClr val="tx1">
                    <a:lumMod val="95000"/>
                    <a:lumOff val="5000"/>
                  </a:schemeClr>
                </a:solidFill>
              </a:rPr>
              <a:t>On the other hand, pressures from the Ukrainian business community should ensure that at least some companies start to detach Ukraine from their CIS </a:t>
            </a:r>
            <a:r>
              <a:rPr lang="en-GB" sz="1600" dirty="0" smtClean="0">
                <a:solidFill>
                  <a:schemeClr val="tx1">
                    <a:lumMod val="95000"/>
                    <a:lumOff val="5000"/>
                  </a:schemeClr>
                </a:solidFill>
              </a:rPr>
              <a:t>structure</a:t>
            </a:r>
            <a:endParaRPr lang="en-GB" sz="1600" dirty="0" smtClean="0">
              <a:solidFill>
                <a:schemeClr val="tx1">
                  <a:lumMod val="85000"/>
                  <a:lumOff val="15000"/>
                </a:schemeClr>
              </a:solidFill>
            </a:endParaRPr>
          </a:p>
        </p:txBody>
      </p:sp>
    </p:spTree>
    <p:extLst>
      <p:ext uri="{BB962C8B-B14F-4D97-AF65-F5344CB8AC3E}">
        <p14:creationId xmlns:p14="http://schemas.microsoft.com/office/powerpoint/2010/main" val="18599697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Content</a:t>
            </a:r>
            <a:endParaRPr lang="en-GB" dirty="0"/>
          </a:p>
        </p:txBody>
      </p:sp>
      <p:sp>
        <p:nvSpPr>
          <p:cNvPr id="3" name="Inhaltsplatzhalter 2"/>
          <p:cNvSpPr>
            <a:spLocks noGrp="1"/>
          </p:cNvSpPr>
          <p:nvPr>
            <p:ph idx="1"/>
          </p:nvPr>
        </p:nvSpPr>
        <p:spPr/>
        <p:txBody>
          <a:bodyPr/>
          <a:lstStyle/>
          <a:p>
            <a:r>
              <a:rPr lang="de-AT" dirty="0" smtClean="0">
                <a:hlinkClick r:id="rId2" action="ppaction://hlinksldjump"/>
              </a:rPr>
              <a:t>Executive </a:t>
            </a:r>
            <a:r>
              <a:rPr lang="de-AT" dirty="0" err="1" smtClean="0">
                <a:hlinkClick r:id="rId2" action="ppaction://hlinksldjump"/>
              </a:rPr>
              <a:t>summary</a:t>
            </a:r>
            <a:endParaRPr lang="de-AT" dirty="0" smtClean="0"/>
          </a:p>
          <a:p>
            <a:r>
              <a:rPr lang="en-US" dirty="0">
                <a:hlinkClick r:id="rId3" action="ppaction://hlinksldjump"/>
              </a:rPr>
              <a:t>Debt </a:t>
            </a:r>
            <a:r>
              <a:rPr lang="en-US" dirty="0" smtClean="0">
                <a:hlinkClick r:id="rId3" action="ppaction://hlinksldjump"/>
              </a:rPr>
              <a:t>restructuring</a:t>
            </a:r>
            <a:r>
              <a:rPr lang="en-US" dirty="0">
                <a:hlinkClick r:id="rId3" action="ppaction://hlinksldjump"/>
              </a:rPr>
              <a:t> </a:t>
            </a:r>
            <a:endParaRPr lang="en-US" dirty="0" smtClean="0"/>
          </a:p>
          <a:p>
            <a:r>
              <a:rPr lang="en-US" dirty="0" smtClean="0">
                <a:hlinkClick r:id="rId4" action="ppaction://hlinksldjump"/>
              </a:rPr>
              <a:t>How </a:t>
            </a:r>
            <a:r>
              <a:rPr lang="en-US" dirty="0">
                <a:hlinkClick r:id="rId4" action="ppaction://hlinksldjump"/>
              </a:rPr>
              <a:t>senior executives see things </a:t>
            </a:r>
            <a:endParaRPr lang="en-US" dirty="0" smtClean="0"/>
          </a:p>
          <a:p>
            <a:r>
              <a:rPr lang="en-US" dirty="0" smtClean="0">
                <a:hlinkClick r:id="rId5" action="ppaction://hlinksldjump"/>
              </a:rPr>
              <a:t>Some </a:t>
            </a:r>
            <a:r>
              <a:rPr lang="en-US" dirty="0">
                <a:hlinkClick r:id="rId5" action="ppaction://hlinksldjump"/>
              </a:rPr>
              <a:t>assumptions </a:t>
            </a:r>
            <a:endParaRPr lang="en-US" dirty="0" smtClean="0"/>
          </a:p>
          <a:p>
            <a:r>
              <a:rPr lang="en-US" dirty="0" smtClean="0">
                <a:hlinkClick r:id="rId6" action="ppaction://hlinksldjump"/>
              </a:rPr>
              <a:t>Business </a:t>
            </a:r>
            <a:r>
              <a:rPr lang="en-US" dirty="0">
                <a:hlinkClick r:id="rId6" action="ppaction://hlinksldjump"/>
              </a:rPr>
              <a:t>outlook </a:t>
            </a:r>
            <a:endParaRPr lang="en-US" dirty="0" smtClean="0"/>
          </a:p>
          <a:p>
            <a:r>
              <a:rPr lang="en-US" dirty="0" smtClean="0">
                <a:hlinkClick r:id="rId7" action="ppaction://hlinksldjump"/>
              </a:rPr>
              <a:t>Human </a:t>
            </a:r>
            <a:r>
              <a:rPr lang="en-US" dirty="0">
                <a:hlinkClick r:id="rId7" action="ppaction://hlinksldjump"/>
              </a:rPr>
              <a:t>resources and salaries </a:t>
            </a:r>
            <a:endParaRPr lang="en-US" dirty="0" smtClean="0"/>
          </a:p>
          <a:p>
            <a:r>
              <a:rPr lang="en-GB" dirty="0" smtClean="0">
                <a:hlinkClick r:id="rId8" action="ppaction://hlinksldjump"/>
              </a:rPr>
              <a:t>Bad </a:t>
            </a:r>
            <a:r>
              <a:rPr lang="en-GB" dirty="0">
                <a:hlinkClick r:id="rId8" action="ppaction://hlinksldjump"/>
              </a:rPr>
              <a:t>blood</a:t>
            </a:r>
            <a:r>
              <a:rPr lang="en-GB" dirty="0" smtClean="0">
                <a:hlinkClick r:id="rId8" action="ppaction://hlinksldjump"/>
              </a:rPr>
              <a:t>?</a:t>
            </a:r>
            <a:r>
              <a:rPr lang="en-US" dirty="0">
                <a:hlinkClick r:id="rId8" action="ppaction://hlinksldjump"/>
              </a:rPr>
              <a:t> </a:t>
            </a:r>
            <a:endParaRPr lang="en-US" dirty="0" smtClean="0"/>
          </a:p>
          <a:p>
            <a:r>
              <a:rPr lang="en-US" dirty="0" smtClean="0">
                <a:hlinkClick r:id="rId9" action="ppaction://hlinksldjump"/>
              </a:rPr>
              <a:t>Where </a:t>
            </a:r>
            <a:r>
              <a:rPr lang="en-US" dirty="0">
                <a:hlinkClick r:id="rId9" action="ppaction://hlinksldjump"/>
              </a:rPr>
              <a:t>do you put Ukraine in your structure? </a:t>
            </a:r>
            <a:endParaRPr lang="en-US" dirty="0" smtClean="0"/>
          </a:p>
          <a:p>
            <a:r>
              <a:rPr lang="en-GB" dirty="0" smtClean="0">
                <a:hlinkClick r:id="rId10" action="ppaction://hlinksldjump"/>
              </a:rPr>
              <a:t>Economic </a:t>
            </a:r>
            <a:r>
              <a:rPr lang="en-GB" dirty="0">
                <a:hlinkClick r:id="rId10" action="ppaction://hlinksldjump"/>
              </a:rPr>
              <a:t>outlook </a:t>
            </a:r>
            <a:endParaRPr lang="en-GB" dirty="0" smtClean="0"/>
          </a:p>
          <a:p>
            <a:r>
              <a:rPr lang="en-US" dirty="0" smtClean="0">
                <a:hlinkClick r:id="rId11" action="ppaction://hlinksldjump"/>
              </a:rPr>
              <a:t>Inflation </a:t>
            </a:r>
            <a:r>
              <a:rPr lang="en-US" dirty="0">
                <a:hlinkClick r:id="rId11" action="ppaction://hlinksldjump"/>
              </a:rPr>
              <a:t>and interest rate outlook </a:t>
            </a:r>
            <a:endParaRPr lang="en-US" dirty="0" smtClean="0"/>
          </a:p>
          <a:p>
            <a:r>
              <a:rPr lang="en-US" dirty="0" smtClean="0">
                <a:hlinkClick r:id="rId12" action="ppaction://hlinksldjump"/>
              </a:rPr>
              <a:t>Currency outlook</a:t>
            </a:r>
            <a:endParaRPr lang="en-US" dirty="0" smtClean="0"/>
          </a:p>
          <a:p>
            <a:r>
              <a:rPr lang="en-US" dirty="0" smtClean="0">
                <a:solidFill>
                  <a:srgbClr val="000000"/>
                </a:solidFill>
                <a:latin typeface="Calibri" charset="0"/>
                <a:hlinkClick r:id="rId13" action="ppaction://hlinksldjump"/>
              </a:rPr>
              <a:t>Statistics</a:t>
            </a:r>
            <a:endParaRPr lang="en-US" dirty="0">
              <a:solidFill>
                <a:srgbClr val="000000"/>
              </a:solidFill>
              <a:latin typeface="Calibri" charset="0"/>
            </a:endParaRPr>
          </a:p>
          <a:p>
            <a:endParaRPr lang="en-GB" dirty="0"/>
          </a:p>
        </p:txBody>
      </p:sp>
    </p:spTree>
    <p:extLst>
      <p:ext uri="{BB962C8B-B14F-4D97-AF65-F5344CB8AC3E}">
        <p14:creationId xmlns:p14="http://schemas.microsoft.com/office/powerpoint/2010/main" val="24803115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Economic outlook (1) - GDP</a:t>
            </a:r>
          </a:p>
        </p:txBody>
      </p:sp>
      <p:sp>
        <p:nvSpPr>
          <p:cNvPr id="3" name="Content Placeholder 2"/>
          <p:cNvSpPr>
            <a:spLocks noGrp="1"/>
          </p:cNvSpPr>
          <p:nvPr>
            <p:ph idx="1"/>
          </p:nvPr>
        </p:nvSpPr>
        <p:spPr/>
        <p:txBody>
          <a:bodyPr>
            <a:noAutofit/>
          </a:bodyPr>
          <a:lstStyle/>
          <a:p>
            <a:pPr>
              <a:spcBef>
                <a:spcPts val="0"/>
              </a:spcBef>
            </a:pPr>
            <a:r>
              <a:rPr lang="en-GB" sz="1600" dirty="0" smtClean="0">
                <a:solidFill>
                  <a:schemeClr val="tx1">
                    <a:lumMod val="95000"/>
                    <a:lumOff val="5000"/>
                  </a:schemeClr>
                </a:solidFill>
              </a:rPr>
              <a:t>GDP </a:t>
            </a:r>
            <a:r>
              <a:rPr lang="en-GB" sz="1600" dirty="0">
                <a:solidFill>
                  <a:schemeClr val="tx1">
                    <a:lumMod val="95000"/>
                    <a:lumOff val="5000"/>
                  </a:schemeClr>
                </a:solidFill>
              </a:rPr>
              <a:t>has </a:t>
            </a:r>
            <a:r>
              <a:rPr lang="en-GB" sz="1600" dirty="0" smtClean="0">
                <a:solidFill>
                  <a:schemeClr val="tx1">
                    <a:lumMod val="95000"/>
                    <a:lumOff val="5000"/>
                  </a:schemeClr>
                </a:solidFill>
              </a:rPr>
              <a:t>declined </a:t>
            </a:r>
            <a:r>
              <a:rPr lang="en-GB" sz="1600" dirty="0">
                <a:solidFill>
                  <a:schemeClr val="tx1">
                    <a:lumMod val="95000"/>
                    <a:lumOff val="5000"/>
                  </a:schemeClr>
                </a:solidFill>
              </a:rPr>
              <a:t>in </a:t>
            </a:r>
            <a:r>
              <a:rPr lang="en-GB" sz="1600" dirty="0" smtClean="0">
                <a:solidFill>
                  <a:schemeClr val="tx1">
                    <a:lumMod val="95000"/>
                    <a:lumOff val="5000"/>
                  </a:schemeClr>
                </a:solidFill>
              </a:rPr>
              <a:t>every </a:t>
            </a:r>
            <a:r>
              <a:rPr lang="en-GB" sz="1600" dirty="0">
                <a:solidFill>
                  <a:schemeClr val="tx1">
                    <a:lumMod val="95000"/>
                    <a:lumOff val="5000"/>
                  </a:schemeClr>
                </a:solidFill>
              </a:rPr>
              <a:t>quarter of the </a:t>
            </a:r>
            <a:r>
              <a:rPr lang="en-GB" sz="1600" dirty="0" smtClean="0">
                <a:solidFill>
                  <a:schemeClr val="tx1">
                    <a:lumMod val="95000"/>
                    <a:lumOff val="5000"/>
                  </a:schemeClr>
                </a:solidFill>
              </a:rPr>
              <a:t>year </a:t>
            </a:r>
            <a:r>
              <a:rPr lang="en-GB" sz="1600" dirty="0">
                <a:solidFill>
                  <a:schemeClr val="tx1">
                    <a:lumMod val="95000"/>
                    <a:lumOff val="5000"/>
                  </a:schemeClr>
                </a:solidFill>
              </a:rPr>
              <a:t>since Q3 2012 </a:t>
            </a:r>
            <a:r>
              <a:rPr lang="en-GB" sz="1600" dirty="0" smtClean="0">
                <a:solidFill>
                  <a:schemeClr val="tx1">
                    <a:lumMod val="95000"/>
                    <a:lumOff val="5000"/>
                  </a:schemeClr>
                </a:solidFill>
              </a:rPr>
              <a:t>with the </a:t>
            </a:r>
            <a:r>
              <a:rPr lang="en-GB" sz="1600" dirty="0">
                <a:solidFill>
                  <a:schemeClr val="tx1">
                    <a:lumMod val="95000"/>
                    <a:lumOff val="5000"/>
                  </a:schemeClr>
                </a:solidFill>
              </a:rPr>
              <a:t>one </a:t>
            </a:r>
            <a:r>
              <a:rPr lang="en-GB" sz="1600" dirty="0" smtClean="0">
                <a:solidFill>
                  <a:schemeClr val="tx1">
                    <a:lumMod val="95000"/>
                    <a:lumOff val="5000"/>
                  </a:schemeClr>
                </a:solidFill>
              </a:rPr>
              <a:t>exception </a:t>
            </a:r>
            <a:r>
              <a:rPr lang="en-GB" sz="1600" dirty="0">
                <a:solidFill>
                  <a:schemeClr val="tx1">
                    <a:lumMod val="95000"/>
                    <a:lumOff val="5000"/>
                  </a:schemeClr>
                </a:solidFill>
              </a:rPr>
              <a:t>of the </a:t>
            </a:r>
            <a:r>
              <a:rPr lang="en-GB" sz="1600" dirty="0" smtClean="0">
                <a:solidFill>
                  <a:schemeClr val="tx1">
                    <a:lumMod val="95000"/>
                    <a:lumOff val="5000"/>
                  </a:schemeClr>
                </a:solidFill>
              </a:rPr>
              <a:t>last </a:t>
            </a:r>
            <a:r>
              <a:rPr lang="en-GB" sz="1600" dirty="0">
                <a:solidFill>
                  <a:schemeClr val="tx1">
                    <a:lumMod val="95000"/>
                    <a:lumOff val="5000"/>
                  </a:schemeClr>
                </a:solidFill>
              </a:rPr>
              <a:t>quarter of 2013</a:t>
            </a:r>
          </a:p>
          <a:p>
            <a:pPr>
              <a:spcBef>
                <a:spcPts val="0"/>
              </a:spcBef>
            </a:pPr>
            <a:r>
              <a:rPr lang="en-GB" sz="1600" dirty="0">
                <a:solidFill>
                  <a:schemeClr val="tx1">
                    <a:lumMod val="95000"/>
                    <a:lumOff val="5000"/>
                  </a:schemeClr>
                </a:solidFill>
              </a:rPr>
              <a:t>GDP will trend </a:t>
            </a:r>
            <a:r>
              <a:rPr lang="en-GB" sz="1600" dirty="0" smtClean="0">
                <a:solidFill>
                  <a:schemeClr val="tx1">
                    <a:lumMod val="95000"/>
                    <a:lumOff val="5000"/>
                  </a:schemeClr>
                </a:solidFill>
              </a:rPr>
              <a:t>negative until the </a:t>
            </a:r>
            <a:r>
              <a:rPr lang="en-GB" sz="1600" dirty="0">
                <a:solidFill>
                  <a:schemeClr val="tx1">
                    <a:lumMod val="95000"/>
                    <a:lumOff val="5000"/>
                  </a:schemeClr>
                </a:solidFill>
              </a:rPr>
              <a:t>end of 2015 but </a:t>
            </a:r>
            <a:r>
              <a:rPr lang="en-GB" sz="1600" dirty="0" smtClean="0">
                <a:solidFill>
                  <a:schemeClr val="tx1">
                    <a:lumMod val="95000"/>
                    <a:lumOff val="5000"/>
                  </a:schemeClr>
                </a:solidFill>
              </a:rPr>
              <a:t>should </a:t>
            </a:r>
            <a:r>
              <a:rPr lang="en-GB" sz="1600" dirty="0">
                <a:solidFill>
                  <a:schemeClr val="tx1">
                    <a:lumMod val="95000"/>
                    <a:lumOff val="5000"/>
                  </a:schemeClr>
                </a:solidFill>
              </a:rPr>
              <a:t>start to run positive in  the first </a:t>
            </a:r>
            <a:r>
              <a:rPr lang="en-GB" sz="1600" dirty="0" smtClean="0">
                <a:solidFill>
                  <a:schemeClr val="tx1">
                    <a:lumMod val="95000"/>
                    <a:lumOff val="5000"/>
                  </a:schemeClr>
                </a:solidFill>
              </a:rPr>
              <a:t>or second quarter </a:t>
            </a:r>
            <a:r>
              <a:rPr lang="en-GB" sz="1600" dirty="0">
                <a:solidFill>
                  <a:schemeClr val="tx1">
                    <a:lumMod val="95000"/>
                    <a:lumOff val="5000"/>
                  </a:schemeClr>
                </a:solidFill>
              </a:rPr>
              <a:t>of 2016</a:t>
            </a:r>
          </a:p>
          <a:p>
            <a:pPr>
              <a:spcBef>
                <a:spcPts val="0"/>
              </a:spcBef>
            </a:pPr>
            <a:r>
              <a:rPr lang="en-GB" sz="1600" dirty="0" smtClean="0">
                <a:solidFill>
                  <a:schemeClr val="tx1">
                    <a:lumMod val="95000"/>
                    <a:lumOff val="5000"/>
                  </a:schemeClr>
                </a:solidFill>
              </a:rPr>
              <a:t>But the </a:t>
            </a:r>
            <a:r>
              <a:rPr lang="en-GB" sz="1600" dirty="0">
                <a:solidFill>
                  <a:schemeClr val="tx1">
                    <a:lumMod val="95000"/>
                    <a:lumOff val="5000"/>
                  </a:schemeClr>
                </a:solidFill>
              </a:rPr>
              <a:t>depth of the existing recession </a:t>
            </a:r>
            <a:r>
              <a:rPr lang="en-GB" sz="1600" dirty="0" smtClean="0">
                <a:solidFill>
                  <a:schemeClr val="tx1">
                    <a:lumMod val="95000"/>
                    <a:lumOff val="5000"/>
                  </a:schemeClr>
                </a:solidFill>
              </a:rPr>
              <a:t>means </a:t>
            </a:r>
            <a:r>
              <a:rPr lang="en-GB" sz="1600" dirty="0">
                <a:solidFill>
                  <a:schemeClr val="tx1">
                    <a:lumMod val="95000"/>
                    <a:lumOff val="5000"/>
                  </a:schemeClr>
                </a:solidFill>
              </a:rPr>
              <a:t>that our </a:t>
            </a:r>
            <a:r>
              <a:rPr lang="en-GB" sz="1600" dirty="0" smtClean="0">
                <a:solidFill>
                  <a:schemeClr val="tx1">
                    <a:lumMod val="95000"/>
                    <a:lumOff val="5000"/>
                  </a:schemeClr>
                </a:solidFill>
              </a:rPr>
              <a:t>estimates </a:t>
            </a:r>
            <a:r>
              <a:rPr lang="en-GB" sz="1600" dirty="0">
                <a:solidFill>
                  <a:schemeClr val="tx1">
                    <a:lumMod val="95000"/>
                    <a:lumOff val="5000"/>
                  </a:schemeClr>
                </a:solidFill>
              </a:rPr>
              <a:t>for 2015 and 2016 are tweaked downwards </a:t>
            </a:r>
            <a:r>
              <a:rPr lang="en-GB" sz="1600" dirty="0" smtClean="0">
                <a:solidFill>
                  <a:schemeClr val="tx1">
                    <a:lumMod val="95000"/>
                    <a:lumOff val="5000"/>
                  </a:schemeClr>
                </a:solidFill>
              </a:rPr>
              <a:t>a little </a:t>
            </a:r>
            <a:r>
              <a:rPr lang="en-GB" sz="1600" dirty="0">
                <a:solidFill>
                  <a:schemeClr val="tx1">
                    <a:lumMod val="95000"/>
                    <a:lumOff val="5000"/>
                  </a:schemeClr>
                </a:solidFill>
              </a:rPr>
              <a:t>since our </a:t>
            </a:r>
            <a:r>
              <a:rPr lang="en-GB" sz="1600" dirty="0" smtClean="0">
                <a:solidFill>
                  <a:schemeClr val="tx1">
                    <a:lumMod val="95000"/>
                    <a:lumOff val="5000"/>
                  </a:schemeClr>
                </a:solidFill>
              </a:rPr>
              <a:t>last </a:t>
            </a:r>
            <a:r>
              <a:rPr lang="en-GB" sz="1600" dirty="0">
                <a:solidFill>
                  <a:schemeClr val="tx1">
                    <a:lumMod val="95000"/>
                    <a:lumOff val="5000"/>
                  </a:schemeClr>
                </a:solidFill>
              </a:rPr>
              <a:t>quarterly </a:t>
            </a:r>
            <a:r>
              <a:rPr lang="en-GB" sz="1600" dirty="0" smtClean="0">
                <a:solidFill>
                  <a:schemeClr val="tx1">
                    <a:lumMod val="95000"/>
                    <a:lumOff val="5000"/>
                  </a:schemeClr>
                </a:solidFill>
              </a:rPr>
              <a:t>report. But </a:t>
            </a:r>
            <a:r>
              <a:rPr lang="en-GB" sz="1600" dirty="0">
                <a:solidFill>
                  <a:schemeClr val="tx1">
                    <a:lumMod val="95000"/>
                    <a:lumOff val="5000"/>
                  </a:schemeClr>
                </a:solidFill>
              </a:rPr>
              <a:t>the downgrade is not massive</a:t>
            </a:r>
          </a:p>
          <a:p>
            <a:pPr>
              <a:spcBef>
                <a:spcPts val="0"/>
              </a:spcBef>
            </a:pPr>
            <a:r>
              <a:rPr lang="en-GB" sz="1600" dirty="0">
                <a:solidFill>
                  <a:schemeClr val="tx1">
                    <a:lumMod val="95000"/>
                    <a:lumOff val="5000"/>
                  </a:schemeClr>
                </a:solidFill>
              </a:rPr>
              <a:t>We now see 2015 GDP at -10.5% (instead of -9.4%) and for next year we </a:t>
            </a:r>
            <a:r>
              <a:rPr lang="en-GB" sz="1600" dirty="0" smtClean="0">
                <a:solidFill>
                  <a:schemeClr val="tx1">
                    <a:lumMod val="95000"/>
                    <a:lumOff val="5000"/>
                  </a:schemeClr>
                </a:solidFill>
              </a:rPr>
              <a:t>expect </a:t>
            </a:r>
            <a:r>
              <a:rPr lang="en-GB" sz="1600" dirty="0">
                <a:solidFill>
                  <a:schemeClr val="tx1">
                    <a:lumMod val="95000"/>
                    <a:lumOff val="5000"/>
                  </a:schemeClr>
                </a:solidFill>
              </a:rPr>
              <a:t>GDP </a:t>
            </a:r>
            <a:r>
              <a:rPr lang="en-GB" sz="1600" dirty="0" smtClean="0">
                <a:solidFill>
                  <a:schemeClr val="tx1">
                    <a:lumMod val="95000"/>
                    <a:lumOff val="5000"/>
                  </a:schemeClr>
                </a:solidFill>
              </a:rPr>
              <a:t>growth </a:t>
            </a:r>
            <a:r>
              <a:rPr lang="en-GB" sz="1600" dirty="0">
                <a:solidFill>
                  <a:schemeClr val="tx1">
                    <a:lumMod val="95000"/>
                    <a:lumOff val="5000"/>
                  </a:schemeClr>
                </a:solidFill>
              </a:rPr>
              <a:t>of 0.8% </a:t>
            </a:r>
            <a:r>
              <a:rPr lang="en-GB" sz="1600" dirty="0" smtClean="0">
                <a:solidFill>
                  <a:schemeClr val="tx1">
                    <a:lumMod val="95000"/>
                    <a:lumOff val="5000"/>
                  </a:schemeClr>
                </a:solidFill>
              </a:rPr>
              <a:t>(instead </a:t>
            </a:r>
            <a:r>
              <a:rPr lang="en-GB" sz="1600" dirty="0">
                <a:solidFill>
                  <a:schemeClr val="tx1">
                    <a:lumMod val="95000"/>
                    <a:lumOff val="5000"/>
                  </a:schemeClr>
                </a:solidFill>
              </a:rPr>
              <a:t>of 1.4</a:t>
            </a:r>
            <a:r>
              <a:rPr lang="en-GB" sz="1600" dirty="0" smtClean="0">
                <a:solidFill>
                  <a:schemeClr val="tx1">
                    <a:lumMod val="95000"/>
                    <a:lumOff val="5000"/>
                  </a:schemeClr>
                </a:solidFill>
              </a:rPr>
              <a:t>%)</a:t>
            </a:r>
            <a:endParaRPr lang="en-GB" sz="1600" dirty="0">
              <a:solidFill>
                <a:schemeClr val="tx1">
                  <a:lumMod val="95000"/>
                  <a:lumOff val="5000"/>
                </a:schemeClr>
              </a:solidFill>
            </a:endParaRPr>
          </a:p>
          <a:p>
            <a:pPr>
              <a:spcBef>
                <a:spcPts val="0"/>
              </a:spcBef>
            </a:pPr>
            <a:r>
              <a:rPr lang="en-GB" sz="1600" dirty="0">
                <a:solidFill>
                  <a:schemeClr val="tx1">
                    <a:lumMod val="95000"/>
                    <a:lumOff val="5000"/>
                  </a:schemeClr>
                </a:solidFill>
              </a:rPr>
              <a:t>Risks are </a:t>
            </a:r>
            <a:r>
              <a:rPr lang="en-GB" sz="1600" dirty="0" smtClean="0">
                <a:solidFill>
                  <a:schemeClr val="tx1">
                    <a:lumMod val="95000"/>
                    <a:lumOff val="5000"/>
                  </a:schemeClr>
                </a:solidFill>
              </a:rPr>
              <a:t>evenly </a:t>
            </a:r>
            <a:r>
              <a:rPr lang="en-GB" sz="1600" dirty="0">
                <a:solidFill>
                  <a:schemeClr val="tx1">
                    <a:lumMod val="95000"/>
                    <a:lumOff val="5000"/>
                  </a:schemeClr>
                </a:solidFill>
              </a:rPr>
              <a:t>divided to the up and down in 2016</a:t>
            </a:r>
          </a:p>
          <a:p>
            <a:pPr>
              <a:spcBef>
                <a:spcPts val="0"/>
              </a:spcBef>
            </a:pPr>
            <a:r>
              <a:rPr lang="en-GB" sz="1600" dirty="0">
                <a:solidFill>
                  <a:schemeClr val="tx1">
                    <a:lumMod val="95000"/>
                    <a:lumOff val="5000"/>
                  </a:schemeClr>
                </a:solidFill>
              </a:rPr>
              <a:t>We </a:t>
            </a:r>
            <a:r>
              <a:rPr lang="en-GB" sz="1600" dirty="0" smtClean="0">
                <a:solidFill>
                  <a:schemeClr val="tx1">
                    <a:lumMod val="95000"/>
                    <a:lumOff val="5000"/>
                  </a:schemeClr>
                </a:solidFill>
              </a:rPr>
              <a:t>presume </a:t>
            </a:r>
            <a:r>
              <a:rPr lang="en-GB" sz="1600" dirty="0">
                <a:solidFill>
                  <a:schemeClr val="tx1">
                    <a:lumMod val="95000"/>
                    <a:lumOff val="5000"/>
                  </a:schemeClr>
                </a:solidFill>
              </a:rPr>
              <a:t>no further escalation in </a:t>
            </a:r>
            <a:r>
              <a:rPr lang="en-GB" sz="1600" dirty="0" smtClean="0">
                <a:solidFill>
                  <a:schemeClr val="tx1">
                    <a:lumMod val="95000"/>
                    <a:lumOff val="5000"/>
                  </a:schemeClr>
                </a:solidFill>
              </a:rPr>
              <a:t>eastern Ukraine and perhaps </a:t>
            </a:r>
            <a:r>
              <a:rPr lang="en-GB" sz="1600" dirty="0">
                <a:solidFill>
                  <a:schemeClr val="tx1">
                    <a:lumMod val="95000"/>
                    <a:lumOff val="5000"/>
                  </a:schemeClr>
                </a:solidFill>
              </a:rPr>
              <a:t>some lessening of tension in 2016 </a:t>
            </a:r>
            <a:r>
              <a:rPr lang="en-GB" sz="1600" dirty="0" smtClean="0">
                <a:solidFill>
                  <a:schemeClr val="tx1">
                    <a:lumMod val="95000"/>
                    <a:lumOff val="5000"/>
                  </a:schemeClr>
                </a:solidFill>
              </a:rPr>
              <a:t>and </a:t>
            </a:r>
            <a:r>
              <a:rPr lang="en-GB" sz="1600" dirty="0">
                <a:solidFill>
                  <a:schemeClr val="tx1">
                    <a:lumMod val="95000"/>
                    <a:lumOff val="5000"/>
                  </a:schemeClr>
                </a:solidFill>
              </a:rPr>
              <a:t>we also </a:t>
            </a:r>
            <a:r>
              <a:rPr lang="en-GB" sz="1600" dirty="0" smtClean="0">
                <a:solidFill>
                  <a:schemeClr val="tx1">
                    <a:lumMod val="95000"/>
                    <a:lumOff val="5000"/>
                  </a:schemeClr>
                </a:solidFill>
              </a:rPr>
              <a:t>presume </a:t>
            </a:r>
            <a:r>
              <a:rPr lang="en-GB" sz="1600" dirty="0">
                <a:solidFill>
                  <a:schemeClr val="tx1">
                    <a:lumMod val="95000"/>
                    <a:lumOff val="5000"/>
                  </a:schemeClr>
                </a:solidFill>
              </a:rPr>
              <a:t>continued IMF and international </a:t>
            </a:r>
            <a:r>
              <a:rPr lang="en-GB" sz="1600" dirty="0" smtClean="0">
                <a:solidFill>
                  <a:schemeClr val="tx1">
                    <a:lumMod val="95000"/>
                    <a:lumOff val="5000"/>
                  </a:schemeClr>
                </a:solidFill>
              </a:rPr>
              <a:t>financial </a:t>
            </a:r>
            <a:r>
              <a:rPr lang="en-GB" sz="1600" dirty="0">
                <a:solidFill>
                  <a:schemeClr val="tx1">
                    <a:lumMod val="95000"/>
                    <a:lumOff val="5000"/>
                  </a:schemeClr>
                </a:solidFill>
              </a:rPr>
              <a:t>support</a:t>
            </a:r>
          </a:p>
          <a:p>
            <a:pPr>
              <a:spcBef>
                <a:spcPts val="0"/>
              </a:spcBef>
            </a:pPr>
            <a:r>
              <a:rPr lang="en-GB" sz="1600" dirty="0" smtClean="0">
                <a:solidFill>
                  <a:schemeClr val="tx1">
                    <a:lumMod val="95000"/>
                    <a:lumOff val="5000"/>
                  </a:schemeClr>
                </a:solidFill>
              </a:rPr>
              <a:t>Further </a:t>
            </a:r>
            <a:r>
              <a:rPr lang="en-GB" sz="1600" dirty="0">
                <a:solidFill>
                  <a:schemeClr val="tx1">
                    <a:lumMod val="95000"/>
                    <a:lumOff val="5000"/>
                  </a:schemeClr>
                </a:solidFill>
              </a:rPr>
              <a:t>out </a:t>
            </a:r>
            <a:r>
              <a:rPr lang="en-GB" sz="1600" dirty="0" smtClean="0">
                <a:solidFill>
                  <a:schemeClr val="tx1">
                    <a:lumMod val="95000"/>
                    <a:lumOff val="5000"/>
                  </a:schemeClr>
                </a:solidFill>
              </a:rPr>
              <a:t>we anticipate GDP </a:t>
            </a:r>
            <a:r>
              <a:rPr lang="en-GB" sz="1600" dirty="0">
                <a:solidFill>
                  <a:schemeClr val="tx1">
                    <a:lumMod val="95000"/>
                    <a:lumOff val="5000"/>
                  </a:schemeClr>
                </a:solidFill>
              </a:rPr>
              <a:t>growth of 2.8% in 2017 with an average </a:t>
            </a:r>
            <a:r>
              <a:rPr lang="en-GB" sz="1600" dirty="0" smtClean="0">
                <a:solidFill>
                  <a:schemeClr val="tx1">
                    <a:lumMod val="95000"/>
                    <a:lumOff val="5000"/>
                  </a:schemeClr>
                </a:solidFill>
              </a:rPr>
              <a:t>of around </a:t>
            </a:r>
            <a:r>
              <a:rPr lang="en-GB" sz="1600" dirty="0">
                <a:solidFill>
                  <a:schemeClr val="tx1">
                    <a:lumMod val="95000"/>
                    <a:lumOff val="5000"/>
                  </a:schemeClr>
                </a:solidFill>
              </a:rPr>
              <a:t>4% in subsequent </a:t>
            </a:r>
            <a:r>
              <a:rPr lang="en-GB" sz="1600" dirty="0" smtClean="0">
                <a:solidFill>
                  <a:schemeClr val="tx1">
                    <a:lumMod val="95000"/>
                    <a:lumOff val="5000"/>
                  </a:schemeClr>
                </a:solidFill>
              </a:rPr>
              <a:t>years</a:t>
            </a:r>
            <a:endParaRPr lang="en-GB" sz="1600" dirty="0">
              <a:solidFill>
                <a:schemeClr val="tx1">
                  <a:lumMod val="95000"/>
                  <a:lumOff val="5000"/>
                </a:schemeClr>
              </a:solidFill>
            </a:endParaRPr>
          </a:p>
          <a:p>
            <a:pPr>
              <a:spcBef>
                <a:spcPts val="0"/>
              </a:spcBef>
            </a:pPr>
            <a:r>
              <a:rPr lang="en-GB" sz="1600" dirty="0" smtClean="0">
                <a:solidFill>
                  <a:schemeClr val="tx1">
                    <a:lumMod val="95000"/>
                    <a:lumOff val="5000"/>
                  </a:schemeClr>
                </a:solidFill>
              </a:rPr>
              <a:t>Investment and </a:t>
            </a:r>
            <a:r>
              <a:rPr lang="en-GB" sz="1600" dirty="0">
                <a:solidFill>
                  <a:schemeClr val="tx1">
                    <a:lumMod val="95000"/>
                    <a:lumOff val="5000"/>
                  </a:schemeClr>
                </a:solidFill>
              </a:rPr>
              <a:t>exports </a:t>
            </a:r>
            <a:r>
              <a:rPr lang="en-GB" sz="1600" dirty="0" smtClean="0">
                <a:solidFill>
                  <a:schemeClr val="tx1">
                    <a:lumMod val="95000"/>
                    <a:lumOff val="5000"/>
                  </a:schemeClr>
                </a:solidFill>
              </a:rPr>
              <a:t>seems currently to </a:t>
            </a:r>
            <a:r>
              <a:rPr lang="en-GB" sz="1600" dirty="0">
                <a:solidFill>
                  <a:schemeClr val="tx1">
                    <a:lumMod val="95000"/>
                    <a:lumOff val="5000"/>
                  </a:schemeClr>
                </a:solidFill>
              </a:rPr>
              <a:t>be </a:t>
            </a:r>
            <a:r>
              <a:rPr lang="en-GB" sz="1600" dirty="0" smtClean="0">
                <a:solidFill>
                  <a:schemeClr val="tx1">
                    <a:lumMod val="95000"/>
                    <a:lumOff val="5000"/>
                  </a:schemeClr>
                </a:solidFill>
              </a:rPr>
              <a:t>relatively stronger </a:t>
            </a:r>
            <a:r>
              <a:rPr lang="en-GB" sz="1600" dirty="0">
                <a:solidFill>
                  <a:schemeClr val="tx1">
                    <a:lumMod val="95000"/>
                    <a:lumOff val="5000"/>
                  </a:schemeClr>
                </a:solidFill>
              </a:rPr>
              <a:t>but some key consumer </a:t>
            </a:r>
            <a:r>
              <a:rPr lang="en-GB" sz="1600" dirty="0" smtClean="0">
                <a:solidFill>
                  <a:schemeClr val="tx1">
                    <a:lumMod val="95000"/>
                    <a:lumOff val="5000"/>
                  </a:schemeClr>
                </a:solidFill>
              </a:rPr>
              <a:t>indicators </a:t>
            </a:r>
            <a:r>
              <a:rPr lang="en-GB" sz="1600" dirty="0">
                <a:solidFill>
                  <a:schemeClr val="tx1">
                    <a:lumMod val="95000"/>
                    <a:lumOff val="5000"/>
                  </a:schemeClr>
                </a:solidFill>
              </a:rPr>
              <a:t>are also </a:t>
            </a:r>
            <a:r>
              <a:rPr lang="en-GB" sz="1600" dirty="0" smtClean="0">
                <a:solidFill>
                  <a:schemeClr val="tx1">
                    <a:lumMod val="95000"/>
                    <a:lumOff val="5000"/>
                  </a:schemeClr>
                </a:solidFill>
              </a:rPr>
              <a:t>improving</a:t>
            </a:r>
            <a:endParaRPr lang="en-GB" sz="1600" dirty="0">
              <a:solidFill>
                <a:schemeClr val="tx1">
                  <a:lumMod val="95000"/>
                  <a:lumOff val="5000"/>
                </a:schemeClr>
              </a:solidFill>
            </a:endParaRPr>
          </a:p>
          <a:p>
            <a:pPr>
              <a:spcBef>
                <a:spcPts val="0"/>
              </a:spcBef>
            </a:pPr>
            <a:r>
              <a:rPr lang="en-GB" sz="1600" dirty="0">
                <a:solidFill>
                  <a:schemeClr val="tx1">
                    <a:lumMod val="95000"/>
                    <a:lumOff val="5000"/>
                  </a:schemeClr>
                </a:solidFill>
              </a:rPr>
              <a:t>For example fixed </a:t>
            </a:r>
            <a:r>
              <a:rPr lang="en-GB" sz="1600" dirty="0" smtClean="0">
                <a:solidFill>
                  <a:schemeClr val="tx1">
                    <a:lumMod val="95000"/>
                    <a:lumOff val="5000"/>
                  </a:schemeClr>
                </a:solidFill>
              </a:rPr>
              <a:t>investment, </a:t>
            </a:r>
            <a:r>
              <a:rPr lang="en-GB" sz="1600" dirty="0">
                <a:solidFill>
                  <a:schemeClr val="tx1">
                    <a:lumMod val="95000"/>
                    <a:lumOff val="5000"/>
                  </a:schemeClr>
                </a:solidFill>
              </a:rPr>
              <a:t>judged quarter on </a:t>
            </a:r>
            <a:r>
              <a:rPr lang="en-GB" sz="1600" dirty="0" smtClean="0">
                <a:solidFill>
                  <a:schemeClr val="tx1">
                    <a:lumMod val="95000"/>
                    <a:lumOff val="5000"/>
                  </a:schemeClr>
                </a:solidFill>
              </a:rPr>
              <a:t>quarter, </a:t>
            </a:r>
            <a:r>
              <a:rPr lang="en-GB" sz="1600" dirty="0">
                <a:solidFill>
                  <a:schemeClr val="tx1">
                    <a:lumMod val="95000"/>
                    <a:lumOff val="5000"/>
                  </a:schemeClr>
                </a:solidFill>
              </a:rPr>
              <a:t>actually rose in Q2 by 4.5% compared with </a:t>
            </a:r>
            <a:r>
              <a:rPr lang="en-GB" sz="1600" dirty="0" smtClean="0">
                <a:solidFill>
                  <a:schemeClr val="tx1">
                    <a:lumMod val="95000"/>
                    <a:lumOff val="5000"/>
                  </a:schemeClr>
                </a:solidFill>
              </a:rPr>
              <a:t>a drop </a:t>
            </a:r>
            <a:r>
              <a:rPr lang="en-GB" sz="1600" dirty="0">
                <a:solidFill>
                  <a:schemeClr val="tx1">
                    <a:lumMod val="95000"/>
                    <a:lumOff val="5000"/>
                  </a:schemeClr>
                </a:solidFill>
              </a:rPr>
              <a:t>in Q1 of -7.4%</a:t>
            </a:r>
          </a:p>
          <a:p>
            <a:pPr>
              <a:spcBef>
                <a:spcPts val="0"/>
              </a:spcBef>
            </a:pPr>
            <a:endParaRPr lang="en-GB" sz="1600" dirty="0"/>
          </a:p>
        </p:txBody>
      </p:sp>
    </p:spTree>
    <p:extLst>
      <p:ext uri="{BB962C8B-B14F-4D97-AF65-F5344CB8AC3E}">
        <p14:creationId xmlns:p14="http://schemas.microsoft.com/office/powerpoint/2010/main" val="2024671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Economic outlook </a:t>
            </a:r>
            <a:r>
              <a:rPr lang="en-GB" dirty="0" smtClean="0"/>
              <a:t>(2) </a:t>
            </a:r>
            <a:r>
              <a:rPr lang="en-GB" dirty="0"/>
              <a:t>- GDP</a:t>
            </a:r>
          </a:p>
        </p:txBody>
      </p:sp>
      <p:sp>
        <p:nvSpPr>
          <p:cNvPr id="3" name="Content Placeholder 2"/>
          <p:cNvSpPr>
            <a:spLocks noGrp="1"/>
          </p:cNvSpPr>
          <p:nvPr>
            <p:ph idx="1"/>
          </p:nvPr>
        </p:nvSpPr>
        <p:spPr/>
        <p:txBody>
          <a:bodyPr>
            <a:noAutofit/>
          </a:bodyPr>
          <a:lstStyle/>
          <a:p>
            <a:pPr>
              <a:spcBef>
                <a:spcPts val="0"/>
              </a:spcBef>
            </a:pPr>
            <a:r>
              <a:rPr lang="en-GB" sz="1600" dirty="0">
                <a:solidFill>
                  <a:schemeClr val="tx1">
                    <a:lumMod val="95000"/>
                    <a:lumOff val="5000"/>
                  </a:schemeClr>
                </a:solidFill>
              </a:rPr>
              <a:t>Similarly industrial output hit </a:t>
            </a:r>
            <a:r>
              <a:rPr lang="en-GB" sz="1600" dirty="0" smtClean="0">
                <a:solidFill>
                  <a:schemeClr val="tx1">
                    <a:lumMod val="95000"/>
                    <a:lumOff val="5000"/>
                  </a:schemeClr>
                </a:solidFill>
              </a:rPr>
              <a:t>a bottom </a:t>
            </a:r>
            <a:r>
              <a:rPr lang="en-GB" sz="1600" dirty="0">
                <a:solidFill>
                  <a:schemeClr val="tx1">
                    <a:lumMod val="95000"/>
                    <a:lumOff val="5000"/>
                  </a:schemeClr>
                </a:solidFill>
              </a:rPr>
              <a:t>of -22.5% in </a:t>
            </a:r>
            <a:r>
              <a:rPr lang="en-GB" sz="1600" dirty="0" smtClean="0">
                <a:solidFill>
                  <a:schemeClr val="tx1">
                    <a:lumMod val="95000"/>
                    <a:lumOff val="5000"/>
                  </a:schemeClr>
                </a:solidFill>
              </a:rPr>
              <a:t>February </a:t>
            </a:r>
            <a:r>
              <a:rPr lang="en-GB" sz="1600" dirty="0">
                <a:solidFill>
                  <a:schemeClr val="tx1">
                    <a:lumMod val="95000"/>
                    <a:lumOff val="5000"/>
                  </a:schemeClr>
                </a:solidFill>
              </a:rPr>
              <a:t>but </a:t>
            </a:r>
            <a:r>
              <a:rPr lang="en-GB" sz="1600" dirty="0" smtClean="0">
                <a:solidFill>
                  <a:schemeClr val="tx1">
                    <a:lumMod val="95000"/>
                    <a:lumOff val="5000"/>
                  </a:schemeClr>
                </a:solidFill>
              </a:rPr>
              <a:t>has improved fairly </a:t>
            </a:r>
            <a:r>
              <a:rPr lang="en-GB" sz="1600" dirty="0">
                <a:solidFill>
                  <a:schemeClr val="tx1">
                    <a:lumMod val="95000"/>
                    <a:lumOff val="5000"/>
                  </a:schemeClr>
                </a:solidFill>
              </a:rPr>
              <a:t>well to “only” -5.1% in September. On this basis industrial output should be </a:t>
            </a:r>
            <a:r>
              <a:rPr lang="en-GB" sz="1600" dirty="0" smtClean="0">
                <a:solidFill>
                  <a:schemeClr val="tx1">
                    <a:lumMod val="95000"/>
                    <a:lumOff val="5000"/>
                  </a:schemeClr>
                </a:solidFill>
              </a:rPr>
              <a:t>turning positive in the next 2-3 </a:t>
            </a:r>
            <a:r>
              <a:rPr lang="en-GB" sz="1600" dirty="0">
                <a:solidFill>
                  <a:schemeClr val="tx1">
                    <a:lumMod val="95000"/>
                    <a:lumOff val="5000"/>
                  </a:schemeClr>
                </a:solidFill>
              </a:rPr>
              <a:t>months</a:t>
            </a:r>
          </a:p>
          <a:p>
            <a:pPr>
              <a:spcBef>
                <a:spcPts val="0"/>
              </a:spcBef>
            </a:pPr>
            <a:r>
              <a:rPr lang="en-GB" sz="1600" dirty="0">
                <a:solidFill>
                  <a:schemeClr val="tx1">
                    <a:lumMod val="95000"/>
                    <a:lumOff val="5000"/>
                  </a:schemeClr>
                </a:solidFill>
              </a:rPr>
              <a:t>We estimate </a:t>
            </a:r>
            <a:r>
              <a:rPr lang="en-GB" sz="1600" dirty="0" smtClean="0">
                <a:solidFill>
                  <a:schemeClr val="tx1">
                    <a:lumMod val="95000"/>
                    <a:lumOff val="5000"/>
                  </a:schemeClr>
                </a:solidFill>
              </a:rPr>
              <a:t>that investment </a:t>
            </a:r>
            <a:r>
              <a:rPr lang="en-GB" sz="1600" dirty="0">
                <a:solidFill>
                  <a:schemeClr val="tx1">
                    <a:lumMod val="95000"/>
                    <a:lumOff val="5000"/>
                  </a:schemeClr>
                </a:solidFill>
              </a:rPr>
              <a:t>will finish this year at -18.0% and rally </a:t>
            </a:r>
            <a:r>
              <a:rPr lang="en-GB" sz="1600" dirty="0" smtClean="0">
                <a:solidFill>
                  <a:schemeClr val="tx1">
                    <a:lumMod val="95000"/>
                    <a:lumOff val="5000"/>
                  </a:schemeClr>
                </a:solidFill>
              </a:rPr>
              <a:t>to +</a:t>
            </a:r>
            <a:r>
              <a:rPr lang="en-GB" sz="1600" dirty="0">
                <a:solidFill>
                  <a:schemeClr val="tx1">
                    <a:lumMod val="95000"/>
                    <a:lumOff val="5000"/>
                  </a:schemeClr>
                </a:solidFill>
              </a:rPr>
              <a:t>2.0% in 2016 and climb to 4.0% by 2018</a:t>
            </a:r>
          </a:p>
          <a:p>
            <a:pPr>
              <a:spcBef>
                <a:spcPts val="0"/>
              </a:spcBef>
            </a:pPr>
            <a:r>
              <a:rPr lang="en-GB" sz="1600" dirty="0">
                <a:solidFill>
                  <a:schemeClr val="tx1">
                    <a:lumMod val="95000"/>
                    <a:lumOff val="5000"/>
                  </a:schemeClr>
                </a:solidFill>
              </a:rPr>
              <a:t>Industry ought to </a:t>
            </a:r>
            <a:r>
              <a:rPr lang="en-GB" sz="1600" dirty="0" smtClean="0">
                <a:solidFill>
                  <a:schemeClr val="tx1">
                    <a:lumMod val="95000"/>
                    <a:lumOff val="5000"/>
                  </a:schemeClr>
                </a:solidFill>
              </a:rPr>
              <a:t>recover a little faster from a slump </a:t>
            </a:r>
            <a:r>
              <a:rPr lang="en-GB" sz="1600" dirty="0">
                <a:solidFill>
                  <a:schemeClr val="tx1">
                    <a:lumMod val="95000"/>
                    <a:lumOff val="5000"/>
                  </a:schemeClr>
                </a:solidFill>
              </a:rPr>
              <a:t>of -16.0% this </a:t>
            </a:r>
            <a:r>
              <a:rPr lang="en-GB" sz="1600" dirty="0" smtClean="0">
                <a:solidFill>
                  <a:schemeClr val="tx1">
                    <a:lumMod val="95000"/>
                    <a:lumOff val="5000"/>
                  </a:schemeClr>
                </a:solidFill>
              </a:rPr>
              <a:t>year </a:t>
            </a:r>
            <a:r>
              <a:rPr lang="en-GB" sz="1600" dirty="0">
                <a:solidFill>
                  <a:schemeClr val="tx1">
                    <a:lumMod val="95000"/>
                    <a:lumOff val="5000"/>
                  </a:schemeClr>
                </a:solidFill>
              </a:rPr>
              <a:t>to + 3.0% </a:t>
            </a:r>
            <a:r>
              <a:rPr lang="en-GB" sz="1600" dirty="0" smtClean="0">
                <a:solidFill>
                  <a:schemeClr val="tx1">
                    <a:lumMod val="95000"/>
                    <a:lumOff val="5000"/>
                  </a:schemeClr>
                </a:solidFill>
              </a:rPr>
              <a:t>next year </a:t>
            </a:r>
            <a:r>
              <a:rPr lang="en-GB" sz="1600" dirty="0">
                <a:solidFill>
                  <a:schemeClr val="tx1">
                    <a:lumMod val="95000"/>
                    <a:lumOff val="5000"/>
                  </a:schemeClr>
                </a:solidFill>
              </a:rPr>
              <a:t>and then average close to 5% expansion in </a:t>
            </a:r>
            <a:r>
              <a:rPr lang="en-GB" sz="1600" dirty="0" smtClean="0">
                <a:solidFill>
                  <a:schemeClr val="tx1">
                    <a:lumMod val="95000"/>
                    <a:lumOff val="5000"/>
                  </a:schemeClr>
                </a:solidFill>
              </a:rPr>
              <a:t>subsequent years</a:t>
            </a:r>
            <a:endParaRPr lang="en-GB" sz="1600" dirty="0">
              <a:solidFill>
                <a:schemeClr val="tx1">
                  <a:lumMod val="95000"/>
                  <a:lumOff val="5000"/>
                </a:schemeClr>
              </a:solidFill>
            </a:endParaRPr>
          </a:p>
          <a:p>
            <a:pPr>
              <a:spcBef>
                <a:spcPts val="0"/>
              </a:spcBef>
            </a:pPr>
            <a:r>
              <a:rPr lang="en-GB" sz="1600" dirty="0">
                <a:solidFill>
                  <a:schemeClr val="tx1">
                    <a:lumMod val="95000"/>
                    <a:lumOff val="5000"/>
                  </a:schemeClr>
                </a:solidFill>
              </a:rPr>
              <a:t>For </a:t>
            </a:r>
            <a:r>
              <a:rPr lang="en-GB" sz="1600" dirty="0" smtClean="0">
                <a:solidFill>
                  <a:schemeClr val="tx1">
                    <a:lumMod val="95000"/>
                    <a:lumOff val="5000"/>
                  </a:schemeClr>
                </a:solidFill>
              </a:rPr>
              <a:t>comparative  purposes </a:t>
            </a:r>
            <a:r>
              <a:rPr lang="en-GB" sz="1600" dirty="0">
                <a:solidFill>
                  <a:schemeClr val="tx1">
                    <a:lumMod val="95000"/>
                    <a:lumOff val="5000"/>
                  </a:schemeClr>
                </a:solidFill>
              </a:rPr>
              <a:t>the worst </a:t>
            </a:r>
            <a:r>
              <a:rPr lang="en-GB" sz="1600" dirty="0" smtClean="0">
                <a:solidFill>
                  <a:schemeClr val="tx1">
                    <a:lumMod val="95000"/>
                    <a:lumOff val="5000"/>
                  </a:schemeClr>
                </a:solidFill>
              </a:rPr>
              <a:t>industrial </a:t>
            </a:r>
            <a:r>
              <a:rPr lang="en-GB" sz="1600" dirty="0">
                <a:solidFill>
                  <a:schemeClr val="tx1">
                    <a:lumMod val="95000"/>
                    <a:lumOff val="5000"/>
                  </a:schemeClr>
                </a:solidFill>
              </a:rPr>
              <a:t>number in the </a:t>
            </a:r>
            <a:r>
              <a:rPr lang="en-GB" sz="1600" dirty="0" smtClean="0">
                <a:solidFill>
                  <a:schemeClr val="tx1">
                    <a:lumMod val="95000"/>
                    <a:lumOff val="5000"/>
                  </a:schemeClr>
                </a:solidFill>
              </a:rPr>
              <a:t>last </a:t>
            </a:r>
            <a:r>
              <a:rPr lang="en-GB" sz="1600" dirty="0">
                <a:solidFill>
                  <a:schemeClr val="tx1">
                    <a:lumMod val="95000"/>
                    <a:lumOff val="5000"/>
                  </a:schemeClr>
                </a:solidFill>
              </a:rPr>
              <a:t>25 years was </a:t>
            </a:r>
            <a:r>
              <a:rPr lang="en-GB" sz="1600" dirty="0" smtClean="0">
                <a:solidFill>
                  <a:schemeClr val="tx1">
                    <a:lumMod val="95000"/>
                    <a:lumOff val="5000"/>
                  </a:schemeClr>
                </a:solidFill>
              </a:rPr>
              <a:t>recorded </a:t>
            </a:r>
            <a:r>
              <a:rPr lang="en-GB" sz="1600" dirty="0">
                <a:solidFill>
                  <a:schemeClr val="tx1">
                    <a:lumMod val="95000"/>
                    <a:lumOff val="5000"/>
                  </a:schemeClr>
                </a:solidFill>
              </a:rPr>
              <a:t>in 2009 when output was down -37%</a:t>
            </a:r>
          </a:p>
          <a:p>
            <a:pPr>
              <a:spcBef>
                <a:spcPts val="0"/>
              </a:spcBef>
            </a:pPr>
            <a:r>
              <a:rPr lang="en-GB" sz="1600" dirty="0">
                <a:solidFill>
                  <a:schemeClr val="tx1">
                    <a:lumMod val="95000"/>
                    <a:lumOff val="5000"/>
                  </a:schemeClr>
                </a:solidFill>
              </a:rPr>
              <a:t>Thanks to those shifts in </a:t>
            </a:r>
            <a:r>
              <a:rPr lang="en-GB" sz="1600" dirty="0" smtClean="0">
                <a:solidFill>
                  <a:schemeClr val="tx1">
                    <a:lumMod val="95000"/>
                    <a:lumOff val="5000"/>
                  </a:schemeClr>
                </a:solidFill>
              </a:rPr>
              <a:t>investment and </a:t>
            </a:r>
            <a:r>
              <a:rPr lang="en-GB" sz="1600" dirty="0">
                <a:solidFill>
                  <a:schemeClr val="tx1">
                    <a:lumMod val="95000"/>
                    <a:lumOff val="5000"/>
                  </a:schemeClr>
                </a:solidFill>
              </a:rPr>
              <a:t>industrial output </a:t>
            </a:r>
            <a:r>
              <a:rPr lang="en-GB" sz="1600" dirty="0" smtClean="0">
                <a:solidFill>
                  <a:schemeClr val="tx1">
                    <a:lumMod val="95000"/>
                    <a:lumOff val="5000"/>
                  </a:schemeClr>
                </a:solidFill>
              </a:rPr>
              <a:t>and </a:t>
            </a:r>
            <a:r>
              <a:rPr lang="en-GB" sz="1600" dirty="0">
                <a:solidFill>
                  <a:schemeClr val="tx1">
                    <a:lumMod val="95000"/>
                    <a:lumOff val="5000"/>
                  </a:schemeClr>
                </a:solidFill>
              </a:rPr>
              <a:t>with some </a:t>
            </a:r>
            <a:r>
              <a:rPr lang="en-GB" sz="1600" dirty="0" smtClean="0">
                <a:solidFill>
                  <a:schemeClr val="tx1">
                    <a:lumMod val="95000"/>
                    <a:lumOff val="5000"/>
                  </a:schemeClr>
                </a:solidFill>
              </a:rPr>
              <a:t>relative </a:t>
            </a:r>
            <a:r>
              <a:rPr lang="en-GB" sz="1600" dirty="0">
                <a:solidFill>
                  <a:schemeClr val="tx1">
                    <a:lumMod val="95000"/>
                    <a:lumOff val="5000"/>
                  </a:schemeClr>
                </a:solidFill>
              </a:rPr>
              <a:t>currency stability, industrial </a:t>
            </a:r>
            <a:r>
              <a:rPr lang="en-GB" sz="1600" dirty="0" smtClean="0">
                <a:solidFill>
                  <a:schemeClr val="tx1">
                    <a:lumMod val="95000"/>
                    <a:lumOff val="5000"/>
                  </a:schemeClr>
                </a:solidFill>
              </a:rPr>
              <a:t>confidence </a:t>
            </a:r>
            <a:r>
              <a:rPr lang="en-GB" sz="1600" dirty="0">
                <a:solidFill>
                  <a:schemeClr val="tx1">
                    <a:lumMod val="95000"/>
                    <a:lumOff val="5000"/>
                  </a:schemeClr>
                </a:solidFill>
              </a:rPr>
              <a:t>is also getting better:</a:t>
            </a:r>
          </a:p>
          <a:p>
            <a:pPr>
              <a:spcBef>
                <a:spcPts val="0"/>
              </a:spcBef>
            </a:pPr>
            <a:r>
              <a:rPr lang="en-GB" sz="1600" dirty="0">
                <a:solidFill>
                  <a:schemeClr val="tx1">
                    <a:lumMod val="95000"/>
                    <a:lumOff val="5000"/>
                  </a:schemeClr>
                </a:solidFill>
              </a:rPr>
              <a:t>This averaged a level of 120 in 2010 to 2013 but </a:t>
            </a:r>
            <a:r>
              <a:rPr lang="en-GB" sz="1600" dirty="0" smtClean="0">
                <a:solidFill>
                  <a:schemeClr val="tx1">
                    <a:lumMod val="95000"/>
                    <a:lumOff val="5000"/>
                  </a:schemeClr>
                </a:solidFill>
              </a:rPr>
              <a:t>declined </a:t>
            </a:r>
            <a:r>
              <a:rPr lang="en-GB" sz="1600" dirty="0">
                <a:solidFill>
                  <a:schemeClr val="tx1">
                    <a:lumMod val="95000"/>
                    <a:lumOff val="5000"/>
                  </a:schemeClr>
                </a:solidFill>
              </a:rPr>
              <a:t>to </a:t>
            </a:r>
            <a:r>
              <a:rPr lang="en-GB" sz="1600" dirty="0" smtClean="0">
                <a:solidFill>
                  <a:schemeClr val="tx1">
                    <a:lumMod val="95000"/>
                    <a:lumOff val="5000"/>
                  </a:schemeClr>
                </a:solidFill>
              </a:rPr>
              <a:t>100 </a:t>
            </a:r>
            <a:r>
              <a:rPr lang="en-GB" sz="1600" dirty="0">
                <a:solidFill>
                  <a:schemeClr val="tx1">
                    <a:lumMod val="95000"/>
                    <a:lumOff val="5000"/>
                  </a:schemeClr>
                </a:solidFill>
              </a:rPr>
              <a:t>by January 2014; in the Q1 of 2015 it reached </a:t>
            </a:r>
            <a:r>
              <a:rPr lang="en-GB" sz="1600" dirty="0" smtClean="0">
                <a:solidFill>
                  <a:schemeClr val="tx1">
                    <a:lumMod val="95000"/>
                    <a:lumOff val="5000"/>
                  </a:schemeClr>
                </a:solidFill>
              </a:rPr>
              <a:t>a recent </a:t>
            </a:r>
            <a:r>
              <a:rPr lang="en-GB" sz="1600" dirty="0">
                <a:solidFill>
                  <a:schemeClr val="tx1">
                    <a:lumMod val="95000"/>
                    <a:lumOff val="5000"/>
                  </a:schemeClr>
                </a:solidFill>
              </a:rPr>
              <a:t>low point of 83 but by Q3 this </a:t>
            </a:r>
            <a:r>
              <a:rPr lang="en-GB" sz="1600" dirty="0" smtClean="0">
                <a:solidFill>
                  <a:schemeClr val="tx1">
                    <a:lumMod val="95000"/>
                    <a:lumOff val="5000"/>
                  </a:schemeClr>
                </a:solidFill>
              </a:rPr>
              <a:t>year </a:t>
            </a:r>
            <a:r>
              <a:rPr lang="en-GB" sz="1600" dirty="0">
                <a:solidFill>
                  <a:schemeClr val="tx1">
                    <a:lumMod val="95000"/>
                    <a:lumOff val="5000"/>
                  </a:schemeClr>
                </a:solidFill>
              </a:rPr>
              <a:t>the </a:t>
            </a:r>
            <a:r>
              <a:rPr lang="en-GB" sz="1600" dirty="0" smtClean="0">
                <a:solidFill>
                  <a:schemeClr val="tx1">
                    <a:lumMod val="95000"/>
                    <a:lumOff val="5000"/>
                  </a:schemeClr>
                </a:solidFill>
              </a:rPr>
              <a:t>indicator </a:t>
            </a:r>
            <a:r>
              <a:rPr lang="en-GB" sz="1600" dirty="0">
                <a:solidFill>
                  <a:schemeClr val="tx1">
                    <a:lumMod val="95000"/>
                    <a:lumOff val="5000"/>
                  </a:schemeClr>
                </a:solidFill>
              </a:rPr>
              <a:t>was </a:t>
            </a:r>
            <a:r>
              <a:rPr lang="en-GB" sz="1600" dirty="0" smtClean="0">
                <a:solidFill>
                  <a:schemeClr val="tx1">
                    <a:lumMod val="95000"/>
                    <a:lumOff val="5000"/>
                  </a:schemeClr>
                </a:solidFill>
              </a:rPr>
              <a:t>back </a:t>
            </a:r>
            <a:r>
              <a:rPr lang="en-GB" sz="1600" dirty="0">
                <a:solidFill>
                  <a:schemeClr val="tx1">
                    <a:lumMod val="95000"/>
                    <a:lumOff val="5000"/>
                  </a:schemeClr>
                </a:solidFill>
              </a:rPr>
              <a:t>to a level </a:t>
            </a:r>
            <a:r>
              <a:rPr lang="en-GB" sz="1600" dirty="0" smtClean="0">
                <a:solidFill>
                  <a:schemeClr val="tx1">
                    <a:lumMod val="95000"/>
                    <a:lumOff val="5000"/>
                  </a:schemeClr>
                </a:solidFill>
              </a:rPr>
              <a:t>of </a:t>
            </a:r>
            <a:r>
              <a:rPr lang="en-GB" sz="1600" dirty="0">
                <a:solidFill>
                  <a:schemeClr val="tx1">
                    <a:lumMod val="95000"/>
                    <a:lumOff val="5000"/>
                  </a:schemeClr>
                </a:solidFill>
              </a:rPr>
              <a:t>100. So </a:t>
            </a:r>
            <a:r>
              <a:rPr lang="en-GB" sz="1600" dirty="0" smtClean="0">
                <a:solidFill>
                  <a:schemeClr val="tx1">
                    <a:lumMod val="95000"/>
                    <a:lumOff val="5000"/>
                  </a:schemeClr>
                </a:solidFill>
              </a:rPr>
              <a:t>while </a:t>
            </a:r>
            <a:r>
              <a:rPr lang="en-GB" sz="1600" dirty="0">
                <a:solidFill>
                  <a:schemeClr val="tx1">
                    <a:lumMod val="95000"/>
                    <a:lumOff val="5000"/>
                  </a:schemeClr>
                </a:solidFill>
              </a:rPr>
              <a:t>the indictor is not absolutely good, it is on </a:t>
            </a:r>
            <a:r>
              <a:rPr lang="en-GB" sz="1600" dirty="0" smtClean="0">
                <a:solidFill>
                  <a:schemeClr val="tx1">
                    <a:lumMod val="95000"/>
                    <a:lumOff val="5000"/>
                  </a:schemeClr>
                </a:solidFill>
              </a:rPr>
              <a:t>a recovery </a:t>
            </a:r>
            <a:r>
              <a:rPr lang="en-GB" sz="1600" dirty="0">
                <a:solidFill>
                  <a:schemeClr val="tx1">
                    <a:lumMod val="95000"/>
                    <a:lumOff val="5000"/>
                  </a:schemeClr>
                </a:solidFill>
              </a:rPr>
              <a:t>trajectory </a:t>
            </a:r>
            <a:endParaRPr lang="en-GB" sz="1600" dirty="0">
              <a:solidFill>
                <a:schemeClr val="tx1">
                  <a:lumMod val="85000"/>
                  <a:lumOff val="15000"/>
                </a:schemeClr>
              </a:solidFill>
            </a:endParaRPr>
          </a:p>
          <a:p>
            <a:pPr>
              <a:spcBef>
                <a:spcPts val="0"/>
              </a:spcBef>
            </a:pPr>
            <a:r>
              <a:rPr lang="en-US" sz="1600" dirty="0" smtClean="0">
                <a:solidFill>
                  <a:schemeClr val="tx1">
                    <a:lumMod val="85000"/>
                    <a:lumOff val="15000"/>
                  </a:schemeClr>
                </a:solidFill>
              </a:rPr>
              <a:t>The </a:t>
            </a:r>
            <a:r>
              <a:rPr lang="en-US" sz="1600" dirty="0">
                <a:solidFill>
                  <a:schemeClr val="tx1">
                    <a:lumMod val="85000"/>
                    <a:lumOff val="15000"/>
                  </a:schemeClr>
                </a:solidFill>
              </a:rPr>
              <a:t>construction sector in the first </a:t>
            </a:r>
            <a:r>
              <a:rPr lang="en-US" sz="1600" dirty="0" smtClean="0">
                <a:solidFill>
                  <a:schemeClr val="tx1">
                    <a:lumMod val="85000"/>
                    <a:lumOff val="15000"/>
                  </a:schemeClr>
                </a:solidFill>
              </a:rPr>
              <a:t>9 </a:t>
            </a:r>
            <a:r>
              <a:rPr lang="en-US" sz="1600" dirty="0">
                <a:solidFill>
                  <a:schemeClr val="tx1">
                    <a:lumMod val="85000"/>
                    <a:lumOff val="15000"/>
                  </a:schemeClr>
                </a:solidFill>
              </a:rPr>
              <a:t>months of this year is down </a:t>
            </a:r>
            <a:r>
              <a:rPr lang="en-US" sz="1600" dirty="0" smtClean="0">
                <a:solidFill>
                  <a:schemeClr val="tx1">
                    <a:lumMod val="85000"/>
                    <a:lumOff val="15000"/>
                  </a:schemeClr>
                </a:solidFill>
              </a:rPr>
              <a:t>-23%  </a:t>
            </a:r>
            <a:endParaRPr lang="en-US" sz="1600" dirty="0">
              <a:solidFill>
                <a:schemeClr val="tx1">
                  <a:lumMod val="85000"/>
                  <a:lumOff val="15000"/>
                </a:schemeClr>
              </a:solidFill>
            </a:endParaRPr>
          </a:p>
          <a:p>
            <a:pPr>
              <a:spcBef>
                <a:spcPts val="0"/>
              </a:spcBef>
            </a:pPr>
            <a:r>
              <a:rPr lang="en-US" sz="1600" dirty="0">
                <a:solidFill>
                  <a:schemeClr val="tx1">
                    <a:lumMod val="85000"/>
                    <a:lumOff val="15000"/>
                  </a:schemeClr>
                </a:solidFill>
              </a:rPr>
              <a:t>Cargo transportation was down by -9% last year but has recently </a:t>
            </a:r>
            <a:r>
              <a:rPr lang="en-US" sz="1600" dirty="0" smtClean="0">
                <a:solidFill>
                  <a:schemeClr val="tx1">
                    <a:lumMod val="85000"/>
                    <a:lumOff val="15000"/>
                  </a:schemeClr>
                </a:solidFill>
              </a:rPr>
              <a:t>shrunk by -14.3% in the </a:t>
            </a:r>
            <a:r>
              <a:rPr lang="en-US" sz="1600" dirty="0">
                <a:solidFill>
                  <a:schemeClr val="tx1">
                    <a:lumMod val="85000"/>
                    <a:lumOff val="15000"/>
                  </a:schemeClr>
                </a:solidFill>
              </a:rPr>
              <a:t>first </a:t>
            </a:r>
            <a:r>
              <a:rPr lang="en-US" sz="1600" dirty="0" smtClean="0">
                <a:solidFill>
                  <a:schemeClr val="tx1">
                    <a:lumMod val="85000"/>
                    <a:lumOff val="15000"/>
                  </a:schemeClr>
                </a:solidFill>
              </a:rPr>
              <a:t>9 </a:t>
            </a:r>
            <a:r>
              <a:rPr lang="en-US" sz="1600" dirty="0">
                <a:solidFill>
                  <a:schemeClr val="tx1">
                    <a:lumMod val="85000"/>
                    <a:lumOff val="15000"/>
                  </a:schemeClr>
                </a:solidFill>
              </a:rPr>
              <a:t>months of 2015 </a:t>
            </a:r>
            <a:endParaRPr lang="en-US" sz="1600" dirty="0" smtClean="0">
              <a:solidFill>
                <a:schemeClr val="tx1">
                  <a:lumMod val="85000"/>
                  <a:lumOff val="15000"/>
                </a:schemeClr>
              </a:solidFill>
            </a:endParaRPr>
          </a:p>
          <a:p>
            <a:pPr>
              <a:spcBef>
                <a:spcPts val="0"/>
              </a:spcBef>
            </a:pPr>
            <a:r>
              <a:rPr lang="en-US" sz="1600" dirty="0" smtClean="0">
                <a:solidFill>
                  <a:schemeClr val="tx1">
                    <a:lumMod val="85000"/>
                    <a:lumOff val="15000"/>
                  </a:schemeClr>
                </a:solidFill>
              </a:rPr>
              <a:t>The trends for construction and cargo transport are both better than in spring this year</a:t>
            </a:r>
            <a:endParaRPr lang="en-US" sz="1600" dirty="0">
              <a:solidFill>
                <a:schemeClr val="tx1">
                  <a:lumMod val="85000"/>
                  <a:lumOff val="15000"/>
                </a:schemeClr>
              </a:solidFill>
            </a:endParaRPr>
          </a:p>
        </p:txBody>
      </p:sp>
    </p:spTree>
    <p:extLst>
      <p:ext uri="{BB962C8B-B14F-4D97-AF65-F5344CB8AC3E}">
        <p14:creationId xmlns:p14="http://schemas.microsoft.com/office/powerpoint/2010/main" val="30006894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Economic outlook </a:t>
            </a:r>
            <a:r>
              <a:rPr lang="en-GB" dirty="0" smtClean="0"/>
              <a:t>(3) </a:t>
            </a:r>
            <a:r>
              <a:rPr lang="en-GB" dirty="0"/>
              <a:t>- GDP</a:t>
            </a:r>
          </a:p>
        </p:txBody>
      </p:sp>
      <p:sp>
        <p:nvSpPr>
          <p:cNvPr id="3" name="Content Placeholder 2"/>
          <p:cNvSpPr>
            <a:spLocks noGrp="1"/>
          </p:cNvSpPr>
          <p:nvPr>
            <p:ph idx="1"/>
          </p:nvPr>
        </p:nvSpPr>
        <p:spPr/>
        <p:txBody>
          <a:bodyPr>
            <a:noAutofit/>
          </a:bodyPr>
          <a:lstStyle/>
          <a:p>
            <a:r>
              <a:rPr lang="en-US" sz="1600" dirty="0" smtClean="0">
                <a:solidFill>
                  <a:schemeClr val="tx1">
                    <a:lumMod val="85000"/>
                    <a:lumOff val="15000"/>
                  </a:schemeClr>
                </a:solidFill>
              </a:rPr>
              <a:t>In </a:t>
            </a:r>
            <a:r>
              <a:rPr lang="en-US" sz="1600" dirty="0">
                <a:solidFill>
                  <a:schemeClr val="tx1">
                    <a:lumMod val="85000"/>
                    <a:lumOff val="15000"/>
                  </a:schemeClr>
                </a:solidFill>
              </a:rPr>
              <a:t>theory the falling hryvnia ought to help Ukrainian exports but there will be little help from a recessionary Russia and a still weak (but improving) Eurozone</a:t>
            </a:r>
          </a:p>
          <a:p>
            <a:r>
              <a:rPr lang="en-US" sz="1600" dirty="0">
                <a:solidFill>
                  <a:schemeClr val="tx1">
                    <a:lumMod val="85000"/>
                    <a:lumOff val="15000"/>
                  </a:schemeClr>
                </a:solidFill>
              </a:rPr>
              <a:t>Exports collapsed -23% in 2014 and still look set to decline a further -15 to -20% this year before recovering by 5.0% in 2016; imports fell -30% last year and will be still negative this year by at least -18% and then increase by 5.5% in 2016</a:t>
            </a:r>
          </a:p>
          <a:p>
            <a:r>
              <a:rPr lang="en-US" sz="1600" dirty="0">
                <a:solidFill>
                  <a:schemeClr val="tx1">
                    <a:lumMod val="85000"/>
                    <a:lumOff val="15000"/>
                  </a:schemeClr>
                </a:solidFill>
              </a:rPr>
              <a:t>Gas prices are set to rise by 1,000%+ over the next two years and this will inevitably hit consumers and </a:t>
            </a:r>
            <a:r>
              <a:rPr lang="en-US" sz="1600" dirty="0" smtClean="0">
                <a:solidFill>
                  <a:schemeClr val="tx1">
                    <a:lumMod val="85000"/>
                    <a:lumOff val="15000"/>
                  </a:schemeClr>
                </a:solidFill>
              </a:rPr>
              <a:t>corporations, but </a:t>
            </a:r>
            <a:r>
              <a:rPr lang="en-US" sz="1600" dirty="0">
                <a:solidFill>
                  <a:schemeClr val="tx1">
                    <a:lumMod val="85000"/>
                    <a:lumOff val="15000"/>
                  </a:schemeClr>
                </a:solidFill>
              </a:rPr>
              <a:t>we also know that there is scope for better efficiency in energy usage so there is some compensation here</a:t>
            </a:r>
          </a:p>
          <a:p>
            <a:r>
              <a:rPr lang="en-GB" sz="1600" dirty="0" smtClean="0">
                <a:solidFill>
                  <a:schemeClr val="tx1">
                    <a:lumMod val="85000"/>
                    <a:lumOff val="15000"/>
                  </a:schemeClr>
                </a:solidFill>
              </a:rPr>
              <a:t>While </a:t>
            </a:r>
            <a:r>
              <a:rPr lang="en-GB" sz="1600" dirty="0">
                <a:solidFill>
                  <a:schemeClr val="tx1">
                    <a:lumMod val="85000"/>
                    <a:lumOff val="15000"/>
                  </a:schemeClr>
                </a:solidFill>
              </a:rPr>
              <a:t>the trends </a:t>
            </a:r>
            <a:r>
              <a:rPr lang="en-GB" sz="1600" dirty="0" smtClean="0">
                <a:solidFill>
                  <a:schemeClr val="tx1">
                    <a:lumMod val="85000"/>
                    <a:lumOff val="15000"/>
                  </a:schemeClr>
                </a:solidFill>
              </a:rPr>
              <a:t>are in </a:t>
            </a:r>
            <a:r>
              <a:rPr lang="en-GB" sz="1600" dirty="0">
                <a:solidFill>
                  <a:schemeClr val="tx1">
                    <a:lumMod val="85000"/>
                    <a:lumOff val="15000"/>
                  </a:schemeClr>
                </a:solidFill>
              </a:rPr>
              <a:t>the right </a:t>
            </a:r>
            <a:r>
              <a:rPr lang="en-GB" sz="1600" dirty="0" smtClean="0">
                <a:solidFill>
                  <a:schemeClr val="tx1">
                    <a:lumMod val="85000"/>
                    <a:lumOff val="15000"/>
                  </a:schemeClr>
                </a:solidFill>
              </a:rPr>
              <a:t>direction</a:t>
            </a:r>
            <a:r>
              <a:rPr lang="en-GB" sz="1600" dirty="0">
                <a:solidFill>
                  <a:schemeClr val="tx1">
                    <a:lumMod val="85000"/>
                    <a:lumOff val="15000"/>
                  </a:schemeClr>
                </a:solidFill>
              </a:rPr>
              <a:t>, the </a:t>
            </a:r>
            <a:r>
              <a:rPr lang="en-GB" sz="1600" dirty="0" smtClean="0">
                <a:solidFill>
                  <a:schemeClr val="tx1">
                    <a:lumMod val="85000"/>
                    <a:lumOff val="15000"/>
                  </a:schemeClr>
                </a:solidFill>
              </a:rPr>
              <a:t>recovery will </a:t>
            </a:r>
            <a:r>
              <a:rPr lang="en-GB" sz="1600" dirty="0">
                <a:solidFill>
                  <a:schemeClr val="tx1">
                    <a:lumMod val="85000"/>
                    <a:lumOff val="15000"/>
                  </a:schemeClr>
                </a:solidFill>
              </a:rPr>
              <a:t>be </a:t>
            </a:r>
            <a:r>
              <a:rPr lang="en-GB" sz="1600" dirty="0" smtClean="0">
                <a:solidFill>
                  <a:schemeClr val="tx1">
                    <a:lumMod val="85000"/>
                    <a:lumOff val="15000"/>
                  </a:schemeClr>
                </a:solidFill>
              </a:rPr>
              <a:t>hard: </a:t>
            </a:r>
            <a:r>
              <a:rPr lang="en-GB" sz="1600" dirty="0">
                <a:solidFill>
                  <a:schemeClr val="tx1">
                    <a:lumMod val="85000"/>
                    <a:lumOff val="15000"/>
                  </a:schemeClr>
                </a:solidFill>
              </a:rPr>
              <a:t>the global </a:t>
            </a:r>
            <a:r>
              <a:rPr lang="en-GB" sz="1600" dirty="0" smtClean="0">
                <a:solidFill>
                  <a:schemeClr val="tx1">
                    <a:lumMod val="85000"/>
                    <a:lumOff val="15000"/>
                  </a:schemeClr>
                </a:solidFill>
              </a:rPr>
              <a:t>business environment is </a:t>
            </a:r>
            <a:r>
              <a:rPr lang="en-GB" sz="1600" dirty="0">
                <a:solidFill>
                  <a:schemeClr val="tx1">
                    <a:lumMod val="85000"/>
                    <a:lumOff val="15000"/>
                  </a:schemeClr>
                </a:solidFill>
              </a:rPr>
              <a:t>not helping; the </a:t>
            </a:r>
            <a:r>
              <a:rPr lang="en-GB" sz="1600" dirty="0" smtClean="0">
                <a:solidFill>
                  <a:schemeClr val="tx1">
                    <a:lumMod val="85000"/>
                    <a:lumOff val="15000"/>
                  </a:schemeClr>
                </a:solidFill>
              </a:rPr>
              <a:t>Eurozone </a:t>
            </a:r>
            <a:r>
              <a:rPr lang="en-GB" sz="1600" dirty="0">
                <a:solidFill>
                  <a:schemeClr val="tx1">
                    <a:lumMod val="85000"/>
                    <a:lumOff val="15000"/>
                  </a:schemeClr>
                </a:solidFill>
              </a:rPr>
              <a:t>is under-going a </a:t>
            </a:r>
            <a:r>
              <a:rPr lang="en-GB" sz="1600" dirty="0" smtClean="0">
                <a:solidFill>
                  <a:schemeClr val="tx1">
                    <a:lumMod val="85000"/>
                    <a:lumOff val="15000"/>
                  </a:schemeClr>
                </a:solidFill>
              </a:rPr>
              <a:t>recovery </a:t>
            </a:r>
            <a:r>
              <a:rPr lang="en-GB" sz="1600" dirty="0">
                <a:solidFill>
                  <a:schemeClr val="tx1">
                    <a:lumMod val="85000"/>
                    <a:lumOff val="15000"/>
                  </a:schemeClr>
                </a:solidFill>
              </a:rPr>
              <a:t>but a </a:t>
            </a:r>
            <a:r>
              <a:rPr lang="en-GB" sz="1600" dirty="0" smtClean="0">
                <a:solidFill>
                  <a:schemeClr val="tx1">
                    <a:lumMod val="85000"/>
                    <a:lumOff val="15000"/>
                  </a:schemeClr>
                </a:solidFill>
              </a:rPr>
              <a:t>sub-par </a:t>
            </a:r>
            <a:r>
              <a:rPr lang="en-GB" sz="1600" dirty="0">
                <a:solidFill>
                  <a:schemeClr val="tx1">
                    <a:lumMod val="85000"/>
                    <a:lumOff val="15000"/>
                  </a:schemeClr>
                </a:solidFill>
              </a:rPr>
              <a:t>one; and trading </a:t>
            </a:r>
            <a:r>
              <a:rPr lang="en-GB" sz="1600" dirty="0" smtClean="0">
                <a:solidFill>
                  <a:schemeClr val="tx1">
                    <a:lumMod val="85000"/>
                    <a:lumOff val="15000"/>
                  </a:schemeClr>
                </a:solidFill>
              </a:rPr>
              <a:t>relations </a:t>
            </a:r>
            <a:r>
              <a:rPr lang="en-GB" sz="1600" dirty="0">
                <a:solidFill>
                  <a:schemeClr val="tx1">
                    <a:lumMod val="85000"/>
                    <a:lumOff val="15000"/>
                  </a:schemeClr>
                </a:solidFill>
              </a:rPr>
              <a:t>with Russia are </a:t>
            </a:r>
            <a:r>
              <a:rPr lang="en-GB" sz="1600" dirty="0" smtClean="0">
                <a:solidFill>
                  <a:schemeClr val="tx1">
                    <a:lumMod val="85000"/>
                    <a:lumOff val="15000"/>
                  </a:schemeClr>
                </a:solidFill>
              </a:rPr>
              <a:t>tense and other </a:t>
            </a:r>
            <a:r>
              <a:rPr lang="en-GB" sz="1600" dirty="0">
                <a:solidFill>
                  <a:schemeClr val="tx1">
                    <a:lumMod val="85000"/>
                    <a:lumOff val="15000"/>
                  </a:schemeClr>
                </a:solidFill>
              </a:rPr>
              <a:t>CIS </a:t>
            </a:r>
            <a:r>
              <a:rPr lang="en-GB" sz="1600" dirty="0" smtClean="0">
                <a:solidFill>
                  <a:schemeClr val="tx1">
                    <a:lumMod val="85000"/>
                    <a:lumOff val="15000"/>
                  </a:schemeClr>
                </a:solidFill>
              </a:rPr>
              <a:t>markets are </a:t>
            </a:r>
            <a:r>
              <a:rPr lang="en-GB" sz="1600" dirty="0">
                <a:solidFill>
                  <a:schemeClr val="tx1">
                    <a:lumMod val="85000"/>
                    <a:lumOff val="15000"/>
                  </a:schemeClr>
                </a:solidFill>
              </a:rPr>
              <a:t>struggling or below </a:t>
            </a:r>
            <a:r>
              <a:rPr lang="en-GB" sz="1600" dirty="0" smtClean="0">
                <a:solidFill>
                  <a:schemeClr val="tx1">
                    <a:lumMod val="85000"/>
                    <a:lumOff val="15000"/>
                  </a:schemeClr>
                </a:solidFill>
              </a:rPr>
              <a:t>par</a:t>
            </a:r>
          </a:p>
          <a:p>
            <a:r>
              <a:rPr lang="en-US" sz="1600" dirty="0">
                <a:solidFill>
                  <a:schemeClr val="tx1">
                    <a:lumMod val="85000"/>
                    <a:lumOff val="15000"/>
                  </a:schemeClr>
                </a:solidFill>
              </a:rPr>
              <a:t>But with spiking inflation and tumbling real wages and </a:t>
            </a:r>
            <a:r>
              <a:rPr lang="en-US" sz="1600" dirty="0" smtClean="0">
                <a:solidFill>
                  <a:schemeClr val="tx1">
                    <a:lumMod val="85000"/>
                    <a:lumOff val="15000"/>
                  </a:schemeClr>
                </a:solidFill>
              </a:rPr>
              <a:t>hryvnia</a:t>
            </a:r>
            <a:r>
              <a:rPr lang="en-US" sz="1600" dirty="0">
                <a:solidFill>
                  <a:schemeClr val="tx1">
                    <a:lumMod val="85000"/>
                    <a:lumOff val="15000"/>
                  </a:schemeClr>
                </a:solidFill>
              </a:rPr>
              <a:t>, there are estimates that GDP per capita will fall to just $1,500 from $4,000 in 2012 (denominated in dollars of course) </a:t>
            </a:r>
          </a:p>
          <a:p>
            <a:r>
              <a:rPr lang="en-GB" sz="1600" dirty="0" smtClean="0">
                <a:solidFill>
                  <a:schemeClr val="tx1">
                    <a:lumMod val="85000"/>
                    <a:lumOff val="15000"/>
                  </a:schemeClr>
                </a:solidFill>
              </a:rPr>
              <a:t>We </a:t>
            </a:r>
            <a:r>
              <a:rPr lang="en-GB" sz="1600" dirty="0">
                <a:solidFill>
                  <a:schemeClr val="tx1">
                    <a:lumMod val="85000"/>
                    <a:lumOff val="15000"/>
                  </a:schemeClr>
                </a:solidFill>
              </a:rPr>
              <a:t>think that a resilient business sector will continue to improve though the next 12 months thanks to some elements of import substitution as well as benefiting eventually from the competitive exchange rate which will apply to Ukrainian exporters especially those based in the eastern part of the country</a:t>
            </a:r>
          </a:p>
          <a:p>
            <a:endParaRPr lang="en-US" sz="1600" dirty="0">
              <a:solidFill>
                <a:srgbClr val="00B0F0"/>
              </a:solidFill>
            </a:endParaRPr>
          </a:p>
        </p:txBody>
      </p:sp>
    </p:spTree>
    <p:extLst>
      <p:ext uri="{BB962C8B-B14F-4D97-AF65-F5344CB8AC3E}">
        <p14:creationId xmlns:p14="http://schemas.microsoft.com/office/powerpoint/2010/main" val="27622594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Economic outlook </a:t>
            </a:r>
            <a:r>
              <a:rPr lang="en-GB" dirty="0" smtClean="0"/>
              <a:t>(4) – consumers</a:t>
            </a:r>
            <a:endParaRPr lang="en-GB" dirty="0"/>
          </a:p>
        </p:txBody>
      </p:sp>
      <p:sp>
        <p:nvSpPr>
          <p:cNvPr id="3" name="Content Placeholder 2"/>
          <p:cNvSpPr>
            <a:spLocks noGrp="1"/>
          </p:cNvSpPr>
          <p:nvPr>
            <p:ph idx="1"/>
          </p:nvPr>
        </p:nvSpPr>
        <p:spPr/>
        <p:txBody>
          <a:bodyPr>
            <a:normAutofit/>
          </a:bodyPr>
          <a:lstStyle/>
          <a:p>
            <a:r>
              <a:rPr lang="en-GB" sz="1600" dirty="0" smtClean="0">
                <a:solidFill>
                  <a:schemeClr val="tx1">
                    <a:lumMod val="85000"/>
                    <a:lumOff val="15000"/>
                  </a:schemeClr>
                </a:solidFill>
              </a:rPr>
              <a:t>Household spending this </a:t>
            </a:r>
            <a:r>
              <a:rPr lang="en-GB" sz="1600" dirty="0">
                <a:solidFill>
                  <a:schemeClr val="tx1">
                    <a:lumMod val="85000"/>
                    <a:lumOff val="15000"/>
                  </a:schemeClr>
                </a:solidFill>
              </a:rPr>
              <a:t>year will still be -11.8% </a:t>
            </a:r>
            <a:r>
              <a:rPr lang="en-GB" sz="1600" dirty="0" smtClean="0">
                <a:solidFill>
                  <a:schemeClr val="tx1">
                    <a:lumMod val="85000"/>
                    <a:lumOff val="15000"/>
                  </a:schemeClr>
                </a:solidFill>
              </a:rPr>
              <a:t>before </a:t>
            </a:r>
            <a:r>
              <a:rPr lang="en-GB" sz="1600" dirty="0">
                <a:solidFill>
                  <a:schemeClr val="tx1">
                    <a:lumMod val="85000"/>
                    <a:lumOff val="15000"/>
                  </a:schemeClr>
                </a:solidFill>
              </a:rPr>
              <a:t>climbing back to 1.3% in 2016 and then trending at 3-4% in subsequent </a:t>
            </a:r>
            <a:r>
              <a:rPr lang="en-GB" sz="1600" dirty="0" smtClean="0">
                <a:solidFill>
                  <a:schemeClr val="tx1">
                    <a:lumMod val="85000"/>
                    <a:lumOff val="15000"/>
                  </a:schemeClr>
                </a:solidFill>
              </a:rPr>
              <a:t>years</a:t>
            </a:r>
            <a:endParaRPr lang="en-GB" sz="1600" dirty="0">
              <a:solidFill>
                <a:schemeClr val="tx1">
                  <a:lumMod val="85000"/>
                  <a:lumOff val="15000"/>
                </a:schemeClr>
              </a:solidFill>
            </a:endParaRPr>
          </a:p>
          <a:p>
            <a:r>
              <a:rPr lang="en-GB" sz="1600" dirty="0" smtClean="0">
                <a:solidFill>
                  <a:schemeClr val="tx1">
                    <a:lumMod val="85000"/>
                    <a:lumOff val="15000"/>
                  </a:schemeClr>
                </a:solidFill>
              </a:rPr>
              <a:t>Getting a precise </a:t>
            </a:r>
            <a:r>
              <a:rPr lang="en-GB" sz="1600" dirty="0">
                <a:solidFill>
                  <a:schemeClr val="tx1">
                    <a:lumMod val="85000"/>
                    <a:lumOff val="15000"/>
                  </a:schemeClr>
                </a:solidFill>
              </a:rPr>
              <a:t>handle on consumer sector </a:t>
            </a:r>
            <a:r>
              <a:rPr lang="en-GB" sz="1600" dirty="0" smtClean="0">
                <a:solidFill>
                  <a:schemeClr val="tx1">
                    <a:lumMod val="85000"/>
                    <a:lumOff val="15000"/>
                  </a:schemeClr>
                </a:solidFill>
              </a:rPr>
              <a:t>related </a:t>
            </a:r>
            <a:r>
              <a:rPr lang="en-GB" sz="1600" dirty="0">
                <a:solidFill>
                  <a:schemeClr val="tx1">
                    <a:lumMod val="85000"/>
                    <a:lumOff val="15000"/>
                  </a:schemeClr>
                </a:solidFill>
              </a:rPr>
              <a:t>numbers is </a:t>
            </a:r>
            <a:r>
              <a:rPr lang="en-GB" sz="1600" dirty="0" smtClean="0">
                <a:solidFill>
                  <a:schemeClr val="tx1">
                    <a:lumMod val="85000"/>
                    <a:lumOff val="15000"/>
                  </a:schemeClr>
                </a:solidFill>
              </a:rPr>
              <a:t>tricky </a:t>
            </a:r>
            <a:r>
              <a:rPr lang="en-GB" sz="1600" dirty="0">
                <a:solidFill>
                  <a:schemeClr val="tx1">
                    <a:lumMod val="85000"/>
                    <a:lumOff val="15000"/>
                  </a:schemeClr>
                </a:solidFill>
              </a:rPr>
              <a:t>given that about 35% of </a:t>
            </a:r>
            <a:r>
              <a:rPr lang="en-GB" sz="1600" dirty="0" smtClean="0">
                <a:solidFill>
                  <a:schemeClr val="tx1">
                    <a:lumMod val="85000"/>
                    <a:lumOff val="15000"/>
                  </a:schemeClr>
                </a:solidFill>
              </a:rPr>
              <a:t>economic activity </a:t>
            </a:r>
            <a:r>
              <a:rPr lang="en-GB" sz="1600" dirty="0">
                <a:solidFill>
                  <a:schemeClr val="tx1">
                    <a:lumMod val="85000"/>
                    <a:lumOff val="15000"/>
                  </a:schemeClr>
                </a:solidFill>
              </a:rPr>
              <a:t>takes </a:t>
            </a:r>
            <a:r>
              <a:rPr lang="en-GB" sz="1600" dirty="0" smtClean="0">
                <a:solidFill>
                  <a:schemeClr val="tx1">
                    <a:lumMod val="85000"/>
                    <a:lumOff val="15000"/>
                  </a:schemeClr>
                </a:solidFill>
              </a:rPr>
              <a:t>place </a:t>
            </a:r>
            <a:r>
              <a:rPr lang="en-GB" sz="1600" dirty="0">
                <a:solidFill>
                  <a:schemeClr val="tx1">
                    <a:lumMod val="85000"/>
                    <a:lumOff val="15000"/>
                  </a:schemeClr>
                </a:solidFill>
              </a:rPr>
              <a:t>in the </a:t>
            </a:r>
            <a:r>
              <a:rPr lang="en-GB" sz="1600" dirty="0" smtClean="0">
                <a:solidFill>
                  <a:schemeClr val="tx1">
                    <a:lumMod val="85000"/>
                    <a:lumOff val="15000"/>
                  </a:schemeClr>
                </a:solidFill>
              </a:rPr>
              <a:t>grey/black economy </a:t>
            </a:r>
            <a:r>
              <a:rPr lang="en-GB" sz="1600" dirty="0">
                <a:solidFill>
                  <a:schemeClr val="tx1">
                    <a:lumMod val="85000"/>
                    <a:lumOff val="15000"/>
                  </a:schemeClr>
                </a:solidFill>
              </a:rPr>
              <a:t>and many/most people receive extra remuneration in </a:t>
            </a:r>
            <a:r>
              <a:rPr lang="en-GB" sz="1600" dirty="0" smtClean="0">
                <a:solidFill>
                  <a:schemeClr val="tx1">
                    <a:lumMod val="85000"/>
                    <a:lumOff val="15000"/>
                  </a:schemeClr>
                </a:solidFill>
              </a:rPr>
              <a:t>addition </a:t>
            </a:r>
            <a:r>
              <a:rPr lang="en-GB" sz="1600" dirty="0">
                <a:solidFill>
                  <a:schemeClr val="tx1">
                    <a:lumMod val="85000"/>
                    <a:lumOff val="15000"/>
                  </a:schemeClr>
                </a:solidFill>
              </a:rPr>
              <a:t>to any official </a:t>
            </a:r>
            <a:r>
              <a:rPr lang="en-GB" sz="1600" dirty="0" smtClean="0">
                <a:solidFill>
                  <a:schemeClr val="tx1">
                    <a:lumMod val="85000"/>
                    <a:lumOff val="15000"/>
                  </a:schemeClr>
                </a:solidFill>
              </a:rPr>
              <a:t>resources. </a:t>
            </a:r>
            <a:r>
              <a:rPr lang="en-GB" sz="1600" dirty="0">
                <a:solidFill>
                  <a:schemeClr val="tx1">
                    <a:lumMod val="85000"/>
                    <a:lumOff val="15000"/>
                  </a:schemeClr>
                </a:solidFill>
              </a:rPr>
              <a:t>This helps explain why </a:t>
            </a:r>
            <a:r>
              <a:rPr lang="en-GB" sz="1600" dirty="0" smtClean="0">
                <a:solidFill>
                  <a:schemeClr val="tx1">
                    <a:lumMod val="85000"/>
                    <a:lumOff val="15000"/>
                  </a:schemeClr>
                </a:solidFill>
              </a:rPr>
              <a:t>consumer </a:t>
            </a:r>
            <a:r>
              <a:rPr lang="en-GB" sz="1600" dirty="0">
                <a:solidFill>
                  <a:schemeClr val="tx1">
                    <a:lumMod val="85000"/>
                    <a:lumOff val="15000"/>
                  </a:schemeClr>
                </a:solidFill>
              </a:rPr>
              <a:t>spending </a:t>
            </a:r>
            <a:r>
              <a:rPr lang="en-GB" sz="1600" dirty="0" smtClean="0">
                <a:solidFill>
                  <a:schemeClr val="tx1">
                    <a:lumMod val="85000"/>
                    <a:lumOff val="15000"/>
                  </a:schemeClr>
                </a:solidFill>
              </a:rPr>
              <a:t>is </a:t>
            </a:r>
            <a:r>
              <a:rPr lang="en-GB" sz="1600" dirty="0">
                <a:solidFill>
                  <a:schemeClr val="tx1">
                    <a:lumMod val="85000"/>
                    <a:lumOff val="15000"/>
                  </a:schemeClr>
                </a:solidFill>
              </a:rPr>
              <a:t>not more deeply ravaged given </a:t>
            </a:r>
            <a:r>
              <a:rPr lang="en-GB" sz="1600" dirty="0" smtClean="0">
                <a:solidFill>
                  <a:schemeClr val="tx1">
                    <a:lumMod val="85000"/>
                    <a:lumOff val="15000"/>
                  </a:schemeClr>
                </a:solidFill>
              </a:rPr>
              <a:t>trends </a:t>
            </a:r>
            <a:r>
              <a:rPr lang="en-GB" sz="1600" dirty="0">
                <a:solidFill>
                  <a:schemeClr val="tx1">
                    <a:lumMod val="85000"/>
                    <a:lumOff val="15000"/>
                  </a:schemeClr>
                </a:solidFill>
              </a:rPr>
              <a:t>in real wages</a:t>
            </a:r>
          </a:p>
          <a:p>
            <a:r>
              <a:rPr lang="en-GB" sz="1600" dirty="0">
                <a:solidFill>
                  <a:schemeClr val="tx1">
                    <a:lumMod val="85000"/>
                    <a:lumOff val="15000"/>
                  </a:schemeClr>
                </a:solidFill>
              </a:rPr>
              <a:t>Real wages in 2015 will </a:t>
            </a:r>
            <a:r>
              <a:rPr lang="en-GB" sz="1600" dirty="0" smtClean="0">
                <a:solidFill>
                  <a:schemeClr val="tx1">
                    <a:lumMod val="85000"/>
                    <a:lumOff val="15000"/>
                  </a:schemeClr>
                </a:solidFill>
              </a:rPr>
              <a:t>be negative </a:t>
            </a:r>
            <a:r>
              <a:rPr lang="en-GB" sz="1600" dirty="0">
                <a:solidFill>
                  <a:schemeClr val="tx1">
                    <a:lumMod val="85000"/>
                    <a:lumOff val="15000"/>
                  </a:schemeClr>
                </a:solidFill>
              </a:rPr>
              <a:t>by -33% which </a:t>
            </a:r>
            <a:r>
              <a:rPr lang="en-GB" sz="1600" dirty="0" smtClean="0">
                <a:solidFill>
                  <a:schemeClr val="tx1">
                    <a:lumMod val="85000"/>
                    <a:lumOff val="15000"/>
                  </a:schemeClr>
                </a:solidFill>
              </a:rPr>
              <a:t>is </a:t>
            </a:r>
            <a:r>
              <a:rPr lang="en-GB" sz="1600" dirty="0">
                <a:solidFill>
                  <a:schemeClr val="tx1">
                    <a:lumMod val="85000"/>
                    <a:lumOff val="15000"/>
                  </a:schemeClr>
                </a:solidFill>
              </a:rPr>
              <a:t>a colossal, negative number and reflects a war-time </a:t>
            </a:r>
            <a:r>
              <a:rPr lang="en-GB" sz="1600" dirty="0" smtClean="0">
                <a:solidFill>
                  <a:schemeClr val="tx1">
                    <a:lumMod val="85000"/>
                    <a:lumOff val="15000"/>
                  </a:schemeClr>
                </a:solidFill>
              </a:rPr>
              <a:t>economy</a:t>
            </a:r>
            <a:endParaRPr lang="en-GB" sz="1600" dirty="0">
              <a:solidFill>
                <a:schemeClr val="tx1">
                  <a:lumMod val="85000"/>
                  <a:lumOff val="15000"/>
                </a:schemeClr>
              </a:solidFill>
            </a:endParaRPr>
          </a:p>
          <a:p>
            <a:r>
              <a:rPr lang="en-GB" sz="1600" dirty="0">
                <a:solidFill>
                  <a:schemeClr val="tx1">
                    <a:lumMod val="85000"/>
                    <a:lumOff val="15000"/>
                  </a:schemeClr>
                </a:solidFill>
              </a:rPr>
              <a:t>Essentially this </a:t>
            </a:r>
            <a:r>
              <a:rPr lang="en-GB" sz="1600" dirty="0" smtClean="0">
                <a:solidFill>
                  <a:schemeClr val="tx1">
                    <a:lumMod val="85000"/>
                    <a:lumOff val="15000"/>
                  </a:schemeClr>
                </a:solidFill>
              </a:rPr>
              <a:t>means </a:t>
            </a:r>
            <a:r>
              <a:rPr lang="en-GB" sz="1600" dirty="0">
                <a:solidFill>
                  <a:schemeClr val="tx1">
                    <a:lumMod val="85000"/>
                    <a:lumOff val="15000"/>
                  </a:schemeClr>
                </a:solidFill>
              </a:rPr>
              <a:t>that inflation is averaging about 50% with nominal wages up by about 17% and thus we arrive at the approximate -33% negative number</a:t>
            </a:r>
          </a:p>
          <a:p>
            <a:r>
              <a:rPr lang="en-GB" sz="1600" dirty="0" smtClean="0">
                <a:solidFill>
                  <a:schemeClr val="tx1">
                    <a:lumMod val="85000"/>
                    <a:lumOff val="15000"/>
                  </a:schemeClr>
                </a:solidFill>
              </a:rPr>
              <a:t>We </a:t>
            </a:r>
            <a:r>
              <a:rPr lang="en-GB" sz="1600" dirty="0">
                <a:solidFill>
                  <a:schemeClr val="tx1">
                    <a:lumMod val="85000"/>
                    <a:lumOff val="15000"/>
                  </a:schemeClr>
                </a:solidFill>
              </a:rPr>
              <a:t>anticipate a fall in </a:t>
            </a:r>
            <a:r>
              <a:rPr lang="en-GB" sz="1600" dirty="0" smtClean="0">
                <a:solidFill>
                  <a:schemeClr val="tx1">
                    <a:lumMod val="85000"/>
                    <a:lumOff val="15000"/>
                  </a:schemeClr>
                </a:solidFill>
              </a:rPr>
              <a:t>prices in </a:t>
            </a:r>
            <a:r>
              <a:rPr lang="en-GB" sz="1600" dirty="0">
                <a:solidFill>
                  <a:schemeClr val="tx1">
                    <a:lumMod val="85000"/>
                    <a:lumOff val="15000"/>
                  </a:schemeClr>
                </a:solidFill>
              </a:rPr>
              <a:t>2016 </a:t>
            </a:r>
            <a:r>
              <a:rPr lang="en-GB" sz="1600" dirty="0" smtClean="0">
                <a:solidFill>
                  <a:schemeClr val="tx1">
                    <a:lumMod val="85000"/>
                    <a:lumOff val="15000"/>
                  </a:schemeClr>
                </a:solidFill>
              </a:rPr>
              <a:t>while </a:t>
            </a:r>
            <a:r>
              <a:rPr lang="en-GB" sz="1600" dirty="0">
                <a:solidFill>
                  <a:schemeClr val="tx1">
                    <a:lumMod val="85000"/>
                    <a:lumOff val="15000"/>
                  </a:schemeClr>
                </a:solidFill>
              </a:rPr>
              <a:t>nominal wages will remain around 15-17% and thus </a:t>
            </a:r>
            <a:r>
              <a:rPr lang="en-GB" sz="1600" dirty="0" smtClean="0">
                <a:solidFill>
                  <a:schemeClr val="tx1">
                    <a:lumMod val="85000"/>
                    <a:lumOff val="15000"/>
                  </a:schemeClr>
                </a:solidFill>
              </a:rPr>
              <a:t>real </a:t>
            </a:r>
            <a:r>
              <a:rPr lang="en-GB" sz="1600" dirty="0">
                <a:solidFill>
                  <a:schemeClr val="tx1">
                    <a:lumMod val="85000"/>
                    <a:lumOff val="15000"/>
                  </a:schemeClr>
                </a:solidFill>
              </a:rPr>
              <a:t>wages will improve to about -5% in 2016 and finally </a:t>
            </a:r>
            <a:r>
              <a:rPr lang="en-GB" sz="1600" dirty="0" smtClean="0">
                <a:solidFill>
                  <a:schemeClr val="tx1">
                    <a:lumMod val="85000"/>
                    <a:lumOff val="15000"/>
                  </a:schemeClr>
                </a:solidFill>
              </a:rPr>
              <a:t>turn </a:t>
            </a:r>
            <a:r>
              <a:rPr lang="en-GB" sz="1600" dirty="0">
                <a:solidFill>
                  <a:schemeClr val="tx1">
                    <a:lumMod val="85000"/>
                    <a:lumOff val="15000"/>
                  </a:schemeClr>
                </a:solidFill>
              </a:rPr>
              <a:t>positive by about +5% in 2017 and </a:t>
            </a:r>
            <a:r>
              <a:rPr lang="en-GB" sz="1600" dirty="0" smtClean="0">
                <a:solidFill>
                  <a:schemeClr val="tx1">
                    <a:lumMod val="85000"/>
                    <a:lumOff val="15000"/>
                  </a:schemeClr>
                </a:solidFill>
              </a:rPr>
              <a:t>later </a:t>
            </a:r>
            <a:r>
              <a:rPr lang="en-GB" sz="1600" dirty="0">
                <a:solidFill>
                  <a:schemeClr val="tx1">
                    <a:lumMod val="85000"/>
                    <a:lumOff val="15000"/>
                  </a:schemeClr>
                </a:solidFill>
              </a:rPr>
              <a:t>years</a:t>
            </a:r>
          </a:p>
          <a:p>
            <a:r>
              <a:rPr lang="en-GB" sz="1600" dirty="0" smtClean="0">
                <a:solidFill>
                  <a:schemeClr val="tx1">
                    <a:lumMod val="85000"/>
                    <a:lumOff val="15000"/>
                  </a:schemeClr>
                </a:solidFill>
              </a:rPr>
              <a:t>These </a:t>
            </a:r>
            <a:r>
              <a:rPr lang="en-GB" sz="1600" dirty="0">
                <a:solidFill>
                  <a:schemeClr val="tx1">
                    <a:lumMod val="85000"/>
                    <a:lumOff val="15000"/>
                  </a:schemeClr>
                </a:solidFill>
              </a:rPr>
              <a:t>are </a:t>
            </a:r>
            <a:r>
              <a:rPr lang="en-GB" sz="1600" dirty="0" smtClean="0">
                <a:solidFill>
                  <a:schemeClr val="tx1">
                    <a:lumMod val="85000"/>
                    <a:lumOff val="15000"/>
                  </a:schemeClr>
                </a:solidFill>
              </a:rPr>
              <a:t>bleak </a:t>
            </a:r>
            <a:r>
              <a:rPr lang="en-GB" sz="1600" dirty="0">
                <a:solidFill>
                  <a:schemeClr val="tx1">
                    <a:lumMod val="85000"/>
                    <a:lumOff val="15000"/>
                  </a:schemeClr>
                </a:solidFill>
              </a:rPr>
              <a:t>numbers and take </a:t>
            </a:r>
            <a:r>
              <a:rPr lang="en-GB" sz="1600" dirty="0" smtClean="0">
                <a:solidFill>
                  <a:schemeClr val="tx1">
                    <a:lumMod val="85000"/>
                    <a:lumOff val="15000"/>
                  </a:schemeClr>
                </a:solidFill>
              </a:rPr>
              <a:t>a toll on consumer confidence indicators: </a:t>
            </a:r>
            <a:endParaRPr lang="en-GB" sz="1600" dirty="0">
              <a:solidFill>
                <a:schemeClr val="tx1">
                  <a:lumMod val="85000"/>
                  <a:lumOff val="15000"/>
                </a:schemeClr>
              </a:solidFill>
            </a:endParaRPr>
          </a:p>
          <a:p>
            <a:r>
              <a:rPr lang="en-GB" sz="1600" dirty="0">
                <a:solidFill>
                  <a:schemeClr val="tx1">
                    <a:lumMod val="85000"/>
                    <a:lumOff val="15000"/>
                  </a:schemeClr>
                </a:solidFill>
              </a:rPr>
              <a:t>This </a:t>
            </a:r>
            <a:r>
              <a:rPr lang="en-GB" sz="1600" dirty="0" smtClean="0">
                <a:solidFill>
                  <a:schemeClr val="tx1">
                    <a:lumMod val="85000"/>
                    <a:lumOff val="15000"/>
                  </a:schemeClr>
                </a:solidFill>
              </a:rPr>
              <a:t>indicator (consumer confidence) reached </a:t>
            </a:r>
            <a:r>
              <a:rPr lang="en-GB" sz="1600" dirty="0">
                <a:solidFill>
                  <a:schemeClr val="tx1">
                    <a:lumMod val="85000"/>
                    <a:lumOff val="15000"/>
                  </a:schemeClr>
                </a:solidFill>
              </a:rPr>
              <a:t>an all </a:t>
            </a:r>
            <a:r>
              <a:rPr lang="en-GB" sz="1600" dirty="0" smtClean="0">
                <a:solidFill>
                  <a:schemeClr val="tx1">
                    <a:lumMod val="85000"/>
                    <a:lumOff val="15000"/>
                  </a:schemeClr>
                </a:solidFill>
              </a:rPr>
              <a:t>time </a:t>
            </a:r>
            <a:r>
              <a:rPr lang="en-GB" sz="1600" dirty="0">
                <a:solidFill>
                  <a:schemeClr val="tx1">
                    <a:lumMod val="85000"/>
                    <a:lumOff val="15000"/>
                  </a:schemeClr>
                </a:solidFill>
              </a:rPr>
              <a:t>low of 40 in 2009 </a:t>
            </a:r>
            <a:r>
              <a:rPr lang="en-GB" sz="1600" dirty="0" smtClean="0">
                <a:solidFill>
                  <a:schemeClr val="tx1">
                    <a:lumMod val="85000"/>
                    <a:lumOff val="15000"/>
                  </a:schemeClr>
                </a:solidFill>
              </a:rPr>
              <a:t>after averaging </a:t>
            </a:r>
            <a:r>
              <a:rPr lang="en-GB" sz="1600" dirty="0">
                <a:solidFill>
                  <a:schemeClr val="tx1">
                    <a:lumMod val="85000"/>
                    <a:lumOff val="15000"/>
                  </a:schemeClr>
                </a:solidFill>
              </a:rPr>
              <a:t>about 100 in </a:t>
            </a:r>
            <a:r>
              <a:rPr lang="en-GB" sz="1600" dirty="0" smtClean="0">
                <a:solidFill>
                  <a:schemeClr val="tx1">
                    <a:lumMod val="85000"/>
                    <a:lumOff val="15000"/>
                  </a:schemeClr>
                </a:solidFill>
              </a:rPr>
              <a:t>2001-08</a:t>
            </a:r>
            <a:endParaRPr lang="en-GB" sz="1600" dirty="0">
              <a:solidFill>
                <a:schemeClr val="tx1">
                  <a:lumMod val="85000"/>
                  <a:lumOff val="15000"/>
                </a:schemeClr>
              </a:solidFill>
            </a:endParaRPr>
          </a:p>
        </p:txBody>
      </p:sp>
    </p:spTree>
    <p:extLst>
      <p:ext uri="{BB962C8B-B14F-4D97-AF65-F5344CB8AC3E}">
        <p14:creationId xmlns:p14="http://schemas.microsoft.com/office/powerpoint/2010/main" val="26809899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Economic outlook </a:t>
            </a:r>
            <a:r>
              <a:rPr lang="en-GB" dirty="0" smtClean="0"/>
              <a:t>(5) </a:t>
            </a:r>
            <a:r>
              <a:rPr lang="en-GB" dirty="0"/>
              <a:t>– consumers</a:t>
            </a:r>
          </a:p>
        </p:txBody>
      </p:sp>
      <p:sp>
        <p:nvSpPr>
          <p:cNvPr id="3" name="Content Placeholder 2"/>
          <p:cNvSpPr>
            <a:spLocks noGrp="1"/>
          </p:cNvSpPr>
          <p:nvPr>
            <p:ph idx="1"/>
          </p:nvPr>
        </p:nvSpPr>
        <p:spPr>
          <a:xfrm>
            <a:off x="323528" y="1600200"/>
            <a:ext cx="8712968" cy="4525963"/>
          </a:xfrm>
        </p:spPr>
        <p:txBody>
          <a:bodyPr>
            <a:noAutofit/>
          </a:bodyPr>
          <a:lstStyle/>
          <a:p>
            <a:pPr>
              <a:spcBef>
                <a:spcPts val="0"/>
              </a:spcBef>
            </a:pPr>
            <a:r>
              <a:rPr lang="en-GB" sz="1600" dirty="0">
                <a:solidFill>
                  <a:schemeClr val="tx1">
                    <a:lumMod val="95000"/>
                    <a:lumOff val="5000"/>
                  </a:schemeClr>
                </a:solidFill>
              </a:rPr>
              <a:t>The figure then averaged </a:t>
            </a:r>
            <a:r>
              <a:rPr lang="en-GB" sz="1600" dirty="0" smtClean="0">
                <a:solidFill>
                  <a:schemeClr val="tx1">
                    <a:lumMod val="95000"/>
                    <a:lumOff val="5000"/>
                  </a:schemeClr>
                </a:solidFill>
              </a:rPr>
              <a:t>around </a:t>
            </a:r>
            <a:r>
              <a:rPr lang="en-GB" sz="1600" dirty="0">
                <a:solidFill>
                  <a:schemeClr val="tx1">
                    <a:lumMod val="95000"/>
                    <a:lumOff val="5000"/>
                  </a:schemeClr>
                </a:solidFill>
              </a:rPr>
              <a:t>80 in the period 2010 to March 2014 (with a downward blip at </a:t>
            </a:r>
            <a:r>
              <a:rPr lang="en-GB" sz="1600" dirty="0" smtClean="0">
                <a:solidFill>
                  <a:schemeClr val="tx1">
                    <a:lumMod val="95000"/>
                    <a:lumOff val="5000"/>
                  </a:schemeClr>
                </a:solidFill>
              </a:rPr>
              <a:t>the end </a:t>
            </a:r>
            <a:r>
              <a:rPr lang="en-GB" sz="1600" dirty="0">
                <a:solidFill>
                  <a:schemeClr val="tx1">
                    <a:lumMod val="95000"/>
                    <a:lumOff val="5000"/>
                  </a:schemeClr>
                </a:solidFill>
              </a:rPr>
              <a:t>of 2010</a:t>
            </a:r>
            <a:r>
              <a:rPr lang="en-GB" sz="1600" dirty="0" smtClean="0">
                <a:solidFill>
                  <a:schemeClr val="tx1">
                    <a:lumMod val="95000"/>
                    <a:lumOff val="5000"/>
                  </a:schemeClr>
                </a:solidFill>
              </a:rPr>
              <a:t>) </a:t>
            </a:r>
            <a:endParaRPr lang="en-GB" sz="1600" dirty="0">
              <a:solidFill>
                <a:schemeClr val="tx1">
                  <a:lumMod val="95000"/>
                  <a:lumOff val="5000"/>
                </a:schemeClr>
              </a:solidFill>
            </a:endParaRPr>
          </a:p>
          <a:p>
            <a:pPr>
              <a:spcBef>
                <a:spcPts val="0"/>
              </a:spcBef>
            </a:pPr>
            <a:r>
              <a:rPr lang="en-GB" sz="1600" dirty="0">
                <a:solidFill>
                  <a:schemeClr val="tx1">
                    <a:lumMod val="95000"/>
                    <a:lumOff val="5000"/>
                  </a:schemeClr>
                </a:solidFill>
              </a:rPr>
              <a:t>But after </a:t>
            </a:r>
            <a:r>
              <a:rPr lang="en-GB" sz="1600" dirty="0" smtClean="0">
                <a:solidFill>
                  <a:schemeClr val="tx1">
                    <a:lumMod val="95000"/>
                    <a:lumOff val="5000"/>
                  </a:schemeClr>
                </a:solidFill>
              </a:rPr>
              <a:t>Crimea </a:t>
            </a:r>
            <a:r>
              <a:rPr lang="en-GB" sz="1600" dirty="0">
                <a:solidFill>
                  <a:schemeClr val="tx1">
                    <a:lumMod val="95000"/>
                    <a:lumOff val="5000"/>
                  </a:schemeClr>
                </a:solidFill>
              </a:rPr>
              <a:t>the indictor quickly fell to 60 in July 2014 and 40 in </a:t>
            </a:r>
            <a:r>
              <a:rPr lang="en-GB" sz="1600" dirty="0" smtClean="0">
                <a:solidFill>
                  <a:schemeClr val="tx1">
                    <a:lumMod val="95000"/>
                    <a:lumOff val="5000"/>
                  </a:schemeClr>
                </a:solidFill>
              </a:rPr>
              <a:t>January </a:t>
            </a:r>
            <a:r>
              <a:rPr lang="en-GB" sz="1600" dirty="0">
                <a:solidFill>
                  <a:schemeClr val="tx1">
                    <a:lumMod val="95000"/>
                    <a:lumOff val="5000"/>
                  </a:schemeClr>
                </a:solidFill>
              </a:rPr>
              <a:t>2015 (equal to its worst number</a:t>
            </a:r>
            <a:r>
              <a:rPr lang="en-GB" sz="1600" dirty="0" smtClean="0">
                <a:solidFill>
                  <a:schemeClr val="tx1">
                    <a:lumMod val="95000"/>
                    <a:lumOff val="5000"/>
                  </a:schemeClr>
                </a:solidFill>
              </a:rPr>
              <a:t>); by </a:t>
            </a:r>
            <a:r>
              <a:rPr lang="en-GB" sz="1600" dirty="0">
                <a:solidFill>
                  <a:schemeClr val="tx1">
                    <a:lumMod val="95000"/>
                    <a:lumOff val="5000"/>
                  </a:schemeClr>
                </a:solidFill>
              </a:rPr>
              <a:t>end of October the </a:t>
            </a:r>
            <a:r>
              <a:rPr lang="en-GB" sz="1600" dirty="0" smtClean="0">
                <a:solidFill>
                  <a:schemeClr val="tx1">
                    <a:lumMod val="95000"/>
                    <a:lumOff val="5000"/>
                  </a:schemeClr>
                </a:solidFill>
              </a:rPr>
              <a:t>number </a:t>
            </a:r>
            <a:r>
              <a:rPr lang="en-GB" sz="1600" dirty="0">
                <a:solidFill>
                  <a:schemeClr val="tx1">
                    <a:lumMod val="95000"/>
                    <a:lumOff val="5000"/>
                  </a:schemeClr>
                </a:solidFill>
              </a:rPr>
              <a:t>was slightly up to 45</a:t>
            </a:r>
          </a:p>
          <a:p>
            <a:pPr>
              <a:spcBef>
                <a:spcPts val="0"/>
              </a:spcBef>
            </a:pPr>
            <a:r>
              <a:rPr lang="en-GB" sz="1600" dirty="0" smtClean="0">
                <a:solidFill>
                  <a:schemeClr val="tx1">
                    <a:lumMod val="95000"/>
                    <a:lumOff val="5000"/>
                  </a:schemeClr>
                </a:solidFill>
              </a:rPr>
              <a:t>So </a:t>
            </a:r>
            <a:r>
              <a:rPr lang="en-GB" sz="1600" dirty="0">
                <a:solidFill>
                  <a:schemeClr val="tx1">
                    <a:lumMod val="95000"/>
                    <a:lumOff val="5000"/>
                  </a:schemeClr>
                </a:solidFill>
              </a:rPr>
              <a:t>this important </a:t>
            </a:r>
            <a:r>
              <a:rPr lang="en-GB" sz="1600" dirty="0" smtClean="0">
                <a:solidFill>
                  <a:schemeClr val="tx1">
                    <a:lumMod val="95000"/>
                    <a:lumOff val="5000"/>
                  </a:schemeClr>
                </a:solidFill>
              </a:rPr>
              <a:t>indicator is better </a:t>
            </a:r>
            <a:r>
              <a:rPr lang="en-GB" sz="1600" dirty="0">
                <a:solidFill>
                  <a:schemeClr val="tx1">
                    <a:lumMod val="95000"/>
                    <a:lumOff val="5000"/>
                  </a:schemeClr>
                </a:solidFill>
              </a:rPr>
              <a:t>than the start </a:t>
            </a:r>
            <a:r>
              <a:rPr lang="en-GB" sz="1600" dirty="0" smtClean="0">
                <a:solidFill>
                  <a:schemeClr val="tx1">
                    <a:lumMod val="95000"/>
                    <a:lumOff val="5000"/>
                  </a:schemeClr>
                </a:solidFill>
              </a:rPr>
              <a:t>of </a:t>
            </a:r>
            <a:r>
              <a:rPr lang="en-GB" sz="1600" dirty="0">
                <a:solidFill>
                  <a:schemeClr val="tx1">
                    <a:lumMod val="95000"/>
                    <a:lumOff val="5000"/>
                  </a:schemeClr>
                </a:solidFill>
              </a:rPr>
              <a:t>the </a:t>
            </a:r>
            <a:r>
              <a:rPr lang="en-GB" sz="1600" dirty="0" smtClean="0">
                <a:solidFill>
                  <a:schemeClr val="tx1">
                    <a:lumMod val="95000"/>
                    <a:lumOff val="5000"/>
                  </a:schemeClr>
                </a:solidFill>
              </a:rPr>
              <a:t>year </a:t>
            </a:r>
            <a:r>
              <a:rPr lang="en-GB" sz="1600" dirty="0">
                <a:solidFill>
                  <a:schemeClr val="tx1">
                    <a:lumMod val="95000"/>
                    <a:lumOff val="5000"/>
                  </a:schemeClr>
                </a:solidFill>
              </a:rPr>
              <a:t>but only marginally and still close to a record low </a:t>
            </a:r>
            <a:r>
              <a:rPr lang="en-GB" sz="1600" dirty="0" smtClean="0">
                <a:solidFill>
                  <a:schemeClr val="tx1">
                    <a:lumMod val="95000"/>
                    <a:lumOff val="5000"/>
                  </a:schemeClr>
                </a:solidFill>
              </a:rPr>
              <a:t>level </a:t>
            </a:r>
            <a:endParaRPr lang="en-GB" sz="1600" dirty="0">
              <a:solidFill>
                <a:schemeClr val="tx1">
                  <a:lumMod val="95000"/>
                  <a:lumOff val="5000"/>
                </a:schemeClr>
              </a:solidFill>
            </a:endParaRPr>
          </a:p>
          <a:p>
            <a:pPr>
              <a:spcBef>
                <a:spcPts val="0"/>
              </a:spcBef>
            </a:pPr>
            <a:r>
              <a:rPr lang="en-GB" sz="1600" dirty="0" smtClean="0">
                <a:solidFill>
                  <a:schemeClr val="tx1">
                    <a:lumMod val="95000"/>
                    <a:lumOff val="5000"/>
                  </a:schemeClr>
                </a:solidFill>
              </a:rPr>
              <a:t>It seems </a:t>
            </a:r>
            <a:r>
              <a:rPr lang="en-GB" sz="1600" dirty="0">
                <a:solidFill>
                  <a:schemeClr val="tx1">
                    <a:lumMod val="95000"/>
                    <a:lumOff val="5000"/>
                  </a:schemeClr>
                </a:solidFill>
              </a:rPr>
              <a:t>it will </a:t>
            </a:r>
            <a:r>
              <a:rPr lang="en-GB" sz="1600" dirty="0" smtClean="0">
                <a:solidFill>
                  <a:schemeClr val="tx1">
                    <a:lumMod val="95000"/>
                    <a:lumOff val="5000"/>
                  </a:schemeClr>
                </a:solidFill>
              </a:rPr>
              <a:t>take </a:t>
            </a:r>
            <a:r>
              <a:rPr lang="en-GB" sz="1600" dirty="0">
                <a:solidFill>
                  <a:schemeClr val="tx1">
                    <a:lumMod val="95000"/>
                    <a:lumOff val="5000"/>
                  </a:schemeClr>
                </a:solidFill>
              </a:rPr>
              <a:t>a lot more military stability and </a:t>
            </a:r>
            <a:r>
              <a:rPr lang="en-GB" sz="1600" dirty="0" smtClean="0">
                <a:solidFill>
                  <a:schemeClr val="tx1">
                    <a:lumMod val="95000"/>
                    <a:lumOff val="5000"/>
                  </a:schemeClr>
                </a:solidFill>
              </a:rPr>
              <a:t>economic recovery </a:t>
            </a:r>
            <a:r>
              <a:rPr lang="en-GB" sz="1600" dirty="0">
                <a:solidFill>
                  <a:schemeClr val="tx1">
                    <a:lumMod val="95000"/>
                    <a:lumOff val="5000"/>
                  </a:schemeClr>
                </a:solidFill>
              </a:rPr>
              <a:t>before </a:t>
            </a:r>
            <a:r>
              <a:rPr lang="en-GB" sz="1600" dirty="0" smtClean="0">
                <a:solidFill>
                  <a:schemeClr val="tx1">
                    <a:lumMod val="95000"/>
                    <a:lumOff val="5000"/>
                  </a:schemeClr>
                </a:solidFill>
              </a:rPr>
              <a:t>confidence </a:t>
            </a:r>
            <a:r>
              <a:rPr lang="en-GB" sz="1600" dirty="0">
                <a:solidFill>
                  <a:schemeClr val="tx1">
                    <a:lumMod val="95000"/>
                    <a:lumOff val="5000"/>
                  </a:schemeClr>
                </a:solidFill>
              </a:rPr>
              <a:t>levels rise</a:t>
            </a:r>
          </a:p>
          <a:p>
            <a:pPr>
              <a:spcBef>
                <a:spcPts val="0"/>
              </a:spcBef>
            </a:pPr>
            <a:r>
              <a:rPr lang="en-GB" sz="1600" dirty="0">
                <a:solidFill>
                  <a:schemeClr val="tx1">
                    <a:lumMod val="95000"/>
                    <a:lumOff val="5000"/>
                  </a:schemeClr>
                </a:solidFill>
              </a:rPr>
              <a:t>And </a:t>
            </a:r>
            <a:r>
              <a:rPr lang="en-GB" sz="1600" dirty="0" smtClean="0">
                <a:solidFill>
                  <a:schemeClr val="tx1">
                    <a:lumMod val="95000"/>
                    <a:lumOff val="5000"/>
                  </a:schemeClr>
                </a:solidFill>
              </a:rPr>
              <a:t>this </a:t>
            </a:r>
            <a:r>
              <a:rPr lang="en-GB" sz="1600" dirty="0">
                <a:solidFill>
                  <a:schemeClr val="tx1">
                    <a:lumMod val="95000"/>
                    <a:lumOff val="5000"/>
                  </a:schemeClr>
                </a:solidFill>
              </a:rPr>
              <a:t>insecurity is </a:t>
            </a:r>
            <a:r>
              <a:rPr lang="en-GB" sz="1600" dirty="0" smtClean="0">
                <a:solidFill>
                  <a:schemeClr val="tx1">
                    <a:lumMod val="95000"/>
                    <a:lumOff val="5000"/>
                  </a:schemeClr>
                </a:solidFill>
              </a:rPr>
              <a:t>reflected in retail sales </a:t>
            </a:r>
            <a:r>
              <a:rPr lang="en-GB" sz="1600" dirty="0">
                <a:solidFill>
                  <a:schemeClr val="tx1">
                    <a:lumMod val="95000"/>
                    <a:lumOff val="5000"/>
                  </a:schemeClr>
                </a:solidFill>
              </a:rPr>
              <a:t>which recently actually </a:t>
            </a:r>
            <a:r>
              <a:rPr lang="en-GB" sz="1600" dirty="0" smtClean="0">
                <a:solidFill>
                  <a:schemeClr val="tx1">
                    <a:lumMod val="95000"/>
                    <a:lumOff val="5000"/>
                  </a:schemeClr>
                </a:solidFill>
              </a:rPr>
              <a:t>touched </a:t>
            </a:r>
            <a:r>
              <a:rPr lang="en-GB" sz="1600" dirty="0">
                <a:solidFill>
                  <a:schemeClr val="tx1">
                    <a:lumMod val="95000"/>
                    <a:lumOff val="5000"/>
                  </a:schemeClr>
                </a:solidFill>
              </a:rPr>
              <a:t>an all-time low </a:t>
            </a:r>
            <a:r>
              <a:rPr lang="en-GB" sz="1600" dirty="0" smtClean="0">
                <a:solidFill>
                  <a:schemeClr val="tx1">
                    <a:lumMod val="95000"/>
                    <a:lumOff val="5000"/>
                  </a:schemeClr>
                </a:solidFill>
              </a:rPr>
              <a:t>level, worse </a:t>
            </a:r>
            <a:r>
              <a:rPr lang="en-GB" sz="1600" dirty="0">
                <a:solidFill>
                  <a:schemeClr val="tx1">
                    <a:lumMod val="95000"/>
                    <a:lumOff val="5000"/>
                  </a:schemeClr>
                </a:solidFill>
              </a:rPr>
              <a:t>than in  2009</a:t>
            </a:r>
          </a:p>
          <a:p>
            <a:pPr>
              <a:spcBef>
                <a:spcPts val="0"/>
              </a:spcBef>
            </a:pPr>
            <a:r>
              <a:rPr lang="en-GB" sz="1600" dirty="0" smtClean="0">
                <a:solidFill>
                  <a:schemeClr val="tx1">
                    <a:lumMod val="95000"/>
                    <a:lumOff val="5000"/>
                  </a:schemeClr>
                </a:solidFill>
              </a:rPr>
              <a:t>Retail </a:t>
            </a:r>
            <a:r>
              <a:rPr lang="en-GB" sz="1600" dirty="0">
                <a:solidFill>
                  <a:schemeClr val="tx1">
                    <a:lumMod val="95000"/>
                    <a:lumOff val="5000"/>
                  </a:schemeClr>
                </a:solidFill>
              </a:rPr>
              <a:t>sales were </a:t>
            </a:r>
            <a:r>
              <a:rPr lang="en-GB" sz="1600" dirty="0" smtClean="0">
                <a:solidFill>
                  <a:schemeClr val="tx1">
                    <a:lumMod val="95000"/>
                    <a:lumOff val="5000"/>
                  </a:schemeClr>
                </a:solidFill>
              </a:rPr>
              <a:t>unsustainably </a:t>
            </a:r>
            <a:r>
              <a:rPr lang="en-GB" sz="1600" dirty="0">
                <a:solidFill>
                  <a:schemeClr val="tx1">
                    <a:lumMod val="95000"/>
                    <a:lumOff val="5000"/>
                  </a:schemeClr>
                </a:solidFill>
              </a:rPr>
              <a:t>high during </a:t>
            </a:r>
            <a:r>
              <a:rPr lang="en-GB" sz="1600" dirty="0" smtClean="0">
                <a:solidFill>
                  <a:schemeClr val="tx1">
                    <a:lumMod val="95000"/>
                    <a:lumOff val="5000"/>
                  </a:schemeClr>
                </a:solidFill>
              </a:rPr>
              <a:t>the period mid-2010/end </a:t>
            </a:r>
            <a:r>
              <a:rPr lang="en-GB" sz="1600" dirty="0">
                <a:solidFill>
                  <a:schemeClr val="tx1">
                    <a:lumMod val="95000"/>
                    <a:lumOff val="5000"/>
                  </a:schemeClr>
                </a:solidFill>
              </a:rPr>
              <a:t>2013 bubble </a:t>
            </a:r>
            <a:r>
              <a:rPr lang="en-GB" sz="1600" dirty="0" smtClean="0">
                <a:solidFill>
                  <a:schemeClr val="tx1">
                    <a:lumMod val="95000"/>
                    <a:lumOff val="5000"/>
                  </a:schemeClr>
                </a:solidFill>
              </a:rPr>
              <a:t>economy </a:t>
            </a:r>
            <a:r>
              <a:rPr lang="en-GB" sz="1600" dirty="0">
                <a:solidFill>
                  <a:schemeClr val="tx1">
                    <a:lumMod val="95000"/>
                    <a:lumOff val="5000"/>
                  </a:schemeClr>
                </a:solidFill>
              </a:rPr>
              <a:t>increasing by more than </a:t>
            </a:r>
            <a:r>
              <a:rPr lang="en-GB" sz="1600" dirty="0" smtClean="0">
                <a:solidFill>
                  <a:schemeClr val="tx1">
                    <a:lumMod val="95000"/>
                    <a:lumOff val="5000"/>
                  </a:schemeClr>
                </a:solidFill>
              </a:rPr>
              <a:t>15% per </a:t>
            </a:r>
            <a:r>
              <a:rPr lang="en-GB" sz="1600" dirty="0">
                <a:solidFill>
                  <a:schemeClr val="tx1">
                    <a:lumMod val="95000"/>
                    <a:lumOff val="5000"/>
                  </a:schemeClr>
                </a:solidFill>
              </a:rPr>
              <a:t>annum</a:t>
            </a:r>
          </a:p>
          <a:p>
            <a:pPr>
              <a:spcBef>
                <a:spcPts val="0"/>
              </a:spcBef>
            </a:pPr>
            <a:r>
              <a:rPr lang="en-GB" sz="1600" dirty="0">
                <a:solidFill>
                  <a:schemeClr val="tx1">
                    <a:lumMod val="95000"/>
                    <a:lumOff val="5000"/>
                  </a:schemeClr>
                </a:solidFill>
              </a:rPr>
              <a:t>They then </a:t>
            </a:r>
            <a:r>
              <a:rPr lang="en-GB" sz="1600" dirty="0" smtClean="0">
                <a:solidFill>
                  <a:schemeClr val="tx1">
                    <a:lumMod val="95000"/>
                    <a:lumOff val="5000"/>
                  </a:schemeClr>
                </a:solidFill>
              </a:rPr>
              <a:t>decelerated </a:t>
            </a:r>
            <a:r>
              <a:rPr lang="en-GB" sz="1600" dirty="0">
                <a:solidFill>
                  <a:schemeClr val="tx1">
                    <a:lumMod val="95000"/>
                    <a:lumOff val="5000"/>
                  </a:schemeClr>
                </a:solidFill>
              </a:rPr>
              <a:t>to 4-5% growth just prior to </a:t>
            </a:r>
            <a:r>
              <a:rPr lang="en-GB" sz="1600" dirty="0" smtClean="0">
                <a:solidFill>
                  <a:schemeClr val="tx1">
                    <a:lumMod val="95000"/>
                    <a:lumOff val="5000"/>
                  </a:schemeClr>
                </a:solidFill>
              </a:rPr>
              <a:t>Crimea </a:t>
            </a:r>
            <a:r>
              <a:rPr lang="en-GB" sz="1600" dirty="0">
                <a:solidFill>
                  <a:schemeClr val="tx1">
                    <a:lumMod val="95000"/>
                    <a:lumOff val="5000"/>
                  </a:schemeClr>
                </a:solidFill>
              </a:rPr>
              <a:t>and by July 2014 were </a:t>
            </a:r>
            <a:r>
              <a:rPr lang="en-GB" sz="1600" dirty="0" smtClean="0">
                <a:solidFill>
                  <a:schemeClr val="tx1">
                    <a:lumMod val="95000"/>
                    <a:lumOff val="5000"/>
                  </a:schemeClr>
                </a:solidFill>
              </a:rPr>
              <a:t>negative </a:t>
            </a:r>
            <a:r>
              <a:rPr lang="en-GB" sz="1600" dirty="0">
                <a:solidFill>
                  <a:schemeClr val="tx1">
                    <a:lumMod val="95000"/>
                    <a:lumOff val="5000"/>
                  </a:schemeClr>
                </a:solidFill>
              </a:rPr>
              <a:t>-10% and then slumped to an all-time low of -30% in </a:t>
            </a:r>
            <a:r>
              <a:rPr lang="en-GB" sz="1600" dirty="0" smtClean="0">
                <a:solidFill>
                  <a:schemeClr val="tx1">
                    <a:lumMod val="95000"/>
                    <a:lumOff val="5000"/>
                  </a:schemeClr>
                </a:solidFill>
              </a:rPr>
              <a:t>March </a:t>
            </a:r>
            <a:r>
              <a:rPr lang="en-GB" sz="1600" dirty="0">
                <a:solidFill>
                  <a:schemeClr val="tx1">
                    <a:lumMod val="95000"/>
                    <a:lumOff val="5000"/>
                  </a:schemeClr>
                </a:solidFill>
              </a:rPr>
              <a:t>2015 (in 2009 the level reached “just” -20%)</a:t>
            </a:r>
          </a:p>
          <a:p>
            <a:pPr>
              <a:spcBef>
                <a:spcPts val="0"/>
              </a:spcBef>
            </a:pPr>
            <a:r>
              <a:rPr lang="en-GB" sz="1600" dirty="0">
                <a:solidFill>
                  <a:schemeClr val="tx1">
                    <a:lumMod val="95000"/>
                    <a:lumOff val="5000"/>
                  </a:schemeClr>
                </a:solidFill>
              </a:rPr>
              <a:t>Since then </a:t>
            </a:r>
            <a:r>
              <a:rPr lang="en-GB" sz="1600" dirty="0" smtClean="0">
                <a:solidFill>
                  <a:schemeClr val="tx1">
                    <a:lumMod val="95000"/>
                    <a:lumOff val="5000"/>
                  </a:schemeClr>
                </a:solidFill>
              </a:rPr>
              <a:t>we have </a:t>
            </a:r>
            <a:r>
              <a:rPr lang="en-GB" sz="1600" dirty="0">
                <a:solidFill>
                  <a:schemeClr val="tx1">
                    <a:lumMod val="95000"/>
                    <a:lumOff val="5000"/>
                  </a:schemeClr>
                </a:solidFill>
              </a:rPr>
              <a:t>witnessed a mild </a:t>
            </a:r>
            <a:r>
              <a:rPr lang="en-GB" sz="1600" dirty="0" smtClean="0">
                <a:solidFill>
                  <a:schemeClr val="tx1">
                    <a:lumMod val="95000"/>
                    <a:lumOff val="5000"/>
                  </a:schemeClr>
                </a:solidFill>
              </a:rPr>
              <a:t>recovery </a:t>
            </a:r>
            <a:r>
              <a:rPr lang="en-GB" sz="1600" dirty="0">
                <a:solidFill>
                  <a:schemeClr val="tx1">
                    <a:lumMod val="95000"/>
                    <a:lumOff val="5000"/>
                  </a:schemeClr>
                </a:solidFill>
              </a:rPr>
              <a:t>to -</a:t>
            </a:r>
            <a:r>
              <a:rPr lang="en-GB" sz="1600" dirty="0" smtClean="0">
                <a:solidFill>
                  <a:schemeClr val="tx1">
                    <a:lumMod val="95000"/>
                    <a:lumOff val="5000"/>
                  </a:schemeClr>
                </a:solidFill>
              </a:rPr>
              <a:t>24% </a:t>
            </a:r>
            <a:r>
              <a:rPr lang="en-GB" sz="1600" dirty="0">
                <a:solidFill>
                  <a:schemeClr val="tx1">
                    <a:lumMod val="95000"/>
                    <a:lumOff val="5000"/>
                  </a:schemeClr>
                </a:solidFill>
              </a:rPr>
              <a:t>in </a:t>
            </a:r>
            <a:r>
              <a:rPr lang="en-GB" sz="1600" dirty="0" smtClean="0">
                <a:solidFill>
                  <a:schemeClr val="tx1">
                    <a:lumMod val="95000"/>
                    <a:lumOff val="5000"/>
                  </a:schemeClr>
                </a:solidFill>
              </a:rPr>
              <a:t>June </a:t>
            </a:r>
            <a:r>
              <a:rPr lang="en-GB" sz="1600" dirty="0">
                <a:solidFill>
                  <a:schemeClr val="tx1">
                    <a:lumMod val="95000"/>
                    <a:lumOff val="5000"/>
                  </a:schemeClr>
                </a:solidFill>
              </a:rPr>
              <a:t>and -16% in </a:t>
            </a:r>
            <a:r>
              <a:rPr lang="en-GB" sz="1600" dirty="0" smtClean="0">
                <a:solidFill>
                  <a:schemeClr val="tx1">
                    <a:lumMod val="95000"/>
                    <a:lumOff val="5000"/>
                  </a:schemeClr>
                </a:solidFill>
              </a:rPr>
              <a:t>September </a:t>
            </a:r>
            <a:r>
              <a:rPr lang="en-GB" sz="1600" dirty="0">
                <a:solidFill>
                  <a:schemeClr val="tx1">
                    <a:lumMod val="95000"/>
                    <a:lumOff val="5000"/>
                  </a:schemeClr>
                </a:solidFill>
              </a:rPr>
              <a:t>and </a:t>
            </a:r>
            <a:r>
              <a:rPr lang="en-GB" sz="1600" dirty="0" smtClean="0">
                <a:solidFill>
                  <a:schemeClr val="tx1">
                    <a:lumMod val="95000"/>
                    <a:lumOff val="5000"/>
                  </a:schemeClr>
                </a:solidFill>
              </a:rPr>
              <a:t>we expect </a:t>
            </a:r>
            <a:r>
              <a:rPr lang="en-GB" sz="1600" dirty="0">
                <a:solidFill>
                  <a:schemeClr val="tx1">
                    <a:lumMod val="95000"/>
                    <a:lumOff val="5000"/>
                  </a:schemeClr>
                </a:solidFill>
              </a:rPr>
              <a:t>this figure to run slightly positive </a:t>
            </a:r>
            <a:r>
              <a:rPr lang="en-GB" sz="1600" dirty="0" smtClean="0">
                <a:solidFill>
                  <a:schemeClr val="tx1">
                    <a:lumMod val="95000"/>
                    <a:lumOff val="5000"/>
                  </a:schemeClr>
                </a:solidFill>
              </a:rPr>
              <a:t>year-on-year at the end of this year comparing </a:t>
            </a:r>
            <a:r>
              <a:rPr lang="en-GB" sz="1600" dirty="0">
                <a:solidFill>
                  <a:schemeClr val="tx1">
                    <a:lumMod val="95000"/>
                    <a:lumOff val="5000"/>
                  </a:schemeClr>
                </a:solidFill>
              </a:rPr>
              <a:t>like months with like months</a:t>
            </a:r>
          </a:p>
          <a:p>
            <a:pPr>
              <a:spcBef>
                <a:spcPts val="0"/>
              </a:spcBef>
            </a:pPr>
            <a:r>
              <a:rPr lang="en-GB" sz="1600" dirty="0">
                <a:solidFill>
                  <a:schemeClr val="tx1">
                    <a:lumMod val="95000"/>
                    <a:lumOff val="5000"/>
                  </a:schemeClr>
                </a:solidFill>
              </a:rPr>
              <a:t> </a:t>
            </a:r>
            <a:r>
              <a:rPr lang="en-US" sz="1600" dirty="0">
                <a:solidFill>
                  <a:schemeClr val="tx1">
                    <a:lumMod val="95000"/>
                    <a:lumOff val="5000"/>
                  </a:schemeClr>
                </a:solidFill>
              </a:rPr>
              <a:t>Unemployment averaged 10.5% last year and we think this could tick up to 12% this year as companies make tougher </a:t>
            </a:r>
            <a:r>
              <a:rPr lang="en-US" sz="1600" dirty="0" smtClean="0">
                <a:solidFill>
                  <a:schemeClr val="tx1">
                    <a:lumMod val="95000"/>
                    <a:lumOff val="5000"/>
                  </a:schemeClr>
                </a:solidFill>
              </a:rPr>
              <a:t>decisions</a:t>
            </a:r>
          </a:p>
          <a:p>
            <a:pPr marL="0" indent="0">
              <a:spcBef>
                <a:spcPts val="0"/>
              </a:spcBef>
              <a:buNone/>
            </a:pPr>
            <a:endParaRPr lang="en-GB" sz="1600" dirty="0" smtClean="0"/>
          </a:p>
          <a:p>
            <a:pPr marL="0" indent="0">
              <a:spcBef>
                <a:spcPts val="0"/>
              </a:spcBef>
              <a:buNone/>
            </a:pPr>
            <a:endParaRPr lang="en-GB" sz="1600" dirty="0"/>
          </a:p>
          <a:p>
            <a:pPr>
              <a:spcBef>
                <a:spcPts val="0"/>
              </a:spcBef>
            </a:pPr>
            <a:endParaRPr lang="en-GB" sz="1600" dirty="0"/>
          </a:p>
        </p:txBody>
      </p:sp>
    </p:spTree>
    <p:extLst>
      <p:ext uri="{BB962C8B-B14F-4D97-AF65-F5344CB8AC3E}">
        <p14:creationId xmlns:p14="http://schemas.microsoft.com/office/powerpoint/2010/main" val="7989120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Economic </a:t>
            </a:r>
            <a:r>
              <a:rPr lang="en-GB" dirty="0" smtClean="0"/>
              <a:t>outlook (6) – consumers/wages</a:t>
            </a:r>
            <a:endParaRPr lang="en-GB" dirty="0"/>
          </a:p>
        </p:txBody>
      </p:sp>
      <p:sp>
        <p:nvSpPr>
          <p:cNvPr id="3" name="Content Placeholder 2"/>
          <p:cNvSpPr>
            <a:spLocks noGrp="1"/>
          </p:cNvSpPr>
          <p:nvPr>
            <p:ph idx="1"/>
          </p:nvPr>
        </p:nvSpPr>
        <p:spPr/>
        <p:txBody>
          <a:bodyPr>
            <a:noAutofit/>
          </a:bodyPr>
          <a:lstStyle/>
          <a:p>
            <a:r>
              <a:rPr lang="en-US" sz="1600" dirty="0">
                <a:solidFill>
                  <a:schemeClr val="tx1">
                    <a:lumMod val="95000"/>
                    <a:lumOff val="5000"/>
                  </a:schemeClr>
                </a:solidFill>
              </a:rPr>
              <a:t>Nominal </a:t>
            </a:r>
            <a:r>
              <a:rPr lang="en-US" sz="1600" dirty="0" smtClean="0">
                <a:solidFill>
                  <a:schemeClr val="tx1">
                    <a:lumMod val="95000"/>
                    <a:lumOff val="5000"/>
                  </a:schemeClr>
                </a:solidFill>
              </a:rPr>
              <a:t>wage growth </a:t>
            </a:r>
            <a:r>
              <a:rPr lang="en-US" sz="1600" dirty="0">
                <a:solidFill>
                  <a:schemeClr val="tx1">
                    <a:lumMod val="95000"/>
                    <a:lumOff val="5000"/>
                  </a:schemeClr>
                </a:solidFill>
              </a:rPr>
              <a:t>and real </a:t>
            </a:r>
            <a:r>
              <a:rPr lang="en-US" sz="1600" dirty="0" smtClean="0">
                <a:solidFill>
                  <a:schemeClr val="tx1">
                    <a:lumMod val="95000"/>
                    <a:lumOff val="5000"/>
                  </a:schemeClr>
                </a:solidFill>
              </a:rPr>
              <a:t>wage growth (after </a:t>
            </a:r>
            <a:r>
              <a:rPr lang="en-US" sz="1600" dirty="0">
                <a:solidFill>
                  <a:schemeClr val="tx1">
                    <a:lumMod val="95000"/>
                    <a:lumOff val="5000"/>
                  </a:schemeClr>
                </a:solidFill>
              </a:rPr>
              <a:t>inflation) in 2010-2012 were among the highest in the world and certainly the highest in </a:t>
            </a:r>
            <a:r>
              <a:rPr lang="en-US" sz="1600" dirty="0" smtClean="0">
                <a:solidFill>
                  <a:schemeClr val="tx1">
                    <a:lumMod val="95000"/>
                    <a:lumOff val="5000"/>
                  </a:schemeClr>
                </a:solidFill>
              </a:rPr>
              <a:t>Europe</a:t>
            </a:r>
            <a:endParaRPr lang="en-US" sz="1600" dirty="0">
              <a:solidFill>
                <a:schemeClr val="tx1">
                  <a:lumMod val="95000"/>
                  <a:lumOff val="5000"/>
                </a:schemeClr>
              </a:solidFill>
            </a:endParaRPr>
          </a:p>
          <a:p>
            <a:r>
              <a:rPr lang="en-US" sz="1600" dirty="0" smtClean="0">
                <a:solidFill>
                  <a:schemeClr val="tx1">
                    <a:lumMod val="95000"/>
                    <a:lumOff val="5000"/>
                  </a:schemeClr>
                </a:solidFill>
              </a:rPr>
              <a:t>But </a:t>
            </a:r>
            <a:r>
              <a:rPr lang="en-US" sz="1600" dirty="0">
                <a:solidFill>
                  <a:schemeClr val="tx1">
                    <a:lumMod val="95000"/>
                    <a:lumOff val="5000"/>
                  </a:schemeClr>
                </a:solidFill>
              </a:rPr>
              <a:t>these were already trending downwards from +20% in 2010 to </a:t>
            </a:r>
            <a:r>
              <a:rPr lang="en-US" sz="1600" dirty="0" smtClean="0">
                <a:solidFill>
                  <a:schemeClr val="tx1">
                    <a:lumMod val="95000"/>
                    <a:lumOff val="5000"/>
                  </a:schemeClr>
                </a:solidFill>
              </a:rPr>
              <a:t>+17</a:t>
            </a:r>
            <a:r>
              <a:rPr lang="en-US" sz="1600" dirty="0">
                <a:solidFill>
                  <a:schemeClr val="tx1">
                    <a:lumMod val="95000"/>
                    <a:lumOff val="5000"/>
                  </a:schemeClr>
                </a:solidFill>
              </a:rPr>
              <a:t>% in 2011, </a:t>
            </a:r>
            <a:r>
              <a:rPr lang="en-US" sz="1600" dirty="0" smtClean="0">
                <a:solidFill>
                  <a:schemeClr val="tx1">
                    <a:lumMod val="95000"/>
                    <a:lumOff val="5000"/>
                  </a:schemeClr>
                </a:solidFill>
              </a:rPr>
              <a:t>+15</a:t>
            </a:r>
            <a:r>
              <a:rPr lang="en-US" sz="1600" dirty="0">
                <a:solidFill>
                  <a:schemeClr val="tx1">
                    <a:lumMod val="95000"/>
                    <a:lumOff val="5000"/>
                  </a:schemeClr>
                </a:solidFill>
              </a:rPr>
              <a:t>% in 2012 and </a:t>
            </a:r>
            <a:r>
              <a:rPr lang="en-US" sz="1600" dirty="0" smtClean="0">
                <a:solidFill>
                  <a:schemeClr val="tx1">
                    <a:lumMod val="95000"/>
                    <a:lumOff val="5000"/>
                  </a:schemeClr>
                </a:solidFill>
              </a:rPr>
              <a:t>+7.9</a:t>
            </a:r>
            <a:r>
              <a:rPr lang="en-US" sz="1600" dirty="0">
                <a:solidFill>
                  <a:schemeClr val="tx1">
                    <a:lumMod val="95000"/>
                    <a:lumOff val="5000"/>
                  </a:schemeClr>
                </a:solidFill>
              </a:rPr>
              <a:t>% </a:t>
            </a:r>
            <a:r>
              <a:rPr lang="en-US" sz="1600" dirty="0" smtClean="0">
                <a:solidFill>
                  <a:schemeClr val="tx1">
                    <a:lumMod val="95000"/>
                    <a:lumOff val="5000"/>
                  </a:schemeClr>
                </a:solidFill>
              </a:rPr>
              <a:t>in 2013</a:t>
            </a:r>
            <a:endParaRPr lang="en-US" sz="1600" dirty="0">
              <a:solidFill>
                <a:schemeClr val="tx1">
                  <a:lumMod val="95000"/>
                  <a:lumOff val="5000"/>
                </a:schemeClr>
              </a:solidFill>
            </a:endParaRPr>
          </a:p>
          <a:p>
            <a:r>
              <a:rPr lang="en-US" sz="1600" dirty="0" smtClean="0">
                <a:solidFill>
                  <a:schemeClr val="tx1">
                    <a:lumMod val="95000"/>
                    <a:lumOff val="5000"/>
                  </a:schemeClr>
                </a:solidFill>
              </a:rPr>
              <a:t>But real wages have faced a catastrophic collapse in 2014 and through into 2015 </a:t>
            </a:r>
          </a:p>
          <a:p>
            <a:r>
              <a:rPr lang="en-US" sz="1600" dirty="0" smtClean="0">
                <a:solidFill>
                  <a:schemeClr val="tx1">
                    <a:lumMod val="95000"/>
                    <a:lumOff val="5000"/>
                  </a:schemeClr>
                </a:solidFill>
              </a:rPr>
              <a:t>As inflation jumped to “only” an average of 12% last year, real wages fell by -4% as nominal wages started to soften </a:t>
            </a:r>
          </a:p>
          <a:p>
            <a:r>
              <a:rPr lang="en-US" sz="1600" dirty="0" smtClean="0">
                <a:solidFill>
                  <a:schemeClr val="tx1">
                    <a:lumMod val="95000"/>
                    <a:lumOff val="5000"/>
                  </a:schemeClr>
                </a:solidFill>
              </a:rPr>
              <a:t>But with nominal wages fluctuating in a range of 8-13% last year and 13-17% this year as inflation leaps to 50-60%, then real wages are been destroyed by -33% this year, one of the worst figures in recent global history</a:t>
            </a:r>
          </a:p>
          <a:p>
            <a:r>
              <a:rPr lang="en-US" sz="1600" dirty="0">
                <a:solidFill>
                  <a:schemeClr val="tx1">
                    <a:lumMod val="95000"/>
                    <a:lumOff val="5000"/>
                  </a:schemeClr>
                </a:solidFill>
              </a:rPr>
              <a:t>It seems the </a:t>
            </a:r>
            <a:r>
              <a:rPr lang="en-US" sz="1600" dirty="0" smtClean="0">
                <a:solidFill>
                  <a:schemeClr val="tx1">
                    <a:lumMod val="95000"/>
                    <a:lumOff val="5000"/>
                  </a:schemeClr>
                </a:solidFill>
              </a:rPr>
              <a:t>peak </a:t>
            </a:r>
            <a:r>
              <a:rPr lang="en-US" sz="1600" dirty="0">
                <a:solidFill>
                  <a:schemeClr val="tx1">
                    <a:lumMod val="95000"/>
                    <a:lumOff val="5000"/>
                  </a:schemeClr>
                </a:solidFill>
              </a:rPr>
              <a:t>of inflation may have been hit in April at 60.9% and as prices decelerate, then real wages in 2016 will improve but still be in negative territory at minus -4.8% before turning positive by +3.0% in 2017</a:t>
            </a:r>
          </a:p>
          <a:p>
            <a:r>
              <a:rPr lang="en-US" sz="1600" u="sng" dirty="0" smtClean="0">
                <a:solidFill>
                  <a:schemeClr val="tx1">
                    <a:lumMod val="95000"/>
                    <a:lumOff val="5000"/>
                  </a:schemeClr>
                </a:solidFill>
              </a:rPr>
              <a:t>Real wage trends will hurt consumer </a:t>
            </a:r>
            <a:r>
              <a:rPr lang="en-US" sz="1600" u="sng" dirty="0">
                <a:solidFill>
                  <a:schemeClr val="tx1">
                    <a:lumMod val="95000"/>
                    <a:lumOff val="5000"/>
                  </a:schemeClr>
                </a:solidFill>
              </a:rPr>
              <a:t>confidence and </a:t>
            </a:r>
            <a:r>
              <a:rPr lang="en-US" sz="1600" u="sng" dirty="0" smtClean="0">
                <a:solidFill>
                  <a:schemeClr val="tx1">
                    <a:lumMod val="95000"/>
                    <a:lumOff val="5000"/>
                  </a:schemeClr>
                </a:solidFill>
              </a:rPr>
              <a:t>ensure that </a:t>
            </a:r>
            <a:r>
              <a:rPr lang="en-US" sz="1600" u="sng" dirty="0">
                <a:solidFill>
                  <a:schemeClr val="tx1">
                    <a:lumMod val="95000"/>
                    <a:lumOff val="5000"/>
                  </a:schemeClr>
                </a:solidFill>
              </a:rPr>
              <a:t>retail and household expenditure will </a:t>
            </a:r>
            <a:r>
              <a:rPr lang="en-US" sz="1600" u="sng" dirty="0" smtClean="0">
                <a:solidFill>
                  <a:schemeClr val="tx1">
                    <a:lumMod val="95000"/>
                    <a:lumOff val="5000"/>
                  </a:schemeClr>
                </a:solidFill>
              </a:rPr>
              <a:t>sink this year </a:t>
            </a:r>
            <a:endParaRPr lang="en-US" sz="1600" u="sng" dirty="0">
              <a:solidFill>
                <a:schemeClr val="tx1">
                  <a:lumMod val="95000"/>
                  <a:lumOff val="5000"/>
                </a:schemeClr>
              </a:solidFill>
            </a:endParaRPr>
          </a:p>
          <a:p>
            <a:endParaRPr lang="en-US" sz="1600" dirty="0" smtClean="0">
              <a:solidFill>
                <a:schemeClr val="tx1">
                  <a:lumMod val="95000"/>
                  <a:lumOff val="5000"/>
                </a:schemeClr>
              </a:solidFill>
            </a:endParaRPr>
          </a:p>
        </p:txBody>
      </p:sp>
    </p:spTree>
    <p:extLst>
      <p:ext uri="{BB962C8B-B14F-4D97-AF65-F5344CB8AC3E}">
        <p14:creationId xmlns:p14="http://schemas.microsoft.com/office/powerpoint/2010/main" val="27753625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Inflation </a:t>
            </a:r>
            <a:r>
              <a:rPr lang="en-US" dirty="0" smtClean="0"/>
              <a:t>and interest rate outlook </a:t>
            </a:r>
            <a:endParaRPr lang="en-GB" dirty="0"/>
          </a:p>
        </p:txBody>
      </p:sp>
      <p:sp>
        <p:nvSpPr>
          <p:cNvPr id="3" name="Content Placeholder 2"/>
          <p:cNvSpPr>
            <a:spLocks noGrp="1"/>
          </p:cNvSpPr>
          <p:nvPr>
            <p:ph idx="1"/>
          </p:nvPr>
        </p:nvSpPr>
        <p:spPr/>
        <p:txBody>
          <a:bodyPr>
            <a:normAutofit/>
          </a:bodyPr>
          <a:lstStyle/>
          <a:p>
            <a:r>
              <a:rPr lang="en-GB" sz="1600" dirty="0">
                <a:solidFill>
                  <a:schemeClr val="tx1">
                    <a:lumMod val="95000"/>
                    <a:lumOff val="5000"/>
                  </a:schemeClr>
                </a:solidFill>
              </a:rPr>
              <a:t>We </a:t>
            </a:r>
            <a:r>
              <a:rPr lang="en-GB" sz="1600" dirty="0" smtClean="0">
                <a:solidFill>
                  <a:schemeClr val="tx1">
                    <a:lumMod val="95000"/>
                    <a:lumOff val="5000"/>
                  </a:schemeClr>
                </a:solidFill>
              </a:rPr>
              <a:t>expect </a:t>
            </a:r>
            <a:r>
              <a:rPr lang="en-GB" sz="1600" dirty="0">
                <a:solidFill>
                  <a:schemeClr val="tx1">
                    <a:lumMod val="95000"/>
                    <a:lumOff val="5000"/>
                  </a:schemeClr>
                </a:solidFill>
              </a:rPr>
              <a:t>the </a:t>
            </a:r>
            <a:r>
              <a:rPr lang="en-GB" sz="1600" dirty="0" smtClean="0">
                <a:solidFill>
                  <a:schemeClr val="tx1">
                    <a:lumMod val="95000"/>
                    <a:lumOff val="5000"/>
                  </a:schemeClr>
                </a:solidFill>
              </a:rPr>
              <a:t>National </a:t>
            </a:r>
            <a:r>
              <a:rPr lang="en-GB" sz="1600" dirty="0">
                <a:solidFill>
                  <a:schemeClr val="tx1">
                    <a:lumMod val="95000"/>
                    <a:lumOff val="5000"/>
                  </a:schemeClr>
                </a:solidFill>
              </a:rPr>
              <a:t>Bank to </a:t>
            </a:r>
            <a:r>
              <a:rPr lang="en-GB" sz="1600" dirty="0" smtClean="0">
                <a:solidFill>
                  <a:schemeClr val="tx1">
                    <a:lumMod val="95000"/>
                    <a:lumOff val="5000"/>
                  </a:schemeClr>
                </a:solidFill>
              </a:rPr>
              <a:t>continue interest rate </a:t>
            </a:r>
            <a:r>
              <a:rPr lang="en-GB" sz="1600" dirty="0">
                <a:solidFill>
                  <a:schemeClr val="tx1">
                    <a:lumMod val="95000"/>
                    <a:lumOff val="5000"/>
                  </a:schemeClr>
                </a:solidFill>
              </a:rPr>
              <a:t>cuts on the back of a stabilise </a:t>
            </a:r>
            <a:r>
              <a:rPr lang="en-GB" sz="1600" dirty="0" smtClean="0">
                <a:solidFill>
                  <a:schemeClr val="tx1">
                    <a:lumMod val="95000"/>
                    <a:lumOff val="5000"/>
                  </a:schemeClr>
                </a:solidFill>
              </a:rPr>
              <a:t>currency </a:t>
            </a:r>
            <a:r>
              <a:rPr lang="en-GB" sz="1600" dirty="0">
                <a:solidFill>
                  <a:schemeClr val="tx1">
                    <a:lumMod val="95000"/>
                    <a:lumOff val="5000"/>
                  </a:schemeClr>
                </a:solidFill>
              </a:rPr>
              <a:t>and </a:t>
            </a:r>
            <a:r>
              <a:rPr lang="en-GB" sz="1600" dirty="0" smtClean="0">
                <a:solidFill>
                  <a:schemeClr val="tx1">
                    <a:lumMod val="95000"/>
                    <a:lumOff val="5000"/>
                  </a:schemeClr>
                </a:solidFill>
              </a:rPr>
              <a:t>declining </a:t>
            </a:r>
            <a:r>
              <a:rPr lang="en-GB" sz="1600" dirty="0">
                <a:solidFill>
                  <a:schemeClr val="tx1">
                    <a:lumMod val="95000"/>
                    <a:lumOff val="5000"/>
                  </a:schemeClr>
                </a:solidFill>
              </a:rPr>
              <a:t>inflation</a:t>
            </a:r>
          </a:p>
          <a:p>
            <a:r>
              <a:rPr lang="en-GB" sz="1600" dirty="0">
                <a:solidFill>
                  <a:schemeClr val="tx1">
                    <a:lumMod val="95000"/>
                    <a:lumOff val="5000"/>
                  </a:schemeClr>
                </a:solidFill>
              </a:rPr>
              <a:t>The </a:t>
            </a:r>
            <a:r>
              <a:rPr lang="en-GB" sz="1600" dirty="0" smtClean="0">
                <a:solidFill>
                  <a:schemeClr val="tx1">
                    <a:lumMod val="95000"/>
                    <a:lumOff val="5000"/>
                  </a:schemeClr>
                </a:solidFill>
              </a:rPr>
              <a:t>Bank </a:t>
            </a:r>
            <a:r>
              <a:rPr lang="en-GB" sz="1600" dirty="0">
                <a:solidFill>
                  <a:schemeClr val="tx1">
                    <a:lumMod val="95000"/>
                    <a:lumOff val="5000"/>
                  </a:schemeClr>
                </a:solidFill>
              </a:rPr>
              <a:t>did announce </a:t>
            </a:r>
            <a:r>
              <a:rPr lang="en-GB" sz="1600" dirty="0" smtClean="0">
                <a:solidFill>
                  <a:schemeClr val="tx1">
                    <a:lumMod val="95000"/>
                    <a:lumOff val="5000"/>
                  </a:schemeClr>
                </a:solidFill>
              </a:rPr>
              <a:t>a rate </a:t>
            </a:r>
            <a:r>
              <a:rPr lang="en-GB" sz="1600" dirty="0">
                <a:solidFill>
                  <a:schemeClr val="tx1">
                    <a:lumMod val="95000"/>
                    <a:lumOff val="5000"/>
                  </a:schemeClr>
                </a:solidFill>
              </a:rPr>
              <a:t>cut shortly after the </a:t>
            </a:r>
            <a:r>
              <a:rPr lang="en-GB" sz="1600" dirty="0" smtClean="0">
                <a:solidFill>
                  <a:schemeClr val="tx1">
                    <a:lumMod val="95000"/>
                    <a:lumOff val="5000"/>
                  </a:schemeClr>
                </a:solidFill>
              </a:rPr>
              <a:t>debt-restructuring deal on 27 August  </a:t>
            </a:r>
            <a:r>
              <a:rPr lang="en-GB" sz="1600" dirty="0">
                <a:solidFill>
                  <a:schemeClr val="tx1">
                    <a:lumMod val="95000"/>
                    <a:lumOff val="5000"/>
                  </a:schemeClr>
                </a:solidFill>
              </a:rPr>
              <a:t>when the central </a:t>
            </a:r>
            <a:r>
              <a:rPr lang="en-GB" sz="1600" dirty="0" smtClean="0">
                <a:solidFill>
                  <a:schemeClr val="tx1">
                    <a:lumMod val="95000"/>
                    <a:lumOff val="5000"/>
                  </a:schemeClr>
                </a:solidFill>
              </a:rPr>
              <a:t>rate </a:t>
            </a:r>
            <a:r>
              <a:rPr lang="en-GB" sz="1600" dirty="0">
                <a:solidFill>
                  <a:schemeClr val="tx1">
                    <a:lumMod val="95000"/>
                    <a:lumOff val="5000"/>
                  </a:schemeClr>
                </a:solidFill>
              </a:rPr>
              <a:t>was cut </a:t>
            </a:r>
            <a:r>
              <a:rPr lang="en-GB" sz="1600" dirty="0" smtClean="0">
                <a:solidFill>
                  <a:schemeClr val="tx1">
                    <a:lumMod val="95000"/>
                    <a:lumOff val="5000"/>
                  </a:schemeClr>
                </a:solidFill>
              </a:rPr>
              <a:t>from </a:t>
            </a:r>
            <a:r>
              <a:rPr lang="en-GB" sz="1600" dirty="0">
                <a:solidFill>
                  <a:schemeClr val="tx1">
                    <a:lumMod val="95000"/>
                    <a:lumOff val="5000"/>
                  </a:schemeClr>
                </a:solidFill>
              </a:rPr>
              <a:t>30% to 27%</a:t>
            </a:r>
          </a:p>
          <a:p>
            <a:r>
              <a:rPr lang="en-GB" sz="1600" dirty="0">
                <a:solidFill>
                  <a:schemeClr val="tx1">
                    <a:lumMod val="95000"/>
                    <a:lumOff val="5000"/>
                  </a:schemeClr>
                </a:solidFill>
              </a:rPr>
              <a:t>Inflation ticked down to 51.9% in </a:t>
            </a:r>
            <a:r>
              <a:rPr lang="en-GB" sz="1600" dirty="0" smtClean="0">
                <a:solidFill>
                  <a:schemeClr val="tx1">
                    <a:lumMod val="95000"/>
                    <a:lumOff val="5000"/>
                  </a:schemeClr>
                </a:solidFill>
              </a:rPr>
              <a:t>September </a:t>
            </a:r>
            <a:r>
              <a:rPr lang="en-GB" sz="1600" dirty="0">
                <a:solidFill>
                  <a:schemeClr val="tx1">
                    <a:lumMod val="95000"/>
                    <a:lumOff val="5000"/>
                  </a:schemeClr>
                </a:solidFill>
              </a:rPr>
              <a:t>down </a:t>
            </a:r>
            <a:r>
              <a:rPr lang="en-GB" sz="1600" dirty="0" smtClean="0">
                <a:solidFill>
                  <a:schemeClr val="tx1">
                    <a:lumMod val="95000"/>
                    <a:lumOff val="5000"/>
                  </a:schemeClr>
                </a:solidFill>
              </a:rPr>
              <a:t>from a </a:t>
            </a:r>
            <a:r>
              <a:rPr lang="en-GB" sz="1600" dirty="0">
                <a:solidFill>
                  <a:schemeClr val="tx1">
                    <a:lumMod val="95000"/>
                    <a:lumOff val="5000"/>
                  </a:schemeClr>
                </a:solidFill>
              </a:rPr>
              <a:t>recent high of 60.9% in April and 28.5% at the </a:t>
            </a:r>
            <a:r>
              <a:rPr lang="en-GB" sz="1600" dirty="0" smtClean="0">
                <a:solidFill>
                  <a:schemeClr val="tx1">
                    <a:lumMod val="95000"/>
                    <a:lumOff val="5000"/>
                  </a:schemeClr>
                </a:solidFill>
              </a:rPr>
              <a:t>start </a:t>
            </a:r>
            <a:r>
              <a:rPr lang="en-GB" sz="1600" dirty="0">
                <a:solidFill>
                  <a:schemeClr val="tx1">
                    <a:lumMod val="95000"/>
                    <a:lumOff val="5000"/>
                  </a:schemeClr>
                </a:solidFill>
              </a:rPr>
              <a:t>of this </a:t>
            </a:r>
            <a:r>
              <a:rPr lang="en-GB" sz="1600" dirty="0" smtClean="0">
                <a:solidFill>
                  <a:schemeClr val="tx1">
                    <a:lumMod val="95000"/>
                    <a:lumOff val="5000"/>
                  </a:schemeClr>
                </a:solidFill>
              </a:rPr>
              <a:t>year</a:t>
            </a:r>
            <a:endParaRPr lang="en-GB" sz="1600" dirty="0">
              <a:solidFill>
                <a:schemeClr val="tx1">
                  <a:lumMod val="95000"/>
                  <a:lumOff val="5000"/>
                </a:schemeClr>
              </a:solidFill>
            </a:endParaRPr>
          </a:p>
          <a:p>
            <a:r>
              <a:rPr lang="en-GB" sz="1600" dirty="0" smtClean="0">
                <a:solidFill>
                  <a:schemeClr val="tx1">
                    <a:lumMod val="95000"/>
                    <a:lumOff val="5000"/>
                  </a:schemeClr>
                </a:solidFill>
              </a:rPr>
              <a:t>Core </a:t>
            </a:r>
            <a:r>
              <a:rPr lang="en-GB" sz="1600" dirty="0">
                <a:solidFill>
                  <a:schemeClr val="tx1">
                    <a:lumMod val="95000"/>
                    <a:lumOff val="5000"/>
                  </a:schemeClr>
                </a:solidFill>
              </a:rPr>
              <a:t>inflation (excluding all food and energy cost) feel to 14.3% in August compared with a peak of almost 40% in March</a:t>
            </a:r>
          </a:p>
          <a:p>
            <a:r>
              <a:rPr lang="en-GB" sz="1600" dirty="0">
                <a:solidFill>
                  <a:schemeClr val="tx1">
                    <a:lumMod val="95000"/>
                    <a:lumOff val="5000"/>
                  </a:schemeClr>
                </a:solidFill>
              </a:rPr>
              <a:t>The </a:t>
            </a:r>
            <a:r>
              <a:rPr lang="en-GB" sz="1600" dirty="0" smtClean="0">
                <a:solidFill>
                  <a:schemeClr val="tx1">
                    <a:lumMod val="95000"/>
                    <a:lumOff val="5000"/>
                  </a:schemeClr>
                </a:solidFill>
              </a:rPr>
              <a:t>back-drop </a:t>
            </a:r>
            <a:r>
              <a:rPr lang="en-GB" sz="1600" dirty="0">
                <a:solidFill>
                  <a:schemeClr val="tx1">
                    <a:lumMod val="95000"/>
                    <a:lumOff val="5000"/>
                  </a:schemeClr>
                </a:solidFill>
              </a:rPr>
              <a:t>to this is </a:t>
            </a:r>
            <a:r>
              <a:rPr lang="en-GB" sz="1600" dirty="0" smtClean="0">
                <a:solidFill>
                  <a:schemeClr val="tx1">
                    <a:lumMod val="95000"/>
                    <a:lumOff val="5000"/>
                  </a:schemeClr>
                </a:solidFill>
              </a:rPr>
              <a:t>that inflation was at </a:t>
            </a:r>
            <a:r>
              <a:rPr lang="en-GB" sz="1600" dirty="0">
                <a:solidFill>
                  <a:schemeClr val="tx1">
                    <a:lumMod val="95000"/>
                    <a:lumOff val="5000"/>
                  </a:schemeClr>
                </a:solidFill>
              </a:rPr>
              <a:t>close to zero for most of 2012-2013 and inflation </a:t>
            </a:r>
            <a:r>
              <a:rPr lang="en-GB" sz="1600" dirty="0" smtClean="0">
                <a:solidFill>
                  <a:schemeClr val="tx1">
                    <a:lumMod val="95000"/>
                    <a:lumOff val="5000"/>
                  </a:schemeClr>
                </a:solidFill>
              </a:rPr>
              <a:t>started January </a:t>
            </a:r>
            <a:r>
              <a:rPr lang="en-GB" sz="1600" dirty="0">
                <a:solidFill>
                  <a:schemeClr val="tx1">
                    <a:lumMod val="95000"/>
                    <a:lumOff val="5000"/>
                  </a:schemeClr>
                </a:solidFill>
              </a:rPr>
              <a:t>2014 </a:t>
            </a:r>
            <a:r>
              <a:rPr lang="en-GB" sz="1600" dirty="0" smtClean="0">
                <a:solidFill>
                  <a:schemeClr val="tx1">
                    <a:lumMod val="95000"/>
                    <a:lumOff val="5000"/>
                  </a:schemeClr>
                </a:solidFill>
              </a:rPr>
              <a:t>at </a:t>
            </a:r>
            <a:r>
              <a:rPr lang="en-GB" sz="1600" dirty="0">
                <a:solidFill>
                  <a:schemeClr val="tx1">
                    <a:lumMod val="95000"/>
                    <a:lumOff val="5000"/>
                  </a:schemeClr>
                </a:solidFill>
              </a:rPr>
              <a:t>zero but climbed to 20% by October 2015</a:t>
            </a:r>
          </a:p>
          <a:p>
            <a:r>
              <a:rPr lang="en-GB" sz="1600" dirty="0" smtClean="0">
                <a:solidFill>
                  <a:schemeClr val="tx1">
                    <a:lumMod val="95000"/>
                    <a:lumOff val="5000"/>
                  </a:schemeClr>
                </a:solidFill>
              </a:rPr>
              <a:t>The </a:t>
            </a:r>
            <a:r>
              <a:rPr lang="en-GB" sz="1600" dirty="0">
                <a:solidFill>
                  <a:schemeClr val="tx1">
                    <a:lumMod val="95000"/>
                    <a:lumOff val="5000"/>
                  </a:schemeClr>
                </a:solidFill>
              </a:rPr>
              <a:t>recent improvement in prices this autumn is related </a:t>
            </a:r>
            <a:r>
              <a:rPr lang="en-GB" sz="1600" dirty="0" smtClean="0">
                <a:solidFill>
                  <a:schemeClr val="tx1">
                    <a:lumMod val="95000"/>
                    <a:lumOff val="5000"/>
                  </a:schemeClr>
                </a:solidFill>
              </a:rPr>
              <a:t>to </a:t>
            </a:r>
            <a:r>
              <a:rPr lang="en-GB" sz="1600" dirty="0">
                <a:solidFill>
                  <a:schemeClr val="tx1">
                    <a:lumMod val="95000"/>
                    <a:lumOff val="5000"/>
                  </a:schemeClr>
                </a:solidFill>
              </a:rPr>
              <a:t>lower food prices, a more stable currency picture and a </a:t>
            </a:r>
            <a:r>
              <a:rPr lang="en-GB" sz="1600" dirty="0" smtClean="0">
                <a:solidFill>
                  <a:schemeClr val="tx1">
                    <a:lumMod val="95000"/>
                    <a:lumOff val="5000"/>
                  </a:schemeClr>
                </a:solidFill>
              </a:rPr>
              <a:t>favourable </a:t>
            </a:r>
            <a:r>
              <a:rPr lang="en-GB" sz="1600" dirty="0">
                <a:solidFill>
                  <a:schemeClr val="tx1">
                    <a:lumMod val="95000"/>
                    <a:lumOff val="5000"/>
                  </a:schemeClr>
                </a:solidFill>
              </a:rPr>
              <a:t>base </a:t>
            </a:r>
            <a:r>
              <a:rPr lang="en-GB" sz="1600" dirty="0" smtClean="0">
                <a:solidFill>
                  <a:schemeClr val="tx1">
                    <a:lumMod val="95000"/>
                    <a:lumOff val="5000"/>
                  </a:schemeClr>
                </a:solidFill>
              </a:rPr>
              <a:t>inflation rate </a:t>
            </a:r>
            <a:r>
              <a:rPr lang="en-GB" sz="1600" dirty="0">
                <a:solidFill>
                  <a:schemeClr val="tx1">
                    <a:lumMod val="95000"/>
                    <a:lumOff val="5000"/>
                  </a:schemeClr>
                </a:solidFill>
              </a:rPr>
              <a:t>compared with last year when tariffs were jacked up</a:t>
            </a:r>
          </a:p>
          <a:p>
            <a:r>
              <a:rPr lang="en-GB" sz="1600" dirty="0" smtClean="0">
                <a:solidFill>
                  <a:schemeClr val="tx1">
                    <a:lumMod val="95000"/>
                    <a:lumOff val="5000"/>
                  </a:schemeClr>
                </a:solidFill>
              </a:rPr>
              <a:t>Presuming a mild economic scenario and maintained </a:t>
            </a:r>
            <a:r>
              <a:rPr lang="en-GB" sz="1600" dirty="0">
                <a:solidFill>
                  <a:schemeClr val="tx1">
                    <a:lumMod val="95000"/>
                    <a:lumOff val="5000"/>
                  </a:schemeClr>
                </a:solidFill>
              </a:rPr>
              <a:t>currency stability, we </a:t>
            </a:r>
            <a:r>
              <a:rPr lang="en-GB" sz="1600" dirty="0" smtClean="0">
                <a:solidFill>
                  <a:schemeClr val="tx1">
                    <a:lumMod val="95000"/>
                    <a:lumOff val="5000"/>
                  </a:schemeClr>
                </a:solidFill>
              </a:rPr>
              <a:t>expect </a:t>
            </a:r>
            <a:r>
              <a:rPr lang="en-GB" sz="1600" dirty="0">
                <a:solidFill>
                  <a:schemeClr val="tx1">
                    <a:lumMod val="95000"/>
                    <a:lumOff val="5000"/>
                  </a:schemeClr>
                </a:solidFill>
              </a:rPr>
              <a:t>inflation to </a:t>
            </a:r>
            <a:r>
              <a:rPr lang="en-GB" sz="1600" dirty="0" smtClean="0">
                <a:solidFill>
                  <a:schemeClr val="tx1">
                    <a:lumMod val="95000"/>
                    <a:lumOff val="5000"/>
                  </a:schemeClr>
                </a:solidFill>
              </a:rPr>
              <a:t>average </a:t>
            </a:r>
            <a:r>
              <a:rPr lang="en-GB" sz="1600" dirty="0">
                <a:solidFill>
                  <a:schemeClr val="tx1">
                    <a:lumMod val="95000"/>
                    <a:lumOff val="5000"/>
                  </a:schemeClr>
                </a:solidFill>
              </a:rPr>
              <a:t>50% this year and then dip to </a:t>
            </a:r>
            <a:r>
              <a:rPr lang="en-GB" sz="1600" dirty="0" smtClean="0">
                <a:solidFill>
                  <a:schemeClr val="tx1">
                    <a:lumMod val="95000"/>
                    <a:lumOff val="5000"/>
                  </a:schemeClr>
                </a:solidFill>
              </a:rPr>
              <a:t>an average </a:t>
            </a:r>
            <a:r>
              <a:rPr lang="en-GB" sz="1600" dirty="0">
                <a:solidFill>
                  <a:schemeClr val="tx1">
                    <a:lumMod val="95000"/>
                    <a:lumOff val="5000"/>
                  </a:schemeClr>
                </a:solidFill>
              </a:rPr>
              <a:t>of 18% in 2016 and then to </a:t>
            </a:r>
            <a:r>
              <a:rPr lang="en-GB" sz="1600" dirty="0" smtClean="0">
                <a:solidFill>
                  <a:schemeClr val="tx1">
                    <a:lumMod val="95000"/>
                    <a:lumOff val="5000"/>
                  </a:schemeClr>
                </a:solidFill>
              </a:rPr>
              <a:t>continue </a:t>
            </a:r>
            <a:r>
              <a:rPr lang="en-GB" sz="1600" dirty="0">
                <a:solidFill>
                  <a:schemeClr val="tx1">
                    <a:lumMod val="95000"/>
                    <a:lumOff val="5000"/>
                  </a:schemeClr>
                </a:solidFill>
              </a:rPr>
              <a:t>this fall to 8.6% in 2017</a:t>
            </a:r>
          </a:p>
          <a:p>
            <a:endParaRPr lang="en-GB" sz="1600" dirty="0">
              <a:solidFill>
                <a:schemeClr val="tx1">
                  <a:lumMod val="95000"/>
                  <a:lumOff val="5000"/>
                </a:schemeClr>
              </a:solidFill>
            </a:endParaRPr>
          </a:p>
        </p:txBody>
      </p:sp>
    </p:spTree>
    <p:extLst>
      <p:ext uri="{BB962C8B-B14F-4D97-AF65-F5344CB8AC3E}">
        <p14:creationId xmlns:p14="http://schemas.microsoft.com/office/powerpoint/2010/main" val="30412814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
            </a:r>
            <a:br>
              <a:rPr lang="en-US" b="1" dirty="0" smtClean="0"/>
            </a:br>
            <a:r>
              <a:rPr lang="en-US" dirty="0" smtClean="0"/>
              <a:t>Currency outlook (1)</a:t>
            </a:r>
            <a:r>
              <a:rPr lang="en-US" dirty="0"/>
              <a:t/>
            </a:r>
            <a:br>
              <a:rPr lang="en-US" dirty="0"/>
            </a:br>
            <a:endParaRPr lang="en-GB" dirty="0"/>
          </a:p>
        </p:txBody>
      </p:sp>
      <p:sp>
        <p:nvSpPr>
          <p:cNvPr id="3" name="Content Placeholder 2"/>
          <p:cNvSpPr>
            <a:spLocks noGrp="1"/>
          </p:cNvSpPr>
          <p:nvPr>
            <p:ph idx="1"/>
          </p:nvPr>
        </p:nvSpPr>
        <p:spPr/>
        <p:txBody>
          <a:bodyPr>
            <a:noAutofit/>
          </a:bodyPr>
          <a:lstStyle/>
          <a:p>
            <a:r>
              <a:rPr lang="en-GB" sz="1600" dirty="0" smtClean="0">
                <a:solidFill>
                  <a:schemeClr val="tx1">
                    <a:lumMod val="85000"/>
                    <a:lumOff val="15000"/>
                  </a:schemeClr>
                </a:solidFill>
              </a:rPr>
              <a:t>In the second half of 2013 the hryvnia was stable against the dollar at 7.87 and averaged 11.0 to the Euro in the first half of 2014. It then moved as follows:</a:t>
            </a:r>
          </a:p>
          <a:p>
            <a:pPr marL="2743200" lvl="6" indent="0">
              <a:buNone/>
            </a:pPr>
            <a:r>
              <a:rPr lang="en-GB" sz="1600" b="1" u="sng" dirty="0" smtClean="0">
                <a:solidFill>
                  <a:schemeClr val="tx1">
                    <a:lumMod val="85000"/>
                    <a:lumOff val="15000"/>
                  </a:schemeClr>
                </a:solidFill>
              </a:rPr>
              <a:t>Dollar		</a:t>
            </a:r>
            <a:r>
              <a:rPr lang="en-GB" sz="1600" b="1" u="sng" dirty="0" smtClean="0">
                <a:solidFill>
                  <a:schemeClr val="tx1">
                    <a:lumMod val="85000"/>
                    <a:lumOff val="15000"/>
                  </a:schemeClr>
                </a:solidFill>
              </a:rPr>
              <a:t>Euro</a:t>
            </a:r>
            <a:endParaRPr lang="en-GB" sz="1600" b="1" u="sng" dirty="0">
              <a:solidFill>
                <a:schemeClr val="tx1">
                  <a:lumMod val="85000"/>
                  <a:lumOff val="15000"/>
                </a:schemeClr>
              </a:solidFill>
            </a:endParaRPr>
          </a:p>
          <a:p>
            <a:pPr marL="0" indent="0">
              <a:buNone/>
            </a:pPr>
            <a:r>
              <a:rPr lang="en-GB" sz="1600" dirty="0" smtClean="0">
                <a:solidFill>
                  <a:schemeClr val="tx1">
                    <a:lumMod val="85000"/>
                    <a:lumOff val="15000"/>
                  </a:schemeClr>
                </a:solidFill>
              </a:rPr>
              <a:t>		1 Jan 2014			8.03			11.0</a:t>
            </a:r>
          </a:p>
          <a:p>
            <a:pPr marL="0" indent="0">
              <a:buNone/>
            </a:pPr>
            <a:r>
              <a:rPr lang="en-GB" sz="1600" dirty="0" smtClean="0">
                <a:solidFill>
                  <a:schemeClr val="tx1">
                    <a:lumMod val="85000"/>
                    <a:lumOff val="15000"/>
                  </a:schemeClr>
                </a:solidFill>
              </a:rPr>
              <a:t>		16 March			9.03			12.77</a:t>
            </a:r>
          </a:p>
          <a:p>
            <a:pPr marL="0" indent="0">
              <a:buNone/>
            </a:pPr>
            <a:r>
              <a:rPr lang="en-GB" sz="1600" dirty="0">
                <a:solidFill>
                  <a:schemeClr val="tx1">
                    <a:lumMod val="85000"/>
                    <a:lumOff val="15000"/>
                  </a:schemeClr>
                </a:solidFill>
              </a:rPr>
              <a:t>	</a:t>
            </a:r>
            <a:r>
              <a:rPr lang="en-GB" sz="1600" dirty="0" smtClean="0">
                <a:solidFill>
                  <a:schemeClr val="tx1">
                    <a:lumMod val="85000"/>
                    <a:lumOff val="15000"/>
                  </a:schemeClr>
                </a:solidFill>
              </a:rPr>
              <a:t>	12 October		</a:t>
            </a:r>
            <a:r>
              <a:rPr lang="en-GB" sz="1600" dirty="0" smtClean="0">
                <a:solidFill>
                  <a:schemeClr val="tx1">
                    <a:lumMod val="85000"/>
                    <a:lumOff val="15000"/>
                  </a:schemeClr>
                </a:solidFill>
              </a:rPr>
              <a:t>12.7</a:t>
            </a:r>
            <a:r>
              <a:rPr lang="en-GB" sz="1600" dirty="0" smtClean="0">
                <a:solidFill>
                  <a:schemeClr val="tx1">
                    <a:lumMod val="85000"/>
                    <a:lumOff val="15000"/>
                  </a:schemeClr>
                </a:solidFill>
              </a:rPr>
              <a:t>			16.1</a:t>
            </a:r>
          </a:p>
          <a:p>
            <a:pPr marL="0" indent="0">
              <a:buNone/>
            </a:pPr>
            <a:r>
              <a:rPr lang="en-GB" sz="1600" dirty="0">
                <a:solidFill>
                  <a:schemeClr val="tx1">
                    <a:lumMod val="85000"/>
                    <a:lumOff val="15000"/>
                  </a:schemeClr>
                </a:solidFill>
              </a:rPr>
              <a:t>	</a:t>
            </a:r>
            <a:r>
              <a:rPr lang="en-GB" sz="1600" dirty="0" smtClean="0">
                <a:solidFill>
                  <a:schemeClr val="tx1">
                    <a:lumMod val="85000"/>
                    <a:lumOff val="15000"/>
                  </a:schemeClr>
                </a:solidFill>
              </a:rPr>
              <a:t>	1 January 2015		15.6			18.9</a:t>
            </a:r>
          </a:p>
          <a:p>
            <a:pPr marL="0" indent="0">
              <a:buNone/>
            </a:pPr>
            <a:r>
              <a:rPr lang="en-US" sz="1600" dirty="0" smtClean="0">
                <a:solidFill>
                  <a:schemeClr val="tx1">
                    <a:lumMod val="85000"/>
                    <a:lumOff val="15000"/>
                  </a:schemeClr>
                </a:solidFill>
              </a:rPr>
              <a:t>		1 March 2015		28.6			32.3</a:t>
            </a:r>
          </a:p>
          <a:p>
            <a:pPr marL="0" indent="0">
              <a:buNone/>
            </a:pPr>
            <a:r>
              <a:rPr lang="en-US" sz="1600" dirty="0">
                <a:solidFill>
                  <a:schemeClr val="tx1">
                    <a:lumMod val="85000"/>
                    <a:lumOff val="15000"/>
                  </a:schemeClr>
                </a:solidFill>
              </a:rPr>
              <a:t>	</a:t>
            </a:r>
            <a:r>
              <a:rPr lang="en-US" sz="1600" dirty="0" smtClean="0">
                <a:solidFill>
                  <a:schemeClr val="tx1">
                    <a:lumMod val="85000"/>
                    <a:lumOff val="15000"/>
                  </a:schemeClr>
                </a:solidFill>
              </a:rPr>
              <a:t>	8 July			</a:t>
            </a:r>
            <a:r>
              <a:rPr lang="en-US" sz="1600" dirty="0" smtClean="0">
                <a:solidFill>
                  <a:schemeClr val="tx1">
                    <a:lumMod val="85000"/>
                    <a:lumOff val="15000"/>
                  </a:schemeClr>
                </a:solidFill>
              </a:rPr>
              <a:t>20.7</a:t>
            </a:r>
            <a:r>
              <a:rPr lang="en-US" sz="1600" dirty="0" smtClean="0">
                <a:solidFill>
                  <a:schemeClr val="tx1">
                    <a:lumMod val="85000"/>
                    <a:lumOff val="15000"/>
                  </a:schemeClr>
                </a:solidFill>
              </a:rPr>
              <a:t>			23.2</a:t>
            </a:r>
          </a:p>
          <a:p>
            <a:pPr marL="0" indent="0">
              <a:buNone/>
            </a:pPr>
            <a:r>
              <a:rPr lang="en-US" sz="1600" dirty="0">
                <a:solidFill>
                  <a:schemeClr val="tx1">
                    <a:lumMod val="85000"/>
                    <a:lumOff val="15000"/>
                  </a:schemeClr>
                </a:solidFill>
              </a:rPr>
              <a:t>	</a:t>
            </a:r>
            <a:r>
              <a:rPr lang="en-US" sz="1600" dirty="0" smtClean="0">
                <a:solidFill>
                  <a:schemeClr val="tx1">
                    <a:lumMod val="85000"/>
                    <a:lumOff val="15000"/>
                  </a:schemeClr>
                </a:solidFill>
              </a:rPr>
              <a:t>	30 October		</a:t>
            </a:r>
            <a:r>
              <a:rPr lang="en-US" sz="1600" dirty="0" smtClean="0">
                <a:solidFill>
                  <a:schemeClr val="tx1">
                    <a:lumMod val="85000"/>
                    <a:lumOff val="15000"/>
                  </a:schemeClr>
                </a:solidFill>
              </a:rPr>
              <a:t>22.8</a:t>
            </a:r>
            <a:r>
              <a:rPr lang="en-US" sz="1600" dirty="0" smtClean="0">
                <a:solidFill>
                  <a:schemeClr val="tx1">
                    <a:lumMod val="85000"/>
                    <a:lumOff val="15000"/>
                  </a:schemeClr>
                </a:solidFill>
              </a:rPr>
              <a:t>			25.0</a:t>
            </a:r>
            <a:endParaRPr lang="en-US" sz="1600" dirty="0">
              <a:solidFill>
                <a:schemeClr val="tx1">
                  <a:lumMod val="85000"/>
                  <a:lumOff val="15000"/>
                </a:schemeClr>
              </a:solidFill>
            </a:endParaRPr>
          </a:p>
          <a:p>
            <a:pPr marL="914400" lvl="2" indent="0">
              <a:buNone/>
            </a:pPr>
            <a:endParaRPr lang="en-US" dirty="0" smtClean="0">
              <a:solidFill>
                <a:schemeClr val="tx1">
                  <a:lumMod val="85000"/>
                  <a:lumOff val="15000"/>
                </a:schemeClr>
              </a:solidFill>
            </a:endParaRPr>
          </a:p>
          <a:p>
            <a:r>
              <a:rPr lang="en-US" sz="1600" dirty="0" smtClean="0">
                <a:solidFill>
                  <a:schemeClr val="tx1">
                    <a:lumMod val="85000"/>
                    <a:lumOff val="15000"/>
                  </a:schemeClr>
                </a:solidFill>
              </a:rPr>
              <a:t>The February free float caused the currency collapse but then we witnessed some moderate recovery thanks to 1) some FX controls 2) some stabilisation in eastern Ukraine and 3) and the announcement of the IMF program and proposed and then successful negotiations with private creditors</a:t>
            </a:r>
            <a:endParaRPr lang="en-GB" sz="1600" dirty="0">
              <a:solidFill>
                <a:schemeClr val="tx1">
                  <a:lumMod val="85000"/>
                  <a:lumOff val="15000"/>
                </a:schemeClr>
              </a:solidFill>
            </a:endParaRPr>
          </a:p>
          <a:p>
            <a:pPr marL="0" indent="0">
              <a:buNone/>
            </a:pPr>
            <a:endParaRPr lang="en-GB" sz="1600" dirty="0">
              <a:solidFill>
                <a:schemeClr val="tx1">
                  <a:lumMod val="85000"/>
                  <a:lumOff val="15000"/>
                </a:schemeClr>
              </a:solidFill>
            </a:endParaRPr>
          </a:p>
        </p:txBody>
      </p:sp>
    </p:spTree>
    <p:extLst>
      <p:ext uri="{BB962C8B-B14F-4D97-AF65-F5344CB8AC3E}">
        <p14:creationId xmlns:p14="http://schemas.microsoft.com/office/powerpoint/2010/main" val="36615611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600" dirty="0" smtClean="0"/>
              <a:t>Currency </a:t>
            </a:r>
            <a:r>
              <a:rPr lang="en-US" sz="3600" dirty="0"/>
              <a:t>outlook </a:t>
            </a:r>
            <a:r>
              <a:rPr lang="en-US" sz="3600" dirty="0" smtClean="0"/>
              <a:t>(2)</a:t>
            </a:r>
            <a:r>
              <a:rPr lang="en-US" dirty="0"/>
              <a:t/>
            </a:r>
            <a:br>
              <a:rPr lang="en-US" dirty="0"/>
            </a:br>
            <a:endParaRPr lang="en-GB" dirty="0"/>
          </a:p>
        </p:txBody>
      </p:sp>
      <p:sp>
        <p:nvSpPr>
          <p:cNvPr id="3" name="Content Placeholder 2"/>
          <p:cNvSpPr>
            <a:spLocks noGrp="1"/>
          </p:cNvSpPr>
          <p:nvPr>
            <p:ph idx="1"/>
          </p:nvPr>
        </p:nvSpPr>
        <p:spPr/>
        <p:txBody>
          <a:bodyPr>
            <a:noAutofit/>
          </a:bodyPr>
          <a:lstStyle/>
          <a:p>
            <a:r>
              <a:rPr lang="en-GB" sz="1600" dirty="0">
                <a:solidFill>
                  <a:schemeClr val="tx1">
                    <a:lumMod val="95000"/>
                    <a:lumOff val="5000"/>
                  </a:schemeClr>
                </a:solidFill>
              </a:rPr>
              <a:t>The background is </a:t>
            </a:r>
            <a:r>
              <a:rPr lang="en-GB" sz="1600" dirty="0" smtClean="0">
                <a:solidFill>
                  <a:schemeClr val="tx1">
                    <a:lumMod val="95000"/>
                    <a:lumOff val="5000"/>
                  </a:schemeClr>
                </a:solidFill>
              </a:rPr>
              <a:t>that </a:t>
            </a:r>
            <a:r>
              <a:rPr lang="en-GB" sz="1600" dirty="0">
                <a:solidFill>
                  <a:schemeClr val="tx1">
                    <a:lumMod val="95000"/>
                    <a:lumOff val="5000"/>
                  </a:schemeClr>
                </a:solidFill>
              </a:rPr>
              <a:t>the currency was pegged to the </a:t>
            </a:r>
            <a:r>
              <a:rPr lang="en-GB" sz="1600" dirty="0" smtClean="0">
                <a:solidFill>
                  <a:schemeClr val="tx1">
                    <a:lumMod val="95000"/>
                    <a:lumOff val="5000"/>
                  </a:schemeClr>
                </a:solidFill>
              </a:rPr>
              <a:t>dollar through </a:t>
            </a:r>
            <a:r>
              <a:rPr lang="en-GB" sz="1600" dirty="0">
                <a:solidFill>
                  <a:schemeClr val="tx1">
                    <a:lumMod val="95000"/>
                    <a:lumOff val="5000"/>
                  </a:schemeClr>
                </a:solidFill>
              </a:rPr>
              <a:t>2010 to 2014 at </a:t>
            </a:r>
            <a:r>
              <a:rPr lang="en-GB" sz="1600" dirty="0" smtClean="0">
                <a:solidFill>
                  <a:schemeClr val="tx1">
                    <a:lumMod val="95000"/>
                    <a:lumOff val="5000"/>
                  </a:schemeClr>
                </a:solidFill>
              </a:rPr>
              <a:t>7.87  </a:t>
            </a:r>
            <a:endParaRPr lang="en-GB" sz="1600" dirty="0">
              <a:solidFill>
                <a:schemeClr val="tx1">
                  <a:lumMod val="95000"/>
                  <a:lumOff val="5000"/>
                </a:schemeClr>
              </a:solidFill>
            </a:endParaRPr>
          </a:p>
          <a:p>
            <a:r>
              <a:rPr lang="en-GB" sz="1600" dirty="0" smtClean="0">
                <a:solidFill>
                  <a:schemeClr val="tx1">
                    <a:lumMod val="95000"/>
                    <a:lumOff val="5000"/>
                  </a:schemeClr>
                </a:solidFill>
              </a:rPr>
              <a:t>By </a:t>
            </a:r>
            <a:r>
              <a:rPr lang="en-GB" sz="1600" dirty="0">
                <a:solidFill>
                  <a:schemeClr val="tx1">
                    <a:lumMod val="95000"/>
                    <a:lumOff val="5000"/>
                  </a:schemeClr>
                </a:solidFill>
              </a:rPr>
              <a:t>April 2014 this crept up though the 10 </a:t>
            </a:r>
            <a:r>
              <a:rPr lang="en-GB" sz="1600" dirty="0" smtClean="0">
                <a:solidFill>
                  <a:schemeClr val="tx1">
                    <a:lumMod val="95000"/>
                    <a:lumOff val="5000"/>
                  </a:schemeClr>
                </a:solidFill>
              </a:rPr>
              <a:t>level </a:t>
            </a:r>
            <a:r>
              <a:rPr lang="en-GB" sz="1600" dirty="0">
                <a:solidFill>
                  <a:schemeClr val="tx1">
                    <a:lumMod val="95000"/>
                    <a:lumOff val="5000"/>
                  </a:schemeClr>
                </a:solidFill>
              </a:rPr>
              <a:t>and in February 2015 </a:t>
            </a:r>
            <a:r>
              <a:rPr lang="en-GB" sz="1600" dirty="0" smtClean="0">
                <a:solidFill>
                  <a:schemeClr val="tx1">
                    <a:lumMod val="95000"/>
                    <a:lumOff val="5000"/>
                  </a:schemeClr>
                </a:solidFill>
              </a:rPr>
              <a:t>prior </a:t>
            </a:r>
            <a:r>
              <a:rPr lang="en-GB" sz="1600" dirty="0">
                <a:solidFill>
                  <a:schemeClr val="tx1">
                    <a:lumMod val="95000"/>
                    <a:lumOff val="5000"/>
                  </a:schemeClr>
                </a:solidFill>
              </a:rPr>
              <a:t>to the </a:t>
            </a:r>
            <a:r>
              <a:rPr lang="en-GB" sz="1600" dirty="0" smtClean="0">
                <a:solidFill>
                  <a:schemeClr val="tx1">
                    <a:lumMod val="95000"/>
                    <a:lumOff val="5000"/>
                  </a:schemeClr>
                </a:solidFill>
              </a:rPr>
              <a:t>Crimean </a:t>
            </a:r>
            <a:r>
              <a:rPr lang="en-GB" sz="1600" dirty="0">
                <a:solidFill>
                  <a:schemeClr val="tx1">
                    <a:lumMod val="95000"/>
                    <a:lumOff val="5000"/>
                  </a:schemeClr>
                </a:solidFill>
              </a:rPr>
              <a:t>incursion stood just over 20</a:t>
            </a:r>
          </a:p>
          <a:p>
            <a:r>
              <a:rPr lang="en-GB" sz="1600" dirty="0">
                <a:solidFill>
                  <a:schemeClr val="tx1">
                    <a:lumMod val="95000"/>
                    <a:lumOff val="5000"/>
                  </a:schemeClr>
                </a:solidFill>
              </a:rPr>
              <a:t>The currency </a:t>
            </a:r>
            <a:r>
              <a:rPr lang="en-GB" sz="1600" dirty="0" smtClean="0">
                <a:solidFill>
                  <a:schemeClr val="tx1">
                    <a:lumMod val="95000"/>
                    <a:lumOff val="5000"/>
                  </a:schemeClr>
                </a:solidFill>
              </a:rPr>
              <a:t>hit </a:t>
            </a:r>
            <a:r>
              <a:rPr lang="en-GB" sz="1600" dirty="0">
                <a:solidFill>
                  <a:schemeClr val="tx1">
                    <a:lumMod val="95000"/>
                    <a:lumOff val="5000"/>
                  </a:schemeClr>
                </a:solidFill>
              </a:rPr>
              <a:t>a recent low of 33 to the US dollar in </a:t>
            </a:r>
            <a:r>
              <a:rPr lang="en-GB" sz="1600" dirty="0" smtClean="0">
                <a:solidFill>
                  <a:schemeClr val="tx1">
                    <a:lumMod val="95000"/>
                    <a:lumOff val="5000"/>
                  </a:schemeClr>
                </a:solidFill>
              </a:rPr>
              <a:t>March </a:t>
            </a:r>
            <a:r>
              <a:rPr lang="en-GB" sz="1600" dirty="0">
                <a:solidFill>
                  <a:schemeClr val="tx1">
                    <a:lumMod val="95000"/>
                    <a:lumOff val="5000"/>
                  </a:schemeClr>
                </a:solidFill>
              </a:rPr>
              <a:t>this </a:t>
            </a:r>
            <a:r>
              <a:rPr lang="en-GB" sz="1600" dirty="0" smtClean="0">
                <a:solidFill>
                  <a:schemeClr val="tx1">
                    <a:lumMod val="95000"/>
                    <a:lumOff val="5000"/>
                  </a:schemeClr>
                </a:solidFill>
              </a:rPr>
              <a:t>year </a:t>
            </a:r>
            <a:r>
              <a:rPr lang="en-GB" sz="1600" dirty="0">
                <a:solidFill>
                  <a:schemeClr val="tx1">
                    <a:lumMod val="95000"/>
                    <a:lumOff val="5000"/>
                  </a:schemeClr>
                </a:solidFill>
              </a:rPr>
              <a:t>and since then stabilised to 23 in April and it </a:t>
            </a:r>
            <a:r>
              <a:rPr lang="en-GB" sz="1600" dirty="0" smtClean="0">
                <a:solidFill>
                  <a:schemeClr val="tx1">
                    <a:lumMod val="95000"/>
                    <a:lumOff val="5000"/>
                  </a:schemeClr>
                </a:solidFill>
              </a:rPr>
              <a:t>has </a:t>
            </a:r>
            <a:r>
              <a:rPr lang="en-GB" sz="1600" dirty="0">
                <a:solidFill>
                  <a:schemeClr val="tx1">
                    <a:lumMod val="95000"/>
                    <a:lumOff val="5000"/>
                  </a:schemeClr>
                </a:solidFill>
              </a:rPr>
              <a:t>fluctuated around that </a:t>
            </a:r>
            <a:r>
              <a:rPr lang="en-GB" sz="1600" dirty="0" smtClean="0">
                <a:solidFill>
                  <a:schemeClr val="tx1">
                    <a:lumMod val="95000"/>
                    <a:lumOff val="5000"/>
                  </a:schemeClr>
                </a:solidFill>
              </a:rPr>
              <a:t>number </a:t>
            </a:r>
            <a:r>
              <a:rPr lang="en-GB" sz="1600" dirty="0">
                <a:solidFill>
                  <a:schemeClr val="tx1">
                    <a:lumMod val="95000"/>
                    <a:lumOff val="5000"/>
                  </a:schemeClr>
                </a:solidFill>
              </a:rPr>
              <a:t>until end </a:t>
            </a:r>
            <a:r>
              <a:rPr lang="en-GB" sz="1600" dirty="0" smtClean="0">
                <a:solidFill>
                  <a:schemeClr val="tx1">
                    <a:lumMod val="95000"/>
                    <a:lumOff val="5000"/>
                  </a:schemeClr>
                </a:solidFill>
              </a:rPr>
              <a:t>October </a:t>
            </a:r>
            <a:r>
              <a:rPr lang="en-GB" sz="1600" dirty="0">
                <a:solidFill>
                  <a:schemeClr val="tx1">
                    <a:lumMod val="95000"/>
                    <a:lumOff val="5000"/>
                  </a:schemeClr>
                </a:solidFill>
              </a:rPr>
              <a:t>2015</a:t>
            </a:r>
          </a:p>
          <a:p>
            <a:r>
              <a:rPr lang="en-GB" sz="1600" dirty="0">
                <a:solidFill>
                  <a:schemeClr val="tx1">
                    <a:lumMod val="95000"/>
                    <a:lumOff val="5000"/>
                  </a:schemeClr>
                </a:solidFill>
              </a:rPr>
              <a:t>FX </a:t>
            </a:r>
            <a:r>
              <a:rPr lang="en-GB" sz="1600" dirty="0" smtClean="0">
                <a:solidFill>
                  <a:schemeClr val="tx1">
                    <a:lumMod val="95000"/>
                    <a:lumOff val="5000"/>
                  </a:schemeClr>
                </a:solidFill>
              </a:rPr>
              <a:t>reserves continued </a:t>
            </a:r>
            <a:r>
              <a:rPr lang="en-GB" sz="1600" dirty="0">
                <a:solidFill>
                  <a:schemeClr val="tx1">
                    <a:lumMod val="95000"/>
                    <a:lumOff val="5000"/>
                  </a:schemeClr>
                </a:solidFill>
              </a:rPr>
              <a:t>to rise in </a:t>
            </a:r>
            <a:r>
              <a:rPr lang="en-GB" sz="1600" dirty="0" smtClean="0">
                <a:solidFill>
                  <a:schemeClr val="tx1">
                    <a:lumMod val="95000"/>
                    <a:lumOff val="5000"/>
                  </a:schemeClr>
                </a:solidFill>
              </a:rPr>
              <a:t>Q3 </a:t>
            </a:r>
            <a:r>
              <a:rPr lang="en-GB" sz="1600" dirty="0">
                <a:solidFill>
                  <a:schemeClr val="tx1">
                    <a:lumMod val="95000"/>
                    <a:lumOff val="5000"/>
                  </a:schemeClr>
                </a:solidFill>
              </a:rPr>
              <a:t>to </a:t>
            </a:r>
            <a:r>
              <a:rPr lang="en-GB" sz="1600" dirty="0" smtClean="0">
                <a:solidFill>
                  <a:schemeClr val="tx1">
                    <a:lumMod val="95000"/>
                    <a:lumOff val="5000"/>
                  </a:schemeClr>
                </a:solidFill>
              </a:rPr>
              <a:t>$12.6bn </a:t>
            </a:r>
            <a:r>
              <a:rPr lang="en-GB" sz="1600" dirty="0">
                <a:solidFill>
                  <a:schemeClr val="tx1">
                    <a:lumMod val="95000"/>
                    <a:lumOff val="5000"/>
                  </a:schemeClr>
                </a:solidFill>
              </a:rPr>
              <a:t>and this was largely thanks to </a:t>
            </a:r>
            <a:r>
              <a:rPr lang="en-GB" sz="1600" dirty="0" smtClean="0">
                <a:solidFill>
                  <a:schemeClr val="tx1">
                    <a:lumMod val="95000"/>
                    <a:lumOff val="5000"/>
                  </a:schemeClr>
                </a:solidFill>
              </a:rPr>
              <a:t>the disbursement </a:t>
            </a:r>
            <a:r>
              <a:rPr lang="en-GB" sz="1600" dirty="0">
                <a:solidFill>
                  <a:schemeClr val="tx1">
                    <a:lumMod val="95000"/>
                    <a:lumOff val="5000"/>
                  </a:schemeClr>
                </a:solidFill>
              </a:rPr>
              <a:t>of $1.7bn under the FF program </a:t>
            </a:r>
            <a:r>
              <a:rPr lang="en-GB" sz="1600" dirty="0" smtClean="0">
                <a:solidFill>
                  <a:schemeClr val="tx1">
                    <a:lumMod val="95000"/>
                    <a:lumOff val="5000"/>
                  </a:schemeClr>
                </a:solidFill>
              </a:rPr>
              <a:t>and support from other international </a:t>
            </a:r>
            <a:r>
              <a:rPr lang="en-GB" sz="1600" dirty="0">
                <a:solidFill>
                  <a:schemeClr val="tx1">
                    <a:lumMod val="95000"/>
                    <a:lumOff val="5000"/>
                  </a:schemeClr>
                </a:solidFill>
              </a:rPr>
              <a:t>financial institutions</a:t>
            </a:r>
          </a:p>
          <a:p>
            <a:r>
              <a:rPr lang="en-GB" sz="1600" dirty="0" smtClean="0">
                <a:solidFill>
                  <a:schemeClr val="tx1">
                    <a:lumMod val="95000"/>
                    <a:lumOff val="5000"/>
                  </a:schemeClr>
                </a:solidFill>
              </a:rPr>
              <a:t>Moreover </a:t>
            </a:r>
            <a:r>
              <a:rPr lang="en-GB" sz="1600" dirty="0">
                <a:solidFill>
                  <a:schemeClr val="tx1">
                    <a:lumMod val="95000"/>
                    <a:lumOff val="5000"/>
                  </a:schemeClr>
                </a:solidFill>
              </a:rPr>
              <a:t>the </a:t>
            </a:r>
            <a:r>
              <a:rPr lang="en-GB" sz="1600" dirty="0" smtClean="0">
                <a:solidFill>
                  <a:schemeClr val="tx1">
                    <a:lumMod val="95000"/>
                    <a:lumOff val="5000"/>
                  </a:schemeClr>
                </a:solidFill>
              </a:rPr>
              <a:t>National </a:t>
            </a:r>
            <a:r>
              <a:rPr lang="en-GB" sz="1600" dirty="0">
                <a:solidFill>
                  <a:schemeClr val="tx1">
                    <a:lumMod val="95000"/>
                    <a:lumOff val="5000"/>
                  </a:schemeClr>
                </a:solidFill>
              </a:rPr>
              <a:t>Bank was able to establish some swap </a:t>
            </a:r>
            <a:r>
              <a:rPr lang="en-GB" sz="1600" dirty="0" smtClean="0">
                <a:solidFill>
                  <a:schemeClr val="tx1">
                    <a:lumMod val="95000"/>
                    <a:lumOff val="5000"/>
                  </a:schemeClr>
                </a:solidFill>
              </a:rPr>
              <a:t>lines with China and Sweden </a:t>
            </a:r>
            <a:r>
              <a:rPr lang="en-GB" sz="1600" dirty="0">
                <a:solidFill>
                  <a:schemeClr val="tx1">
                    <a:lumMod val="95000"/>
                    <a:lumOff val="5000"/>
                  </a:schemeClr>
                </a:solidFill>
              </a:rPr>
              <a:t>which helped raise </a:t>
            </a:r>
            <a:r>
              <a:rPr lang="en-GB" sz="1600" dirty="0" smtClean="0">
                <a:solidFill>
                  <a:schemeClr val="tx1">
                    <a:lumMod val="95000"/>
                    <a:lumOff val="5000"/>
                  </a:schemeClr>
                </a:solidFill>
              </a:rPr>
              <a:t>reserves </a:t>
            </a:r>
            <a:r>
              <a:rPr lang="en-GB" sz="1600" dirty="0">
                <a:solidFill>
                  <a:schemeClr val="tx1">
                    <a:lumMod val="95000"/>
                    <a:lumOff val="5000"/>
                  </a:schemeClr>
                </a:solidFill>
              </a:rPr>
              <a:t>by some $1bn</a:t>
            </a:r>
          </a:p>
          <a:p>
            <a:r>
              <a:rPr lang="en-GB" sz="1600" dirty="0">
                <a:solidFill>
                  <a:schemeClr val="tx1">
                    <a:lumMod val="95000"/>
                    <a:lumOff val="5000"/>
                  </a:schemeClr>
                </a:solidFill>
              </a:rPr>
              <a:t>These </a:t>
            </a:r>
            <a:r>
              <a:rPr lang="en-GB" sz="1600" dirty="0" smtClean="0">
                <a:solidFill>
                  <a:schemeClr val="tx1">
                    <a:lumMod val="95000"/>
                    <a:lumOff val="5000"/>
                  </a:schemeClr>
                </a:solidFill>
              </a:rPr>
              <a:t>stable reserves </a:t>
            </a:r>
            <a:r>
              <a:rPr lang="en-GB" sz="1600" dirty="0">
                <a:solidFill>
                  <a:schemeClr val="tx1">
                    <a:lumMod val="95000"/>
                    <a:lumOff val="5000"/>
                  </a:schemeClr>
                </a:solidFill>
              </a:rPr>
              <a:t>and </a:t>
            </a:r>
            <a:r>
              <a:rPr lang="en-GB" sz="1600" dirty="0" smtClean="0">
                <a:solidFill>
                  <a:schemeClr val="tx1">
                    <a:lumMod val="95000"/>
                    <a:lumOff val="5000"/>
                  </a:schemeClr>
                </a:solidFill>
              </a:rPr>
              <a:t>presuming </a:t>
            </a:r>
            <a:r>
              <a:rPr lang="en-GB" sz="1600" dirty="0">
                <a:solidFill>
                  <a:schemeClr val="tx1">
                    <a:lumMod val="95000"/>
                    <a:lumOff val="5000"/>
                  </a:schemeClr>
                </a:solidFill>
              </a:rPr>
              <a:t>no escalation in </a:t>
            </a:r>
            <a:r>
              <a:rPr lang="en-GB" sz="1600" dirty="0" smtClean="0">
                <a:solidFill>
                  <a:schemeClr val="tx1">
                    <a:lumMod val="95000"/>
                    <a:lumOff val="5000"/>
                  </a:schemeClr>
                </a:solidFill>
              </a:rPr>
              <a:t>eastern Ukraine combined </a:t>
            </a:r>
            <a:r>
              <a:rPr lang="en-GB" sz="1600" dirty="0">
                <a:solidFill>
                  <a:schemeClr val="tx1">
                    <a:lumMod val="95000"/>
                    <a:lumOff val="5000"/>
                  </a:schemeClr>
                </a:solidFill>
              </a:rPr>
              <a:t>with the continued IMF </a:t>
            </a:r>
            <a:r>
              <a:rPr lang="en-GB" sz="1600" dirty="0" smtClean="0">
                <a:solidFill>
                  <a:schemeClr val="tx1">
                    <a:lumMod val="95000"/>
                    <a:lumOff val="5000"/>
                  </a:schemeClr>
                </a:solidFill>
              </a:rPr>
              <a:t>support </a:t>
            </a:r>
            <a:r>
              <a:rPr lang="en-GB" sz="1600" dirty="0">
                <a:solidFill>
                  <a:schemeClr val="tx1">
                    <a:lumMod val="95000"/>
                    <a:lumOff val="5000"/>
                  </a:schemeClr>
                </a:solidFill>
              </a:rPr>
              <a:t>after the Russian </a:t>
            </a:r>
            <a:r>
              <a:rPr lang="en-GB" sz="1600" dirty="0" smtClean="0">
                <a:solidFill>
                  <a:schemeClr val="tx1">
                    <a:lumMod val="95000"/>
                    <a:lumOff val="5000"/>
                  </a:schemeClr>
                </a:solidFill>
              </a:rPr>
              <a:t>Eurobond </a:t>
            </a:r>
            <a:r>
              <a:rPr lang="en-GB" sz="1600" dirty="0">
                <a:solidFill>
                  <a:schemeClr val="tx1">
                    <a:lumMod val="95000"/>
                    <a:lumOff val="5000"/>
                  </a:schemeClr>
                </a:solidFill>
              </a:rPr>
              <a:t>resolution, ought to ensure some </a:t>
            </a:r>
            <a:r>
              <a:rPr lang="en-GB" sz="1600" dirty="0" smtClean="0">
                <a:solidFill>
                  <a:schemeClr val="tx1">
                    <a:lumMod val="95000"/>
                    <a:lumOff val="5000"/>
                  </a:schemeClr>
                </a:solidFill>
              </a:rPr>
              <a:t>stabilisation </a:t>
            </a:r>
            <a:r>
              <a:rPr lang="en-GB" sz="1600" dirty="0">
                <a:solidFill>
                  <a:schemeClr val="tx1">
                    <a:lumMod val="95000"/>
                    <a:lumOff val="5000"/>
                  </a:schemeClr>
                </a:solidFill>
              </a:rPr>
              <a:t>of the currency especially as inflation ticks downwards</a:t>
            </a:r>
          </a:p>
          <a:p>
            <a:r>
              <a:rPr lang="en-GB" sz="1600" dirty="0">
                <a:solidFill>
                  <a:schemeClr val="tx1">
                    <a:lumMod val="95000"/>
                    <a:lumOff val="5000"/>
                  </a:schemeClr>
                </a:solidFill>
              </a:rPr>
              <a:t>We share the consensus </a:t>
            </a:r>
            <a:r>
              <a:rPr lang="en-GB" sz="1600" dirty="0" smtClean="0">
                <a:solidFill>
                  <a:schemeClr val="tx1">
                    <a:lumMod val="95000"/>
                    <a:lumOff val="5000"/>
                  </a:schemeClr>
                </a:solidFill>
              </a:rPr>
              <a:t>view </a:t>
            </a:r>
            <a:r>
              <a:rPr lang="en-GB" sz="1600" dirty="0">
                <a:solidFill>
                  <a:schemeClr val="tx1">
                    <a:lumMod val="95000"/>
                    <a:lumOff val="5000"/>
                  </a:schemeClr>
                </a:solidFill>
              </a:rPr>
              <a:t>that the hryvnia should average </a:t>
            </a:r>
            <a:r>
              <a:rPr lang="en-GB" sz="1600" dirty="0" smtClean="0">
                <a:solidFill>
                  <a:schemeClr val="tx1">
                    <a:lumMod val="95000"/>
                    <a:lumOff val="5000"/>
                  </a:schemeClr>
                </a:solidFill>
              </a:rPr>
              <a:t>23-24 </a:t>
            </a:r>
            <a:r>
              <a:rPr lang="en-GB" sz="1600" dirty="0">
                <a:solidFill>
                  <a:schemeClr val="tx1">
                    <a:lumMod val="95000"/>
                    <a:lumOff val="5000"/>
                  </a:schemeClr>
                </a:solidFill>
              </a:rPr>
              <a:t>in 2015 and then stay close to that figure as an </a:t>
            </a:r>
            <a:r>
              <a:rPr lang="en-GB" sz="1600" dirty="0" smtClean="0">
                <a:solidFill>
                  <a:schemeClr val="tx1">
                    <a:lumMod val="95000"/>
                    <a:lumOff val="5000"/>
                  </a:schemeClr>
                </a:solidFill>
              </a:rPr>
              <a:t>average about 25-26 in 2016 </a:t>
            </a:r>
          </a:p>
          <a:p>
            <a:r>
              <a:rPr lang="en-GB" sz="1600" dirty="0" smtClean="0">
                <a:solidFill>
                  <a:schemeClr val="tx1">
                    <a:lumMod val="95000"/>
                    <a:lumOff val="5000"/>
                  </a:schemeClr>
                </a:solidFill>
              </a:rPr>
              <a:t>This is the </a:t>
            </a:r>
            <a:r>
              <a:rPr lang="en-GB" sz="1600" dirty="0">
                <a:solidFill>
                  <a:schemeClr val="tx1">
                    <a:lumMod val="95000"/>
                    <a:lumOff val="5000"/>
                  </a:schemeClr>
                </a:solidFill>
              </a:rPr>
              <a:t>central </a:t>
            </a:r>
            <a:r>
              <a:rPr lang="en-GB" sz="1600" dirty="0" smtClean="0">
                <a:solidFill>
                  <a:schemeClr val="tx1">
                    <a:lumMod val="95000"/>
                    <a:lumOff val="5000"/>
                  </a:schemeClr>
                </a:solidFill>
              </a:rPr>
              <a:t>scenario </a:t>
            </a:r>
            <a:r>
              <a:rPr lang="en-GB" sz="1600" dirty="0">
                <a:solidFill>
                  <a:schemeClr val="tx1">
                    <a:lumMod val="95000"/>
                    <a:lumOff val="5000"/>
                  </a:schemeClr>
                </a:solidFill>
              </a:rPr>
              <a:t>with mild risk on the down/worse side</a:t>
            </a:r>
          </a:p>
          <a:p>
            <a:endParaRPr lang="en-GB" sz="1600" dirty="0">
              <a:solidFill>
                <a:schemeClr val="tx1">
                  <a:lumMod val="95000"/>
                  <a:lumOff val="5000"/>
                </a:schemeClr>
              </a:solidFill>
            </a:endParaRPr>
          </a:p>
          <a:p>
            <a:endParaRPr lang="en-GB" sz="1600" dirty="0"/>
          </a:p>
        </p:txBody>
      </p:sp>
    </p:spTree>
    <p:extLst>
      <p:ext uri="{BB962C8B-B14F-4D97-AF65-F5344CB8AC3E}">
        <p14:creationId xmlns:p14="http://schemas.microsoft.com/office/powerpoint/2010/main" val="6072145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
            </a:r>
            <a:br>
              <a:rPr lang="en-US" dirty="0" smtClean="0"/>
            </a:br>
            <a:r>
              <a:rPr lang="en-US" dirty="0" smtClean="0"/>
              <a:t>Currency </a:t>
            </a:r>
            <a:r>
              <a:rPr lang="en-US" dirty="0"/>
              <a:t>outlook </a:t>
            </a:r>
            <a:r>
              <a:rPr lang="en-US" dirty="0" smtClean="0"/>
              <a:t>(3)</a:t>
            </a:r>
            <a:r>
              <a:rPr lang="en-US" dirty="0"/>
              <a:t/>
            </a:r>
            <a:br>
              <a:rPr lang="en-US" dirty="0"/>
            </a:br>
            <a:endParaRPr lang="en-GB" dirty="0"/>
          </a:p>
        </p:txBody>
      </p:sp>
      <p:sp>
        <p:nvSpPr>
          <p:cNvPr id="3" name="Content Placeholder 2"/>
          <p:cNvSpPr>
            <a:spLocks noGrp="1"/>
          </p:cNvSpPr>
          <p:nvPr>
            <p:ph idx="1"/>
          </p:nvPr>
        </p:nvSpPr>
        <p:spPr/>
        <p:txBody>
          <a:bodyPr>
            <a:normAutofit/>
          </a:bodyPr>
          <a:lstStyle/>
          <a:p>
            <a:r>
              <a:rPr lang="en-US" sz="1600" dirty="0" smtClean="0">
                <a:solidFill>
                  <a:schemeClr val="tx1">
                    <a:lumMod val="95000"/>
                    <a:lumOff val="5000"/>
                  </a:schemeClr>
                </a:solidFill>
              </a:rPr>
              <a:t>(But </a:t>
            </a:r>
            <a:r>
              <a:rPr lang="en-US" sz="1600" dirty="0">
                <a:solidFill>
                  <a:schemeClr val="tx1">
                    <a:lumMod val="95000"/>
                    <a:lumOff val="5000"/>
                  </a:schemeClr>
                </a:solidFill>
              </a:rPr>
              <a:t>the official numbers for the exchange rate do not reflect </a:t>
            </a:r>
            <a:r>
              <a:rPr lang="en-US" sz="1600" dirty="0" smtClean="0">
                <a:solidFill>
                  <a:schemeClr val="tx1">
                    <a:lumMod val="95000"/>
                    <a:lumOff val="5000"/>
                  </a:schemeClr>
                </a:solidFill>
              </a:rPr>
              <a:t>the entire reality </a:t>
            </a:r>
            <a:r>
              <a:rPr lang="en-US" sz="1600" dirty="0">
                <a:solidFill>
                  <a:schemeClr val="tx1">
                    <a:lumMod val="95000"/>
                    <a:lumOff val="5000"/>
                  </a:schemeClr>
                </a:solidFill>
              </a:rPr>
              <a:t>and for companies and citizens, even when they can exchange hryvnia, the effective rate is often 15-20% worse than the official </a:t>
            </a:r>
            <a:r>
              <a:rPr lang="en-US" sz="1600" dirty="0" smtClean="0">
                <a:solidFill>
                  <a:schemeClr val="tx1">
                    <a:lumMod val="95000"/>
                    <a:lumOff val="5000"/>
                  </a:schemeClr>
                </a:solidFill>
              </a:rPr>
              <a:t>figure)</a:t>
            </a:r>
            <a:endParaRPr lang="en-US" sz="1600" dirty="0">
              <a:solidFill>
                <a:schemeClr val="tx1">
                  <a:lumMod val="95000"/>
                  <a:lumOff val="5000"/>
                </a:schemeClr>
              </a:solidFill>
            </a:endParaRPr>
          </a:p>
          <a:p>
            <a:r>
              <a:rPr lang="en-GB" sz="1600" dirty="0">
                <a:solidFill>
                  <a:schemeClr val="tx1">
                    <a:lumMod val="95000"/>
                    <a:lumOff val="5000"/>
                  </a:schemeClr>
                </a:solidFill>
              </a:rPr>
              <a:t> In </a:t>
            </a:r>
            <a:r>
              <a:rPr lang="en-GB" sz="1600" dirty="0" smtClean="0">
                <a:solidFill>
                  <a:schemeClr val="tx1">
                    <a:lumMod val="95000"/>
                    <a:lumOff val="5000"/>
                  </a:schemeClr>
                </a:solidFill>
              </a:rPr>
              <a:t>subsequent </a:t>
            </a:r>
            <a:r>
              <a:rPr lang="en-GB" sz="1600" dirty="0">
                <a:solidFill>
                  <a:schemeClr val="tx1">
                    <a:lumMod val="95000"/>
                    <a:lumOff val="5000"/>
                  </a:schemeClr>
                </a:solidFill>
              </a:rPr>
              <a:t>years </a:t>
            </a:r>
            <a:r>
              <a:rPr lang="en-GB" sz="1600" dirty="0" smtClean="0">
                <a:solidFill>
                  <a:schemeClr val="tx1">
                    <a:lumMod val="95000"/>
                    <a:lumOff val="5000"/>
                  </a:schemeClr>
                </a:solidFill>
              </a:rPr>
              <a:t>with </a:t>
            </a:r>
            <a:r>
              <a:rPr lang="en-GB" sz="1600" dirty="0">
                <a:solidFill>
                  <a:schemeClr val="tx1">
                    <a:lumMod val="95000"/>
                    <a:lumOff val="5000"/>
                  </a:schemeClr>
                </a:solidFill>
              </a:rPr>
              <a:t>still moderately high inflation and </a:t>
            </a:r>
            <a:r>
              <a:rPr lang="en-GB" sz="1600" dirty="0" smtClean="0">
                <a:solidFill>
                  <a:schemeClr val="tx1">
                    <a:lumMod val="95000"/>
                    <a:lumOff val="5000"/>
                  </a:schemeClr>
                </a:solidFill>
              </a:rPr>
              <a:t>with </a:t>
            </a:r>
            <a:r>
              <a:rPr lang="en-GB" sz="1600" dirty="0">
                <a:solidFill>
                  <a:schemeClr val="tx1">
                    <a:lumMod val="95000"/>
                    <a:lumOff val="5000"/>
                  </a:schemeClr>
                </a:solidFill>
              </a:rPr>
              <a:t>the need for several </a:t>
            </a:r>
            <a:r>
              <a:rPr lang="en-GB" sz="1600" dirty="0" smtClean="0">
                <a:solidFill>
                  <a:schemeClr val="tx1">
                    <a:lumMod val="95000"/>
                    <a:lumOff val="5000"/>
                  </a:schemeClr>
                </a:solidFill>
              </a:rPr>
              <a:t>years </a:t>
            </a:r>
            <a:r>
              <a:rPr lang="en-GB" sz="1600" dirty="0">
                <a:solidFill>
                  <a:schemeClr val="tx1">
                    <a:lumMod val="95000"/>
                    <a:lumOff val="5000"/>
                  </a:schemeClr>
                </a:solidFill>
              </a:rPr>
              <a:t>to build up FX </a:t>
            </a:r>
            <a:r>
              <a:rPr lang="en-GB" sz="1600" dirty="0" smtClean="0">
                <a:solidFill>
                  <a:schemeClr val="tx1">
                    <a:lumMod val="95000"/>
                    <a:lumOff val="5000"/>
                  </a:schemeClr>
                </a:solidFill>
              </a:rPr>
              <a:t>reserves, </a:t>
            </a:r>
            <a:r>
              <a:rPr lang="en-GB" sz="1600" dirty="0">
                <a:solidFill>
                  <a:schemeClr val="tx1">
                    <a:lumMod val="95000"/>
                    <a:lumOff val="5000"/>
                  </a:schemeClr>
                </a:solidFill>
              </a:rPr>
              <a:t>we except some mild downward </a:t>
            </a:r>
            <a:r>
              <a:rPr lang="en-GB" sz="1600" dirty="0" smtClean="0">
                <a:solidFill>
                  <a:schemeClr val="tx1">
                    <a:lumMod val="95000"/>
                    <a:lumOff val="5000"/>
                  </a:schemeClr>
                </a:solidFill>
              </a:rPr>
              <a:t>pressure on the </a:t>
            </a:r>
            <a:r>
              <a:rPr lang="en-GB" sz="1600" dirty="0">
                <a:solidFill>
                  <a:schemeClr val="tx1">
                    <a:lumMod val="95000"/>
                    <a:lumOff val="5000"/>
                  </a:schemeClr>
                </a:solidFill>
              </a:rPr>
              <a:t>currency each year of about 3-5% </a:t>
            </a:r>
            <a:r>
              <a:rPr lang="en-GB" sz="1600" dirty="0" smtClean="0">
                <a:solidFill>
                  <a:schemeClr val="tx1">
                    <a:lumMod val="95000"/>
                    <a:lumOff val="5000"/>
                  </a:schemeClr>
                </a:solidFill>
              </a:rPr>
              <a:t>especially </a:t>
            </a:r>
            <a:r>
              <a:rPr lang="en-GB" sz="1600" dirty="0">
                <a:solidFill>
                  <a:schemeClr val="tx1">
                    <a:lumMod val="95000"/>
                    <a:lumOff val="5000"/>
                  </a:schemeClr>
                </a:solidFill>
              </a:rPr>
              <a:t>given the </a:t>
            </a:r>
            <a:r>
              <a:rPr lang="en-GB" sz="1600" dirty="0" smtClean="0">
                <a:solidFill>
                  <a:schemeClr val="tx1">
                    <a:lumMod val="95000"/>
                    <a:lumOff val="5000"/>
                  </a:schemeClr>
                </a:solidFill>
              </a:rPr>
              <a:t>probability </a:t>
            </a:r>
            <a:r>
              <a:rPr lang="en-GB" sz="1600" dirty="0">
                <a:solidFill>
                  <a:schemeClr val="tx1">
                    <a:lumMod val="95000"/>
                    <a:lumOff val="5000"/>
                  </a:schemeClr>
                </a:solidFill>
              </a:rPr>
              <a:t>of </a:t>
            </a:r>
            <a:r>
              <a:rPr lang="en-GB" sz="1600" dirty="0" smtClean="0">
                <a:solidFill>
                  <a:schemeClr val="tx1">
                    <a:lumMod val="95000"/>
                    <a:lumOff val="5000"/>
                  </a:schemeClr>
                </a:solidFill>
              </a:rPr>
              <a:t>emerging </a:t>
            </a:r>
            <a:r>
              <a:rPr lang="en-GB" sz="1600" dirty="0">
                <a:solidFill>
                  <a:schemeClr val="tx1">
                    <a:lumMod val="95000"/>
                    <a:lumOff val="5000"/>
                  </a:schemeClr>
                </a:solidFill>
              </a:rPr>
              <a:t>market volatility </a:t>
            </a:r>
            <a:r>
              <a:rPr lang="en-GB" sz="1600" dirty="0" smtClean="0">
                <a:solidFill>
                  <a:schemeClr val="tx1">
                    <a:lumMod val="95000"/>
                    <a:lumOff val="5000"/>
                  </a:schemeClr>
                </a:solidFill>
              </a:rPr>
              <a:t>in the next </a:t>
            </a:r>
            <a:r>
              <a:rPr lang="en-GB" sz="1600" dirty="0">
                <a:solidFill>
                  <a:schemeClr val="tx1">
                    <a:lumMod val="95000"/>
                    <a:lumOff val="5000"/>
                  </a:schemeClr>
                </a:solidFill>
              </a:rPr>
              <a:t>18 </a:t>
            </a:r>
            <a:r>
              <a:rPr lang="en-GB" sz="1600" dirty="0" smtClean="0">
                <a:solidFill>
                  <a:schemeClr val="tx1">
                    <a:lumMod val="95000"/>
                    <a:lumOff val="5000"/>
                  </a:schemeClr>
                </a:solidFill>
              </a:rPr>
              <a:t>months</a:t>
            </a:r>
            <a:endParaRPr lang="en-GB" sz="1600" dirty="0">
              <a:solidFill>
                <a:schemeClr val="tx1">
                  <a:lumMod val="95000"/>
                  <a:lumOff val="5000"/>
                </a:schemeClr>
              </a:solidFill>
            </a:endParaRPr>
          </a:p>
          <a:p>
            <a:r>
              <a:rPr lang="en-GB" sz="1600" dirty="0">
                <a:solidFill>
                  <a:schemeClr val="tx1">
                    <a:lumMod val="95000"/>
                    <a:lumOff val="5000"/>
                  </a:schemeClr>
                </a:solidFill>
              </a:rPr>
              <a:t>Equally any stronger/better </a:t>
            </a:r>
            <a:r>
              <a:rPr lang="en-GB" sz="1600" dirty="0" smtClean="0">
                <a:solidFill>
                  <a:schemeClr val="tx1">
                    <a:lumMod val="95000"/>
                    <a:lumOff val="5000"/>
                  </a:schemeClr>
                </a:solidFill>
              </a:rPr>
              <a:t>political </a:t>
            </a:r>
            <a:r>
              <a:rPr lang="en-GB" sz="1600" dirty="0">
                <a:solidFill>
                  <a:schemeClr val="tx1">
                    <a:lumMod val="95000"/>
                    <a:lumOff val="5000"/>
                  </a:schemeClr>
                </a:solidFill>
              </a:rPr>
              <a:t>resolution </a:t>
            </a:r>
            <a:r>
              <a:rPr lang="en-GB" sz="1600" dirty="0" smtClean="0">
                <a:solidFill>
                  <a:schemeClr val="tx1">
                    <a:lumMod val="95000"/>
                    <a:lumOff val="5000"/>
                  </a:schemeClr>
                </a:solidFill>
              </a:rPr>
              <a:t>in eastern Ukraine </a:t>
            </a:r>
            <a:r>
              <a:rPr lang="en-GB" sz="1600" dirty="0">
                <a:solidFill>
                  <a:schemeClr val="tx1">
                    <a:lumMod val="95000"/>
                    <a:lumOff val="5000"/>
                  </a:schemeClr>
                </a:solidFill>
              </a:rPr>
              <a:t>could entail a </a:t>
            </a:r>
            <a:endParaRPr lang="en-GB" sz="1600" dirty="0" smtClean="0">
              <a:solidFill>
                <a:schemeClr val="tx1">
                  <a:lumMod val="95000"/>
                  <a:lumOff val="5000"/>
                </a:schemeClr>
              </a:solidFill>
            </a:endParaRPr>
          </a:p>
          <a:p>
            <a:pPr marL="0" indent="0">
              <a:buNone/>
            </a:pPr>
            <a:r>
              <a:rPr lang="en-GB" sz="1600" dirty="0" smtClean="0">
                <a:solidFill>
                  <a:schemeClr val="tx1">
                    <a:lumMod val="95000"/>
                    <a:lumOff val="5000"/>
                  </a:schemeClr>
                </a:solidFill>
              </a:rPr>
              <a:t>       5-15</a:t>
            </a:r>
            <a:r>
              <a:rPr lang="en-GB" sz="1600" dirty="0">
                <a:solidFill>
                  <a:schemeClr val="tx1">
                    <a:lumMod val="95000"/>
                    <a:lumOff val="5000"/>
                  </a:schemeClr>
                </a:solidFill>
              </a:rPr>
              <a:t>%+ </a:t>
            </a:r>
            <a:r>
              <a:rPr lang="en-GB" sz="1600" dirty="0" smtClean="0">
                <a:solidFill>
                  <a:schemeClr val="tx1">
                    <a:lumMod val="95000"/>
                    <a:lumOff val="5000"/>
                  </a:schemeClr>
                </a:solidFill>
              </a:rPr>
              <a:t>appreciation </a:t>
            </a:r>
            <a:r>
              <a:rPr lang="en-GB" sz="1600" dirty="0">
                <a:solidFill>
                  <a:schemeClr val="tx1">
                    <a:lumMod val="95000"/>
                    <a:lumOff val="5000"/>
                  </a:schemeClr>
                </a:solidFill>
              </a:rPr>
              <a:t>in the currency</a:t>
            </a:r>
          </a:p>
          <a:p>
            <a:r>
              <a:rPr lang="en-GB" sz="1600" dirty="0">
                <a:solidFill>
                  <a:schemeClr val="tx1">
                    <a:lumMod val="95000"/>
                    <a:lumOff val="5000"/>
                  </a:schemeClr>
                </a:solidFill>
              </a:rPr>
              <a:t>We </a:t>
            </a:r>
            <a:r>
              <a:rPr lang="en-GB" sz="1600" dirty="0" smtClean="0">
                <a:solidFill>
                  <a:schemeClr val="tx1">
                    <a:lumMod val="95000"/>
                    <a:lumOff val="5000"/>
                  </a:schemeClr>
                </a:solidFill>
              </a:rPr>
              <a:t>think </a:t>
            </a:r>
            <a:r>
              <a:rPr lang="en-GB" sz="1600" dirty="0">
                <a:solidFill>
                  <a:schemeClr val="tx1">
                    <a:lumMod val="95000"/>
                    <a:lumOff val="5000"/>
                  </a:schemeClr>
                </a:solidFill>
              </a:rPr>
              <a:t>that capital </a:t>
            </a:r>
            <a:r>
              <a:rPr lang="en-GB" sz="1600" dirty="0" smtClean="0">
                <a:solidFill>
                  <a:schemeClr val="tx1">
                    <a:lumMod val="95000"/>
                    <a:lumOff val="5000"/>
                  </a:schemeClr>
                </a:solidFill>
              </a:rPr>
              <a:t>contrails </a:t>
            </a:r>
            <a:r>
              <a:rPr lang="en-GB" sz="1600" dirty="0">
                <a:solidFill>
                  <a:schemeClr val="tx1">
                    <a:lumMod val="95000"/>
                    <a:lumOff val="5000"/>
                  </a:schemeClr>
                </a:solidFill>
              </a:rPr>
              <a:t>(imposed in Q1 this year) will </a:t>
            </a:r>
            <a:r>
              <a:rPr lang="en-GB" sz="1600" dirty="0" smtClean="0">
                <a:solidFill>
                  <a:schemeClr val="tx1">
                    <a:lumMod val="95000"/>
                    <a:lumOff val="5000"/>
                  </a:schemeClr>
                </a:solidFill>
              </a:rPr>
              <a:t>be </a:t>
            </a:r>
            <a:r>
              <a:rPr lang="en-GB" sz="1600" dirty="0">
                <a:solidFill>
                  <a:schemeClr val="tx1">
                    <a:lumMod val="95000"/>
                    <a:lumOff val="5000"/>
                  </a:schemeClr>
                </a:solidFill>
              </a:rPr>
              <a:t>kept in </a:t>
            </a:r>
            <a:r>
              <a:rPr lang="en-GB" sz="1600" dirty="0" smtClean="0">
                <a:solidFill>
                  <a:schemeClr val="tx1">
                    <a:lumMod val="95000"/>
                    <a:lumOff val="5000"/>
                  </a:schemeClr>
                </a:solidFill>
              </a:rPr>
              <a:t>place </a:t>
            </a:r>
            <a:r>
              <a:rPr lang="en-GB" sz="1600" dirty="0">
                <a:solidFill>
                  <a:schemeClr val="tx1">
                    <a:lumMod val="95000"/>
                    <a:lumOff val="5000"/>
                  </a:schemeClr>
                </a:solidFill>
              </a:rPr>
              <a:t>until next </a:t>
            </a:r>
            <a:r>
              <a:rPr lang="en-GB" sz="1600" dirty="0" smtClean="0">
                <a:solidFill>
                  <a:schemeClr val="tx1">
                    <a:lumMod val="95000"/>
                    <a:lumOff val="5000"/>
                  </a:schemeClr>
                </a:solidFill>
              </a:rPr>
              <a:t>year </a:t>
            </a:r>
            <a:r>
              <a:rPr lang="en-GB" sz="1600" dirty="0">
                <a:solidFill>
                  <a:schemeClr val="tx1">
                    <a:lumMod val="95000"/>
                    <a:lumOff val="5000"/>
                  </a:schemeClr>
                </a:solidFill>
              </a:rPr>
              <a:t>but then removed as the current </a:t>
            </a:r>
            <a:r>
              <a:rPr lang="en-GB" sz="1600" dirty="0" smtClean="0">
                <a:solidFill>
                  <a:schemeClr val="tx1">
                    <a:lumMod val="95000"/>
                    <a:lumOff val="5000"/>
                  </a:schemeClr>
                </a:solidFill>
              </a:rPr>
              <a:t>account balance improves </a:t>
            </a:r>
            <a:r>
              <a:rPr lang="en-GB" sz="1600" dirty="0">
                <a:solidFill>
                  <a:schemeClr val="tx1">
                    <a:lumMod val="95000"/>
                    <a:lumOff val="5000"/>
                  </a:schemeClr>
                </a:solidFill>
              </a:rPr>
              <a:t>and FX </a:t>
            </a:r>
            <a:r>
              <a:rPr lang="en-GB" sz="1600" dirty="0" smtClean="0">
                <a:solidFill>
                  <a:schemeClr val="tx1">
                    <a:lumMod val="95000"/>
                    <a:lumOff val="5000"/>
                  </a:schemeClr>
                </a:solidFill>
              </a:rPr>
              <a:t>reserves build </a:t>
            </a:r>
            <a:r>
              <a:rPr lang="en-GB" sz="1600" dirty="0">
                <a:solidFill>
                  <a:schemeClr val="tx1">
                    <a:lumMod val="95000"/>
                    <a:lumOff val="5000"/>
                  </a:schemeClr>
                </a:solidFill>
              </a:rPr>
              <a:t>up again</a:t>
            </a:r>
          </a:p>
          <a:p>
            <a:r>
              <a:rPr lang="en-GB" sz="1600" dirty="0" smtClean="0">
                <a:solidFill>
                  <a:schemeClr val="tx1">
                    <a:lumMod val="95000"/>
                    <a:lumOff val="5000"/>
                  </a:schemeClr>
                </a:solidFill>
              </a:rPr>
              <a:t>Presuming </a:t>
            </a:r>
            <a:r>
              <a:rPr lang="en-GB" sz="1600" dirty="0">
                <a:solidFill>
                  <a:schemeClr val="tx1">
                    <a:lumMod val="95000"/>
                    <a:lumOff val="5000"/>
                  </a:schemeClr>
                </a:solidFill>
              </a:rPr>
              <a:t>further currency </a:t>
            </a:r>
            <a:r>
              <a:rPr lang="en-GB" sz="1600" dirty="0" smtClean="0">
                <a:solidFill>
                  <a:schemeClr val="tx1">
                    <a:lumMod val="95000"/>
                    <a:lumOff val="5000"/>
                  </a:schemeClr>
                </a:solidFill>
              </a:rPr>
              <a:t>and inflation </a:t>
            </a:r>
            <a:r>
              <a:rPr lang="en-GB" sz="1600" dirty="0">
                <a:solidFill>
                  <a:schemeClr val="tx1">
                    <a:lumMod val="95000"/>
                    <a:lumOff val="5000"/>
                  </a:schemeClr>
                </a:solidFill>
              </a:rPr>
              <a:t>stability by then, we do not anticipate a currency </a:t>
            </a:r>
            <a:r>
              <a:rPr lang="en-GB" sz="1600" dirty="0" smtClean="0">
                <a:solidFill>
                  <a:schemeClr val="tx1">
                    <a:lumMod val="95000"/>
                    <a:lumOff val="5000"/>
                  </a:schemeClr>
                </a:solidFill>
              </a:rPr>
              <a:t>collapse whenever </a:t>
            </a:r>
            <a:r>
              <a:rPr lang="en-GB" sz="1600" dirty="0">
                <a:solidFill>
                  <a:schemeClr val="tx1">
                    <a:lumMod val="95000"/>
                    <a:lumOff val="5000"/>
                  </a:schemeClr>
                </a:solidFill>
              </a:rPr>
              <a:t>such controls ae </a:t>
            </a:r>
            <a:r>
              <a:rPr lang="en-GB" sz="1600" dirty="0" smtClean="0">
                <a:solidFill>
                  <a:schemeClr val="tx1">
                    <a:lumMod val="95000"/>
                    <a:lumOff val="5000"/>
                  </a:schemeClr>
                </a:solidFill>
              </a:rPr>
              <a:t>removed</a:t>
            </a:r>
            <a:endParaRPr lang="en-GB" sz="1600" dirty="0">
              <a:solidFill>
                <a:schemeClr val="tx1">
                  <a:lumMod val="95000"/>
                  <a:lumOff val="5000"/>
                </a:schemeClr>
              </a:solidFill>
            </a:endParaRPr>
          </a:p>
        </p:txBody>
      </p:sp>
    </p:spTree>
    <p:extLst>
      <p:ext uri="{BB962C8B-B14F-4D97-AF65-F5344CB8AC3E}">
        <p14:creationId xmlns:p14="http://schemas.microsoft.com/office/powerpoint/2010/main" val="8181320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 (1)</a:t>
            </a:r>
            <a:endParaRPr lang="en-GB" dirty="0"/>
          </a:p>
        </p:txBody>
      </p:sp>
      <p:sp>
        <p:nvSpPr>
          <p:cNvPr id="3" name="Content Placeholder 2"/>
          <p:cNvSpPr>
            <a:spLocks noGrp="1"/>
          </p:cNvSpPr>
          <p:nvPr>
            <p:ph idx="1"/>
          </p:nvPr>
        </p:nvSpPr>
        <p:spPr/>
        <p:txBody>
          <a:bodyPr>
            <a:normAutofit/>
          </a:bodyPr>
          <a:lstStyle/>
          <a:p>
            <a:r>
              <a:rPr lang="en-US" sz="1600" dirty="0" smtClean="0">
                <a:solidFill>
                  <a:schemeClr val="tx1">
                    <a:lumMod val="85000"/>
                    <a:lumOff val="15000"/>
                  </a:schemeClr>
                </a:solidFill>
              </a:rPr>
              <a:t>Business is still very tough in Ukraine </a:t>
            </a:r>
          </a:p>
          <a:p>
            <a:r>
              <a:rPr lang="en-GB" sz="1600" dirty="0" smtClean="0">
                <a:solidFill>
                  <a:schemeClr val="tx1">
                    <a:lumMod val="85000"/>
                    <a:lumOff val="15000"/>
                  </a:schemeClr>
                </a:solidFill>
              </a:rPr>
              <a:t>But there </a:t>
            </a:r>
            <a:r>
              <a:rPr lang="en-GB" sz="1600" dirty="0">
                <a:solidFill>
                  <a:schemeClr val="tx1">
                    <a:lumMod val="85000"/>
                    <a:lumOff val="15000"/>
                  </a:schemeClr>
                </a:solidFill>
              </a:rPr>
              <a:t>has been an upward surge in  expectations in  the market for hryvnia sales growth in 2016 compared with 2015</a:t>
            </a:r>
          </a:p>
          <a:p>
            <a:r>
              <a:rPr lang="en-GB" sz="1600" dirty="0">
                <a:solidFill>
                  <a:schemeClr val="tx1">
                    <a:lumMod val="85000"/>
                    <a:lumOff val="15000"/>
                  </a:schemeClr>
                </a:solidFill>
              </a:rPr>
              <a:t>What is </a:t>
            </a:r>
            <a:r>
              <a:rPr lang="en-GB" sz="1600" dirty="0" smtClean="0">
                <a:solidFill>
                  <a:schemeClr val="tx1">
                    <a:lumMod val="85000"/>
                    <a:lumOff val="15000"/>
                  </a:schemeClr>
                </a:solidFill>
              </a:rPr>
              <a:t>striking </a:t>
            </a:r>
            <a:r>
              <a:rPr lang="en-GB" sz="1600" dirty="0">
                <a:solidFill>
                  <a:schemeClr val="tx1">
                    <a:lumMod val="85000"/>
                    <a:lumOff val="15000"/>
                  </a:schemeClr>
                </a:solidFill>
              </a:rPr>
              <a:t>is that much </a:t>
            </a:r>
            <a:r>
              <a:rPr lang="en-GB" sz="1600" dirty="0" smtClean="0">
                <a:solidFill>
                  <a:schemeClr val="tx1">
                    <a:lumMod val="85000"/>
                    <a:lumOff val="15000"/>
                  </a:schemeClr>
                </a:solidFill>
              </a:rPr>
              <a:t>of </a:t>
            </a:r>
            <a:r>
              <a:rPr lang="en-GB" sz="1600" dirty="0">
                <a:solidFill>
                  <a:schemeClr val="tx1">
                    <a:lumMod val="85000"/>
                    <a:lumOff val="15000"/>
                  </a:schemeClr>
                </a:solidFill>
              </a:rPr>
              <a:t>the </a:t>
            </a:r>
            <a:r>
              <a:rPr lang="en-GB" sz="1600" dirty="0" smtClean="0">
                <a:solidFill>
                  <a:schemeClr val="tx1">
                    <a:lumMod val="85000"/>
                    <a:lumOff val="15000"/>
                  </a:schemeClr>
                </a:solidFill>
              </a:rPr>
              <a:t>positive </a:t>
            </a:r>
            <a:r>
              <a:rPr lang="en-GB" sz="1600" dirty="0">
                <a:solidFill>
                  <a:schemeClr val="tx1">
                    <a:lumMod val="85000"/>
                    <a:lumOff val="15000"/>
                  </a:schemeClr>
                </a:solidFill>
              </a:rPr>
              <a:t>shift has </a:t>
            </a:r>
            <a:r>
              <a:rPr lang="en-GB" sz="1600" dirty="0" smtClean="0">
                <a:solidFill>
                  <a:schemeClr val="tx1">
                    <a:lumMod val="85000"/>
                    <a:lumOff val="15000"/>
                  </a:schemeClr>
                </a:solidFill>
              </a:rPr>
              <a:t>taken </a:t>
            </a:r>
            <a:r>
              <a:rPr lang="en-GB" sz="1600" dirty="0">
                <a:solidFill>
                  <a:schemeClr val="tx1">
                    <a:lumMod val="85000"/>
                    <a:lumOff val="15000"/>
                  </a:schemeClr>
                </a:solidFill>
              </a:rPr>
              <a:t>place in the last 2-3 </a:t>
            </a:r>
            <a:r>
              <a:rPr lang="en-GB" sz="1600" dirty="0" smtClean="0">
                <a:solidFill>
                  <a:schemeClr val="tx1">
                    <a:lumMod val="85000"/>
                    <a:lumOff val="15000"/>
                  </a:schemeClr>
                </a:solidFill>
              </a:rPr>
              <a:t>months</a:t>
            </a:r>
          </a:p>
          <a:p>
            <a:r>
              <a:rPr lang="en-GB" sz="1600" dirty="0" smtClean="0">
                <a:solidFill>
                  <a:schemeClr val="tx1">
                    <a:lumMod val="85000"/>
                    <a:lumOff val="15000"/>
                  </a:schemeClr>
                </a:solidFill>
              </a:rPr>
              <a:t>For </a:t>
            </a:r>
            <a:r>
              <a:rPr lang="en-GB" sz="1600" dirty="0">
                <a:solidFill>
                  <a:schemeClr val="tx1">
                    <a:lumMod val="85000"/>
                    <a:lumOff val="15000"/>
                  </a:schemeClr>
                </a:solidFill>
              </a:rPr>
              <a:t>example, those predicting double-digit growth 2 months ago numbered 16% and now this </a:t>
            </a:r>
            <a:r>
              <a:rPr lang="en-GB" sz="1600" dirty="0" smtClean="0">
                <a:solidFill>
                  <a:schemeClr val="tx1">
                    <a:lumMod val="85000"/>
                    <a:lumOff val="15000"/>
                  </a:schemeClr>
                </a:solidFill>
              </a:rPr>
              <a:t>figure has </a:t>
            </a:r>
            <a:r>
              <a:rPr lang="en-GB" sz="1600" dirty="0">
                <a:solidFill>
                  <a:schemeClr val="tx1">
                    <a:lumMod val="85000"/>
                    <a:lumOff val="15000"/>
                  </a:schemeClr>
                </a:solidFill>
              </a:rPr>
              <a:t>risen to 31% while those bracketed in single digits have increased from 25% to 36% now.</a:t>
            </a:r>
          </a:p>
          <a:p>
            <a:r>
              <a:rPr lang="en-GB" sz="1600" dirty="0" smtClean="0">
                <a:solidFill>
                  <a:schemeClr val="tx1">
                    <a:lumMod val="85000"/>
                    <a:lumOff val="15000"/>
                  </a:schemeClr>
                </a:solidFill>
              </a:rPr>
              <a:t>This </a:t>
            </a:r>
            <a:r>
              <a:rPr lang="en-GB" sz="1600" dirty="0">
                <a:solidFill>
                  <a:schemeClr val="tx1">
                    <a:lumMod val="85000"/>
                    <a:lumOff val="15000"/>
                  </a:schemeClr>
                </a:solidFill>
              </a:rPr>
              <a:t>may stem from recent economic stabilisation or the perception that the </a:t>
            </a:r>
            <a:r>
              <a:rPr lang="en-GB" sz="1600" dirty="0" smtClean="0">
                <a:solidFill>
                  <a:schemeClr val="tx1">
                    <a:lumMod val="85000"/>
                    <a:lumOff val="15000"/>
                  </a:schemeClr>
                </a:solidFill>
              </a:rPr>
              <a:t>economic bottom </a:t>
            </a:r>
            <a:r>
              <a:rPr lang="en-GB" sz="1600" dirty="0">
                <a:solidFill>
                  <a:schemeClr val="tx1">
                    <a:lumMod val="85000"/>
                    <a:lumOff val="15000"/>
                  </a:schemeClr>
                </a:solidFill>
              </a:rPr>
              <a:t>has been hit and a slow recovery will now proceed. </a:t>
            </a:r>
          </a:p>
          <a:p>
            <a:r>
              <a:rPr lang="en-US" sz="1600" dirty="0" smtClean="0">
                <a:solidFill>
                  <a:schemeClr val="tx1">
                    <a:lumMod val="85000"/>
                    <a:lumOff val="15000"/>
                  </a:schemeClr>
                </a:solidFill>
              </a:rPr>
              <a:t>GDP growth is expected to turn positive around Q1-Q2 of next year</a:t>
            </a:r>
          </a:p>
          <a:p>
            <a:r>
              <a:rPr lang="en-US" sz="1600" dirty="0" smtClean="0">
                <a:solidFill>
                  <a:schemeClr val="tx1">
                    <a:lumMod val="85000"/>
                    <a:lumOff val="15000"/>
                  </a:schemeClr>
                </a:solidFill>
              </a:rPr>
              <a:t>At least two factors have provided some recent light:</a:t>
            </a:r>
          </a:p>
          <a:p>
            <a:pPr lvl="1">
              <a:buFont typeface="+mj-lt"/>
              <a:buAutoNum type="arabicPeriod"/>
            </a:pPr>
            <a:r>
              <a:rPr lang="en-US" sz="1600" dirty="0" smtClean="0">
                <a:solidFill>
                  <a:schemeClr val="tx1">
                    <a:lumMod val="85000"/>
                    <a:lumOff val="15000"/>
                  </a:schemeClr>
                </a:solidFill>
              </a:rPr>
              <a:t>A </a:t>
            </a:r>
            <a:r>
              <a:rPr lang="en-US" sz="1600" dirty="0" smtClean="0">
                <a:solidFill>
                  <a:schemeClr val="tx1">
                    <a:lumMod val="85000"/>
                    <a:lumOff val="15000"/>
                  </a:schemeClr>
                </a:solidFill>
              </a:rPr>
              <a:t>20% write-down and extended repayment terms remove some (only a bit) of the total </a:t>
            </a:r>
            <a:r>
              <a:rPr lang="en-US" sz="1600" dirty="0" smtClean="0">
                <a:solidFill>
                  <a:schemeClr val="tx1">
                    <a:lumMod val="85000"/>
                    <a:lumOff val="15000"/>
                  </a:schemeClr>
                </a:solidFill>
              </a:rPr>
              <a:t>debt </a:t>
            </a:r>
            <a:r>
              <a:rPr lang="en-US" sz="1600" dirty="0" smtClean="0">
                <a:solidFill>
                  <a:schemeClr val="tx1">
                    <a:lumMod val="85000"/>
                    <a:lumOff val="15000"/>
                  </a:schemeClr>
                </a:solidFill>
              </a:rPr>
              <a:t>load (and the implementation of the deal may prove </a:t>
            </a:r>
            <a:r>
              <a:rPr lang="en-US" sz="1600" dirty="0" smtClean="0">
                <a:solidFill>
                  <a:schemeClr val="tx1">
                    <a:lumMod val="85000"/>
                    <a:lumOff val="15000"/>
                  </a:schemeClr>
                </a:solidFill>
              </a:rPr>
              <a:t>tricky)</a:t>
            </a:r>
          </a:p>
          <a:p>
            <a:pPr lvl="1">
              <a:buFont typeface="+mj-lt"/>
              <a:buAutoNum type="arabicPeriod"/>
            </a:pPr>
            <a:r>
              <a:rPr lang="en-US" sz="1600" dirty="0">
                <a:solidFill>
                  <a:schemeClr val="tx1">
                    <a:lumMod val="85000"/>
                    <a:lumOff val="15000"/>
                  </a:schemeClr>
                </a:solidFill>
              </a:rPr>
              <a:t>T</a:t>
            </a:r>
            <a:r>
              <a:rPr lang="en-US" sz="1600" dirty="0" smtClean="0">
                <a:solidFill>
                  <a:schemeClr val="tx1">
                    <a:lumMod val="85000"/>
                    <a:lumOff val="15000"/>
                  </a:schemeClr>
                </a:solidFill>
              </a:rPr>
              <a:t>he </a:t>
            </a:r>
            <a:r>
              <a:rPr lang="en-US" sz="1600" dirty="0" smtClean="0">
                <a:solidFill>
                  <a:schemeClr val="tx1">
                    <a:lumMod val="85000"/>
                    <a:lumOff val="15000"/>
                  </a:schemeClr>
                </a:solidFill>
              </a:rPr>
              <a:t>macro-economic numbers have started the slow process of stabilising and we can </a:t>
            </a:r>
            <a:r>
              <a:rPr lang="en-US" sz="1600" dirty="0" smtClean="0">
                <a:solidFill>
                  <a:schemeClr val="tx1">
                    <a:lumMod val="85000"/>
                    <a:lumOff val="15000"/>
                  </a:schemeClr>
                </a:solidFill>
              </a:rPr>
              <a:t>expect </a:t>
            </a:r>
            <a:r>
              <a:rPr lang="en-US" sz="1600" dirty="0" smtClean="0">
                <a:solidFill>
                  <a:schemeClr val="tx1">
                    <a:lumMod val="85000"/>
                    <a:lumOff val="15000"/>
                  </a:schemeClr>
                </a:solidFill>
              </a:rPr>
              <a:t>some month on month and quarter on quarter GDP growth in early 2016</a:t>
            </a:r>
          </a:p>
        </p:txBody>
      </p:sp>
    </p:spTree>
    <p:extLst>
      <p:ext uri="{BB962C8B-B14F-4D97-AF65-F5344CB8AC3E}">
        <p14:creationId xmlns:p14="http://schemas.microsoft.com/office/powerpoint/2010/main" val="4019895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1"/>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1pPr>
            <a:lvl2pPr marL="742950" indent="-28575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2pPr>
            <a:lvl3pPr marL="11430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3pPr>
            <a:lvl4pPr marL="16002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4pPr>
            <a:lvl5pPr marL="20574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9pPr>
          </a:lstStyle>
          <a:p>
            <a:pPr algn="ctr" eaLnBrk="1" hangingPunct="1"/>
            <a:r>
              <a:rPr lang="en-US" sz="3200" dirty="0">
                <a:solidFill>
                  <a:srgbClr val="000000"/>
                </a:solidFill>
                <a:latin typeface="Calibri" charset="0"/>
              </a:rPr>
              <a:t>Ukraine - economic outlook: statistics</a:t>
            </a:r>
          </a:p>
        </p:txBody>
      </p:sp>
      <p:graphicFrame>
        <p:nvGraphicFramePr>
          <p:cNvPr id="6" name="Table 5"/>
          <p:cNvGraphicFramePr>
            <a:graphicFrameLocks noGrp="1"/>
          </p:cNvGraphicFramePr>
          <p:nvPr>
            <p:extLst>
              <p:ext uri="{D42A27DB-BD31-4B8C-83A1-F6EECF244321}">
                <p14:modId xmlns:p14="http://schemas.microsoft.com/office/powerpoint/2010/main" val="1597738758"/>
              </p:ext>
            </p:extLst>
          </p:nvPr>
        </p:nvGraphicFramePr>
        <p:xfrm>
          <a:off x="457200" y="1844824"/>
          <a:ext cx="7261620" cy="4002405"/>
        </p:xfrm>
        <a:graphic>
          <a:graphicData uri="http://schemas.openxmlformats.org/drawingml/2006/table">
            <a:tbl>
              <a:tblPr/>
              <a:tblGrid>
                <a:gridCol w="2070336"/>
                <a:gridCol w="741612"/>
                <a:gridCol w="741612"/>
                <a:gridCol w="741612"/>
                <a:gridCol w="741612"/>
                <a:gridCol w="741612"/>
                <a:gridCol w="741612"/>
                <a:gridCol w="741612"/>
              </a:tblGrid>
              <a:tr h="137889">
                <a:tc>
                  <a:txBody>
                    <a:bodyPr/>
                    <a:lstStyle/>
                    <a:p>
                      <a:pPr algn="l" rtl="0" fontAlgn="b"/>
                      <a:r>
                        <a:rPr lang="de-AT" sz="1100" b="1" i="0" u="none" strike="noStrike" dirty="0">
                          <a:solidFill>
                            <a:srgbClr val="FFFFFF"/>
                          </a:solidFill>
                          <a:latin typeface="Calibri"/>
                        </a:rPr>
                        <a:t>   </a:t>
                      </a:r>
                    </a:p>
                  </a:txBody>
                  <a:tcPr marL="9526" marR="9526"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2013</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2014</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2015</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2016</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2017</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smtClean="0">
                          <a:solidFill>
                            <a:srgbClr val="FFFFFF"/>
                          </a:solidFill>
                          <a:latin typeface="Calibri"/>
                        </a:rPr>
                        <a:t>2018</a:t>
                      </a:r>
                      <a:endParaRPr lang="de-AT" sz="1400" b="1" i="0" u="none" strike="noStrike" dirty="0">
                        <a:solidFill>
                          <a:srgbClr val="FFFFFF"/>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smtClean="0">
                          <a:solidFill>
                            <a:schemeClr val="bg1"/>
                          </a:solidFill>
                          <a:latin typeface="Calibri"/>
                        </a:rPr>
                        <a:t>2019</a:t>
                      </a:r>
                      <a:endParaRPr lang="de-AT" sz="1400" b="1" i="0" u="none" strike="noStrike" dirty="0">
                        <a:solidFill>
                          <a:schemeClr val="bg1"/>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r>
              <a:tr h="200526">
                <a:tc>
                  <a:txBody>
                    <a:bodyPr/>
                    <a:lstStyle/>
                    <a:p>
                      <a:pPr algn="l" rtl="0" fontAlgn="b"/>
                      <a:r>
                        <a:rPr lang="de-AT" sz="1400" b="0" i="0" u="none" strike="noStrike" dirty="0">
                          <a:solidFill>
                            <a:srgbClr val="000000"/>
                          </a:solidFill>
                          <a:latin typeface="Calibri"/>
                        </a:rPr>
                        <a:t>GDP</a:t>
                      </a:r>
                    </a:p>
                  </a:txBody>
                  <a:tcPr marL="9526" marR="9526" marT="9525" marB="0" anchor="b">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0.0</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-6.8</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-10.5</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0.8</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2.8</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chemeClr val="tx1"/>
                          </a:solidFill>
                          <a:latin typeface="Calibri"/>
                        </a:rPr>
                        <a:t>4.0</a:t>
                      </a:r>
                      <a:endParaRPr lang="de-AT" sz="1400" b="0" i="0" u="none" strike="noStrike" dirty="0">
                        <a:solidFill>
                          <a:schemeClr val="tx1"/>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chemeClr val="tx1"/>
                          </a:solidFill>
                          <a:latin typeface="Calibri"/>
                        </a:rPr>
                        <a:t>3.9</a:t>
                      </a:r>
                      <a:endParaRPr lang="de-AT" sz="1400" b="0" i="0" u="none" strike="noStrike" dirty="0">
                        <a:solidFill>
                          <a:schemeClr val="tx1"/>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r>
              <a:tr h="200526">
                <a:tc>
                  <a:txBody>
                    <a:bodyPr/>
                    <a:lstStyle/>
                    <a:p>
                      <a:pPr algn="l" rtl="0" fontAlgn="b"/>
                      <a:r>
                        <a:rPr lang="de-AT" sz="1400" b="0" i="0" u="none" strike="noStrike" dirty="0">
                          <a:solidFill>
                            <a:srgbClr val="000000"/>
                          </a:solidFill>
                          <a:latin typeface="Calibri"/>
                        </a:rPr>
                        <a:t>Fixed investment </a:t>
                      </a:r>
                    </a:p>
                  </a:txBody>
                  <a:tcPr marL="9526" marR="9526" marT="9525" marB="0" anchor="b">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-6.6</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-23.0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-18.0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5.2</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5.8</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5.6</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Industrial output</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-4.3</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-11.0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-16.0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4.5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5.8</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5.9</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err="1">
                          <a:solidFill>
                            <a:srgbClr val="000000"/>
                          </a:solidFill>
                          <a:latin typeface="Calibri"/>
                        </a:rPr>
                        <a:t>Household</a:t>
                      </a:r>
                      <a:r>
                        <a:rPr lang="de-AT" sz="1400" b="0" i="0" u="none" strike="noStrike" dirty="0">
                          <a:solidFill>
                            <a:srgbClr val="000000"/>
                          </a:solidFill>
                          <a:latin typeface="Calibri"/>
                        </a:rPr>
                        <a:t> </a:t>
                      </a:r>
                      <a:r>
                        <a:rPr lang="de-AT" sz="1400" b="0" i="0" u="none" strike="noStrike" dirty="0" err="1">
                          <a:solidFill>
                            <a:srgbClr val="000000"/>
                          </a:solidFill>
                          <a:latin typeface="Calibri"/>
                        </a:rPr>
                        <a:t>spending</a:t>
                      </a:r>
                      <a:r>
                        <a:rPr lang="de-AT" sz="1400" b="0" i="0" u="none" strike="noStrike" dirty="0">
                          <a:solidFill>
                            <a:srgbClr val="000000"/>
                          </a:solidFill>
                          <a:latin typeface="Calibri"/>
                        </a:rPr>
                        <a:t> </a:t>
                      </a:r>
                    </a:p>
                  </a:txBody>
                  <a:tcPr marL="9526" marR="9526" marT="9525" marB="0" anchor="b">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7.8</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-9.6</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-11.8</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1.3</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3.0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3.7</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3.8</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Government spending</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2.7</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-5.0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-4.0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0.8</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1.4</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1.4</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1.3</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a:solidFill>
                            <a:srgbClr val="000000"/>
                          </a:solidFill>
                          <a:latin typeface="Calibri"/>
                        </a:rPr>
                        <a:t>Real wages</a:t>
                      </a:r>
                    </a:p>
                  </a:txBody>
                  <a:tcPr marL="9526" marR="9526" marT="9525" marB="0" anchor="b">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7.9</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-4.0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-33.0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-4.8</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4.5</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3.2</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3.0</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Retail sales </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8.0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-9.5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-17.0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3.7</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4.7</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4.3</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a:solidFill>
                            <a:srgbClr val="000000"/>
                          </a:solidFill>
                          <a:latin typeface="Calibri"/>
                        </a:rPr>
                        <a:t>Consumer prices (average)</a:t>
                      </a:r>
                    </a:p>
                  </a:txBody>
                  <a:tcPr marL="9526" marR="9526" marT="9525" marB="0" anchor="b">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-0.3</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12.5</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50.0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18.0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8.6</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7.5</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6.9</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Budget deficit (% GDP)</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-4.4</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-4.6</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-4.4</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-3.7</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a:solidFill>
                            <a:srgbClr val="000000"/>
                          </a:solidFill>
                          <a:latin typeface="Calibri"/>
                        </a:rPr>
                        <a:t>-</a:t>
                      </a:r>
                      <a:r>
                        <a:rPr lang="de-AT" sz="1400" b="0" i="0" u="none" strike="noStrike" dirty="0" smtClean="0">
                          <a:solidFill>
                            <a:srgbClr val="000000"/>
                          </a:solidFill>
                          <a:latin typeface="Calibri"/>
                        </a:rPr>
                        <a:t>2.8</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-2.8</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-2.6</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a:solidFill>
                            <a:srgbClr val="000000"/>
                          </a:solidFill>
                          <a:latin typeface="Calibri"/>
                        </a:rPr>
                        <a:t>Current account (% GDP)</a:t>
                      </a:r>
                    </a:p>
                  </a:txBody>
                  <a:tcPr marL="9526" marR="9526" marT="9525" marB="0" anchor="b">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-9.3</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-3.8</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-1.3</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-1.4</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-1.6</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-2.2</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-2.0</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Exports </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-8.0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-23.0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-15.0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5.5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8.0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8.2</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7.5</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a:solidFill>
                            <a:srgbClr val="000000"/>
                          </a:solidFill>
                          <a:latin typeface="Calibri"/>
                        </a:rPr>
                        <a:t>Imports </a:t>
                      </a:r>
                    </a:p>
                  </a:txBody>
                  <a:tcPr marL="9526" marR="9526" marT="9525" marB="0" anchor="b">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-6.0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-34.0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-20.0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7.0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7.2</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7.8</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7.2</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Hryvnia/Euro </a:t>
                      </a:r>
                      <a:r>
                        <a:rPr lang="de-AT" sz="1400" b="0" i="0" u="none" strike="noStrike" dirty="0" smtClean="0">
                          <a:solidFill>
                            <a:srgbClr val="000000"/>
                          </a:solidFill>
                          <a:latin typeface="Calibri"/>
                        </a:rPr>
                        <a:t>(average)</a:t>
                      </a:r>
                      <a:endParaRPr lang="de-AT" sz="1400" b="0" i="0" u="none" strike="noStrike" dirty="0">
                        <a:solidFill>
                          <a:srgbClr val="000000"/>
                        </a:solidFill>
                        <a:latin typeface="Calibri"/>
                      </a:endParaRP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10.7</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15.7</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25.5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27.5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31.0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32.5</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32.5</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a:solidFill>
                            <a:srgbClr val="000000"/>
                          </a:solidFill>
                          <a:latin typeface="Calibri"/>
                        </a:rPr>
                        <a:t>Hryvnia/dollar </a:t>
                      </a:r>
                      <a:r>
                        <a:rPr lang="de-AT" sz="1400" b="0" i="0" u="none" strike="noStrike" dirty="0" smtClean="0">
                          <a:solidFill>
                            <a:srgbClr val="000000"/>
                          </a:solidFill>
                          <a:latin typeface="Calibri"/>
                        </a:rPr>
                        <a:t>(average)</a:t>
                      </a:r>
                      <a:endParaRPr lang="de-AT" sz="1400" b="0" i="0" u="none" strike="noStrike" dirty="0">
                        <a:solidFill>
                          <a:srgbClr val="000000"/>
                        </a:solidFill>
                        <a:latin typeface="Calibri"/>
                      </a:endParaRPr>
                    </a:p>
                  </a:txBody>
                  <a:tcPr marL="9526" marR="9526" marT="9525" marB="0" anchor="b">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8.1</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11.9</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23.0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25.0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27.0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28.5</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29.8</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a:solidFill>
                            <a:srgbClr val="000000"/>
                          </a:solidFill>
                          <a:latin typeface="Calibri"/>
                        </a:rPr>
                        <a:t>Unemployment (%)</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8.7</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10.5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12.0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11.0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9.8</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8.5</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8.3</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10552">
                <a:tc gridSpan="6">
                  <a:txBody>
                    <a:bodyPr/>
                    <a:lstStyle/>
                    <a:p>
                      <a:pPr algn="l" rtl="0" fontAlgn="b"/>
                      <a:endParaRPr lang="en-US" sz="1400" b="0" i="0" u="none" strike="noStrike" dirty="0" smtClean="0">
                        <a:solidFill>
                          <a:srgbClr val="000000"/>
                        </a:solidFill>
                        <a:latin typeface="Calibri"/>
                      </a:endParaRPr>
                    </a:p>
                    <a:p>
                      <a:pPr algn="l" rtl="0" fontAlgn="b"/>
                      <a:r>
                        <a:rPr lang="en-US" sz="1400" b="0" i="0" u="none" strike="noStrike" dirty="0" smtClean="0">
                          <a:solidFill>
                            <a:srgbClr val="000000"/>
                          </a:solidFill>
                          <a:latin typeface="Calibri"/>
                        </a:rPr>
                        <a:t>Note</a:t>
                      </a:r>
                      <a:r>
                        <a:rPr lang="en-US" sz="1400" b="0" i="0" u="none" strike="noStrike" dirty="0">
                          <a:solidFill>
                            <a:srgbClr val="000000"/>
                          </a:solidFill>
                          <a:latin typeface="Calibri"/>
                        </a:rPr>
                        <a:t>: Real annual % change unless </a:t>
                      </a:r>
                      <a:r>
                        <a:rPr lang="en-US" sz="1400" b="0" i="0" u="none" strike="noStrike" dirty="0" smtClean="0">
                          <a:solidFill>
                            <a:srgbClr val="000000"/>
                          </a:solidFill>
                          <a:latin typeface="Calibri"/>
                        </a:rPr>
                        <a:t>stated</a:t>
                      </a:r>
                      <a:r>
                        <a:rPr lang="de-AT" sz="1400" b="0" i="0" u="none" strike="noStrike" dirty="0">
                          <a:solidFill>
                            <a:srgbClr val="000000"/>
                          </a:solidFill>
                          <a:latin typeface="Calibri"/>
                        </a:rPr>
                        <a:t> </a:t>
                      </a:r>
                    </a:p>
                  </a:txBody>
                  <a:tcPr marL="9526" marR="9526"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1711578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spcBef>
                <a:spcPct val="20000"/>
              </a:spcBef>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Calibri" charset="0"/>
                <a:ea typeface="ＭＳ Ｐゴシック" charset="-128"/>
              </a:defRPr>
            </a:lvl1pPr>
            <a:lvl2pPr marL="742950" indent="-285750">
              <a:spcBef>
                <a:spcPct val="20000"/>
              </a:spcBef>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Calibri" charset="0"/>
                <a:ea typeface="ＭＳ Ｐゴシック" charset="-128"/>
              </a:defRPr>
            </a:lvl2pPr>
            <a:lvl3pPr marL="1143000" indent="-228600">
              <a:spcBef>
                <a:spcPct val="20000"/>
              </a:spcBef>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Calibri" charset="0"/>
                <a:ea typeface="ＭＳ Ｐゴシック" charset="-128"/>
              </a:defRPr>
            </a:lvl3pPr>
            <a:lvl4pPr marL="1600200" indent="-228600">
              <a:spcBef>
                <a:spcPct val="20000"/>
              </a:spcBef>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charset="0"/>
                <a:ea typeface="ＭＳ Ｐゴシック" charset="-128"/>
              </a:defRPr>
            </a:lvl4pPr>
            <a:lvl5pPr marL="2057400" indent="-228600">
              <a:spcBef>
                <a:spcPct val="20000"/>
              </a:spcBef>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charset="0"/>
                <a:ea typeface="ＭＳ Ｐゴシック" charset="-128"/>
              </a:defRPr>
            </a:lvl5pPr>
            <a:lvl6pPr marL="2514600" indent="-228600" defTabSz="457200" eaLnBrk="0" fontAlgn="base" hangingPunct="0">
              <a:spcBef>
                <a:spcPct val="20000"/>
              </a:spcBef>
              <a:spcAft>
                <a:spcPct val="0"/>
              </a:spcAf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charset="0"/>
                <a:ea typeface="ＭＳ Ｐゴシック" charset="-128"/>
              </a:defRPr>
            </a:lvl6pPr>
            <a:lvl7pPr marL="2971800" indent="-228600" defTabSz="457200" eaLnBrk="0" fontAlgn="base" hangingPunct="0">
              <a:spcBef>
                <a:spcPct val="20000"/>
              </a:spcBef>
              <a:spcAft>
                <a:spcPct val="0"/>
              </a:spcAf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charset="0"/>
                <a:ea typeface="ＭＳ Ｐゴシック" charset="-128"/>
              </a:defRPr>
            </a:lvl7pPr>
            <a:lvl8pPr marL="3429000" indent="-228600" defTabSz="457200" eaLnBrk="0" fontAlgn="base" hangingPunct="0">
              <a:spcBef>
                <a:spcPct val="20000"/>
              </a:spcBef>
              <a:spcAft>
                <a:spcPct val="0"/>
              </a:spcAf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charset="0"/>
                <a:ea typeface="ＭＳ Ｐゴシック" charset="-128"/>
              </a:defRPr>
            </a:lvl8pPr>
            <a:lvl9pPr marL="3886200" indent="-228600" defTabSz="457200" eaLnBrk="0" fontAlgn="base" hangingPunct="0">
              <a:spcBef>
                <a:spcPct val="20000"/>
              </a:spcBef>
              <a:spcAft>
                <a:spcPct val="0"/>
              </a:spcAft>
              <a:buFont typeface="Arial"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charset="0"/>
                <a:ea typeface="ＭＳ Ｐゴシック" charset="-128"/>
              </a:defRPr>
            </a:lvl9pPr>
          </a:lstStyle>
          <a:p>
            <a:pPr algn="ctr" eaLnBrk="1" hangingPunct="1">
              <a:spcBef>
                <a:spcPct val="0"/>
              </a:spcBef>
              <a:buFontTx/>
              <a:buNone/>
            </a:pPr>
            <a:r>
              <a:rPr lang="en-GB" altLang="en-US" dirty="0">
                <a:solidFill>
                  <a:srgbClr val="000000"/>
                </a:solidFill>
              </a:rPr>
              <a:t> </a:t>
            </a:r>
            <a:r>
              <a:rPr lang="en-GB" altLang="en-US" dirty="0" smtClean="0">
                <a:solidFill>
                  <a:srgbClr val="000000"/>
                </a:solidFill>
              </a:rPr>
              <a:t>Disclaimer</a:t>
            </a:r>
            <a:endParaRPr lang="en-GB" altLang="en-US" dirty="0">
              <a:solidFill>
                <a:srgbClr val="000000"/>
              </a:solidFill>
            </a:endParaRPr>
          </a:p>
        </p:txBody>
      </p:sp>
      <p:sp>
        <p:nvSpPr>
          <p:cNvPr id="26627" name="Text Box 2"/>
          <p:cNvSpPr txBox="1">
            <a:spLocks noChangeArrowheads="1"/>
          </p:cNvSpPr>
          <p:nvPr/>
        </p:nvSpPr>
        <p:spPr bwMode="auto">
          <a:xfrm>
            <a:off x="827088" y="1600200"/>
            <a:ext cx="7705725"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endParaRPr lang="en-GB" altLang="en-US" sz="1200" b="1" dirty="0" smtClean="0"/>
          </a:p>
          <a:p>
            <a:pPr eaLnBrk="1" hangingPunct="1">
              <a:spcBef>
                <a:spcPct val="0"/>
              </a:spcBef>
              <a:buFontTx/>
              <a:buNone/>
            </a:pPr>
            <a:r>
              <a:rPr lang="en-GB" altLang="en-US" sz="1200" b="1" dirty="0" smtClean="0"/>
              <a:t>© 2015 </a:t>
            </a:r>
            <a:r>
              <a:rPr lang="en-GB" altLang="en-US" sz="1200" b="1" dirty="0"/>
              <a:t>CEEMEA Business Group* </a:t>
            </a:r>
          </a:p>
          <a:p>
            <a:pPr eaLnBrk="1" hangingPunct="1">
              <a:spcBef>
                <a:spcPct val="0"/>
              </a:spcBef>
              <a:buFontTx/>
              <a:buNone/>
            </a:pPr>
            <a:endParaRPr lang="en-GB" altLang="en-US" sz="1000" dirty="0"/>
          </a:p>
          <a:p>
            <a:pPr eaLnBrk="1" hangingPunct="1">
              <a:spcBef>
                <a:spcPct val="0"/>
              </a:spcBef>
              <a:buFontTx/>
              <a:buNone/>
            </a:pPr>
            <a:endParaRPr lang="en-GB" altLang="en-US" sz="1000" dirty="0"/>
          </a:p>
          <a:p>
            <a:pPr eaLnBrk="1" hangingPunct="1">
              <a:spcBef>
                <a:spcPct val="0"/>
              </a:spcBef>
              <a:buFontTx/>
              <a:buNone/>
            </a:pPr>
            <a:r>
              <a:rPr lang="en-GB" altLang="en-US" sz="1000" dirty="0"/>
              <a:t>*a joint venture between</a:t>
            </a:r>
          </a:p>
          <a:p>
            <a:pPr eaLnBrk="1" hangingPunct="1">
              <a:spcBef>
                <a:spcPct val="0"/>
              </a:spcBef>
              <a:buFontTx/>
              <a:buNone/>
            </a:pPr>
            <a:r>
              <a:rPr lang="en-GB" altLang="en-US" sz="1000" dirty="0"/>
              <a:t>DT-Global Business Consulting GmbH, Address: Keinergasse 8/33, 1030 Vienna, Austria,</a:t>
            </a:r>
          </a:p>
          <a:p>
            <a:pPr eaLnBrk="1" hangingPunct="1">
              <a:spcBef>
                <a:spcPct val="0"/>
              </a:spcBef>
              <a:buFontTx/>
              <a:buNone/>
            </a:pPr>
            <a:r>
              <a:rPr lang="en-GB" altLang="en-US" sz="1000" dirty="0"/>
              <a:t>Company registration: FN 331137t  </a:t>
            </a:r>
          </a:p>
          <a:p>
            <a:pPr eaLnBrk="1" hangingPunct="1">
              <a:spcBef>
                <a:spcPct val="0"/>
              </a:spcBef>
              <a:buFontTx/>
              <a:buNone/>
            </a:pPr>
            <a:r>
              <a:rPr lang="en-GB" altLang="en-US" sz="1000" dirty="0"/>
              <a:t>and GSA Global Success Advisors GmbH, </a:t>
            </a:r>
            <a:r>
              <a:rPr lang="en-GB" altLang="en-US" sz="1000" dirty="0" smtClean="0"/>
              <a:t>Hoffeldstraße 1 , </a:t>
            </a:r>
            <a:r>
              <a:rPr lang="en-GB" altLang="en-US" sz="1000" dirty="0"/>
              <a:t>2522 Oberwaltersdorf, Austria</a:t>
            </a:r>
          </a:p>
          <a:p>
            <a:pPr eaLnBrk="1" hangingPunct="1">
              <a:spcBef>
                <a:spcPct val="0"/>
              </a:spcBef>
              <a:buFontTx/>
              <a:buNone/>
            </a:pPr>
            <a:r>
              <a:rPr lang="en-GB" altLang="en-US" sz="1000" dirty="0"/>
              <a:t>Company registration: FN 331082k</a:t>
            </a:r>
          </a:p>
          <a:p>
            <a:pPr eaLnBrk="1" hangingPunct="1">
              <a:spcBef>
                <a:spcPct val="0"/>
              </a:spcBef>
              <a:buFontTx/>
              <a:buNone/>
            </a:pPr>
            <a:r>
              <a:rPr lang="en-GB" altLang="en-US" sz="1200" dirty="0"/>
              <a:t> </a:t>
            </a:r>
          </a:p>
          <a:p>
            <a:pPr eaLnBrk="1" hangingPunct="1">
              <a:spcBef>
                <a:spcPct val="0"/>
              </a:spcBef>
              <a:buFontTx/>
              <a:buNone/>
            </a:pPr>
            <a:r>
              <a:rPr lang="en-GB" altLang="en-US" sz="1200" dirty="0"/>
              <a:t>Source: DT-Global Business Consulting GmbH and CEEMEA Business Group research</a:t>
            </a:r>
          </a:p>
          <a:p>
            <a:pPr eaLnBrk="1" hangingPunct="1">
              <a:spcBef>
                <a:spcPct val="0"/>
              </a:spcBef>
              <a:buFontTx/>
              <a:buNone/>
            </a:pPr>
            <a:endParaRPr lang="en-GB" altLang="en-US" sz="1200" smtClean="0"/>
          </a:p>
          <a:p>
            <a:pPr eaLnBrk="1" hangingPunct="1">
              <a:spcBef>
                <a:spcPct val="0"/>
              </a:spcBef>
              <a:buFontTx/>
              <a:buNone/>
            </a:pPr>
            <a:r>
              <a:rPr lang="en-GB" altLang="en-US" sz="1200" smtClean="0"/>
              <a:t>Basic </a:t>
            </a:r>
            <a:r>
              <a:rPr lang="en-GB" altLang="en-US" sz="1200" dirty="0"/>
              <a:t>data sources come from central banks, own intelligence network, CEEMEA Business Group corporate survey, governments and other public sources. Interpretation, views, forecasts, business quotes and business outlooks by DT-Global Business Consulting GmbH and CEEMEA Business Group. </a:t>
            </a:r>
          </a:p>
          <a:p>
            <a:pPr eaLnBrk="1" hangingPunct="1">
              <a:spcBef>
                <a:spcPct val="0"/>
              </a:spcBef>
              <a:buFontTx/>
              <a:buNone/>
            </a:pPr>
            <a:endParaRPr lang="en-GB" altLang="en-US" sz="1200" dirty="0"/>
          </a:p>
          <a:p>
            <a:pPr eaLnBrk="1" hangingPunct="1">
              <a:spcBef>
                <a:spcPct val="0"/>
              </a:spcBef>
              <a:buFontTx/>
              <a:buNone/>
            </a:pPr>
            <a:r>
              <a:rPr lang="en-GB" altLang="en-US" sz="1200" dirty="0"/>
              <a:t>This material is provided for information purposes only. It is not a recommendation or advice of any investment or commercial activity whatsoever. The CEEMEA Business Group accepts no liability for any commercial losses incurred by any party acting on information in these materials. </a:t>
            </a:r>
          </a:p>
          <a:p>
            <a:pPr eaLnBrk="1" hangingPunct="1">
              <a:spcBef>
                <a:spcPct val="0"/>
              </a:spcBef>
              <a:buFontTx/>
              <a:buNone/>
            </a:pPr>
            <a:r>
              <a:rPr lang="en-GB" altLang="en-US" sz="1200" dirty="0"/>
              <a:t/>
            </a:r>
            <a:br>
              <a:rPr lang="en-GB" altLang="en-US" sz="1200" dirty="0"/>
            </a:br>
            <a:r>
              <a:rPr lang="en-GB" altLang="en-US" sz="1200" dirty="0"/>
              <a:t>Contact: Dr Daniel Thorniley, President, DT-Global Business Consulting GmbH</a:t>
            </a:r>
          </a:p>
          <a:p>
            <a:pPr eaLnBrk="1" hangingPunct="1">
              <a:spcBef>
                <a:spcPct val="0"/>
              </a:spcBef>
              <a:buFontTx/>
              <a:buNone/>
            </a:pPr>
            <a:r>
              <a:rPr lang="en-GB" altLang="en-US" sz="1200" dirty="0"/>
              <a:t>M: +43 676 534 6852 / E: </a:t>
            </a:r>
            <a:r>
              <a:rPr lang="en-GB" altLang="en-US" sz="1200" dirty="0">
                <a:hlinkClick r:id="rId3"/>
              </a:rPr>
              <a:t>danielthorniley@dt-gbc.com</a:t>
            </a:r>
            <a:r>
              <a:rPr lang="en-GB" altLang="en-US" sz="1200" dirty="0"/>
              <a:t> / W: </a:t>
            </a:r>
            <a:r>
              <a:rPr lang="en-GB" altLang="en-US" sz="1200" dirty="0">
                <a:hlinkClick r:id="rId4"/>
              </a:rPr>
              <a:t>www.ceemeabusinessgroup.com</a:t>
            </a:r>
            <a:endParaRPr lang="en-GB" altLang="en-US" sz="1200" dirty="0"/>
          </a:p>
        </p:txBody>
      </p:sp>
    </p:spTree>
    <p:extLst>
      <p:ext uri="{BB962C8B-B14F-4D97-AF65-F5344CB8AC3E}">
        <p14:creationId xmlns:p14="http://schemas.microsoft.com/office/powerpoint/2010/main" val="2703816101"/>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Executive summary </a:t>
            </a:r>
            <a:r>
              <a:rPr lang="en-US" dirty="0" smtClean="0"/>
              <a:t>(2)</a:t>
            </a:r>
            <a:endParaRPr lang="en-GB" dirty="0"/>
          </a:p>
        </p:txBody>
      </p:sp>
      <p:sp>
        <p:nvSpPr>
          <p:cNvPr id="3" name="Content Placeholder 2"/>
          <p:cNvSpPr>
            <a:spLocks noGrp="1"/>
          </p:cNvSpPr>
          <p:nvPr>
            <p:ph idx="1"/>
          </p:nvPr>
        </p:nvSpPr>
        <p:spPr/>
        <p:txBody>
          <a:bodyPr>
            <a:normAutofit/>
          </a:bodyPr>
          <a:lstStyle/>
          <a:p>
            <a:r>
              <a:rPr lang="en-US" sz="1600" dirty="0" smtClean="0">
                <a:solidFill>
                  <a:schemeClr val="tx1">
                    <a:lumMod val="85000"/>
                    <a:lumOff val="15000"/>
                  </a:schemeClr>
                </a:solidFill>
              </a:rPr>
              <a:t>We would also point out (and repeat) that very curiously, while fully 85-90% of companies are struggling badly in the Ukraine market, there is a “strange” scattered number of companies across sectors (pharmaceutical, consumer goods</a:t>
            </a:r>
            <a:r>
              <a:rPr lang="en-US" sz="1600" dirty="0">
                <a:solidFill>
                  <a:schemeClr val="tx1">
                    <a:lumMod val="85000"/>
                    <a:lumOff val="15000"/>
                  </a:schemeClr>
                </a:solidFill>
              </a:rPr>
              <a:t>, engineering) who are selling very well in hryvnia and </a:t>
            </a:r>
            <a:r>
              <a:rPr lang="en-US" sz="1600" dirty="0" smtClean="0">
                <a:solidFill>
                  <a:schemeClr val="tx1">
                    <a:lumMod val="85000"/>
                    <a:lumOff val="15000"/>
                  </a:schemeClr>
                </a:solidFill>
              </a:rPr>
              <a:t>even </a:t>
            </a:r>
            <a:r>
              <a:rPr lang="en-US" sz="1600" dirty="0">
                <a:solidFill>
                  <a:schemeClr val="tx1">
                    <a:lumMod val="85000"/>
                    <a:lumOff val="15000"/>
                  </a:schemeClr>
                </a:solidFill>
              </a:rPr>
              <a:t>in </a:t>
            </a:r>
            <a:r>
              <a:rPr lang="en-US" sz="1600" dirty="0" smtClean="0">
                <a:solidFill>
                  <a:schemeClr val="tx1">
                    <a:lumMod val="85000"/>
                    <a:lumOff val="15000"/>
                  </a:schemeClr>
                </a:solidFill>
              </a:rPr>
              <a:t>dollars </a:t>
            </a:r>
            <a:r>
              <a:rPr lang="en-US" sz="1600" dirty="0">
                <a:solidFill>
                  <a:schemeClr val="tx1">
                    <a:lumMod val="85000"/>
                    <a:lumOff val="15000"/>
                  </a:schemeClr>
                </a:solidFill>
              </a:rPr>
              <a:t>and </a:t>
            </a:r>
            <a:r>
              <a:rPr lang="en-US" sz="1600" dirty="0" smtClean="0">
                <a:solidFill>
                  <a:schemeClr val="tx1">
                    <a:lumMod val="85000"/>
                    <a:lumOff val="15000"/>
                  </a:schemeClr>
                </a:solidFill>
              </a:rPr>
              <a:t>Euros </a:t>
            </a:r>
            <a:r>
              <a:rPr lang="en-US" sz="1600" dirty="0">
                <a:solidFill>
                  <a:schemeClr val="tx1">
                    <a:lumMod val="85000"/>
                    <a:lumOff val="15000"/>
                  </a:schemeClr>
                </a:solidFill>
              </a:rPr>
              <a:t>(we </a:t>
            </a:r>
            <a:r>
              <a:rPr lang="en-US" sz="1600" dirty="0" smtClean="0">
                <a:solidFill>
                  <a:schemeClr val="tx1">
                    <a:lumMod val="85000"/>
                    <a:lumOff val="15000"/>
                  </a:schemeClr>
                </a:solidFill>
              </a:rPr>
              <a:t>examine </a:t>
            </a:r>
            <a:r>
              <a:rPr lang="en-US" sz="1600" dirty="0">
                <a:solidFill>
                  <a:schemeClr val="tx1">
                    <a:lumMod val="85000"/>
                    <a:lumOff val="15000"/>
                  </a:schemeClr>
                </a:solidFill>
              </a:rPr>
              <a:t>why this may be so below)</a:t>
            </a:r>
            <a:endParaRPr lang="en-GB" sz="1600" dirty="0">
              <a:solidFill>
                <a:schemeClr val="tx1">
                  <a:lumMod val="85000"/>
                  <a:lumOff val="15000"/>
                </a:schemeClr>
              </a:solidFill>
            </a:endParaRPr>
          </a:p>
          <a:p>
            <a:r>
              <a:rPr lang="en-GB" sz="1600" dirty="0" smtClean="0">
                <a:solidFill>
                  <a:schemeClr val="tx1">
                    <a:lumMod val="85000"/>
                    <a:lumOff val="15000"/>
                  </a:schemeClr>
                </a:solidFill>
              </a:rPr>
              <a:t>The </a:t>
            </a:r>
            <a:r>
              <a:rPr lang="en-GB" sz="1600" dirty="0">
                <a:solidFill>
                  <a:schemeClr val="tx1">
                    <a:lumMod val="85000"/>
                    <a:lumOff val="15000"/>
                  </a:schemeClr>
                </a:solidFill>
              </a:rPr>
              <a:t>recent debt agreement may also have improved the mood as well as the sense that the worst may also be over in eastern Ukraine. </a:t>
            </a:r>
            <a:endParaRPr lang="en-GB" sz="1600" dirty="0" smtClean="0">
              <a:solidFill>
                <a:schemeClr val="tx1">
                  <a:lumMod val="85000"/>
                  <a:lumOff val="15000"/>
                </a:schemeClr>
              </a:solidFill>
            </a:endParaRPr>
          </a:p>
          <a:p>
            <a:r>
              <a:rPr lang="en-GB" sz="1600" dirty="0" smtClean="0">
                <a:solidFill>
                  <a:schemeClr val="tx1">
                    <a:lumMod val="85000"/>
                    <a:lumOff val="15000"/>
                  </a:schemeClr>
                </a:solidFill>
              </a:rPr>
              <a:t>The </a:t>
            </a:r>
            <a:r>
              <a:rPr lang="en-GB" sz="1600" dirty="0">
                <a:solidFill>
                  <a:schemeClr val="tx1">
                    <a:lumMod val="85000"/>
                    <a:lumOff val="15000"/>
                  </a:schemeClr>
                </a:solidFill>
              </a:rPr>
              <a:t>2016 budgets now appear much stronger than 6-7 weeks ago and much better than excepted 2015 </a:t>
            </a:r>
            <a:r>
              <a:rPr lang="en-GB" sz="1600" dirty="0" smtClean="0">
                <a:solidFill>
                  <a:schemeClr val="tx1">
                    <a:lumMod val="85000"/>
                    <a:lumOff val="15000"/>
                  </a:schemeClr>
                </a:solidFill>
              </a:rPr>
              <a:t>results and this applies to a lot more companies</a:t>
            </a:r>
            <a:endParaRPr lang="en-GB" sz="1600" dirty="0">
              <a:solidFill>
                <a:schemeClr val="tx1">
                  <a:lumMod val="85000"/>
                  <a:lumOff val="15000"/>
                </a:schemeClr>
              </a:solidFill>
            </a:endParaRPr>
          </a:p>
          <a:p>
            <a:r>
              <a:rPr lang="en-US" sz="1600" dirty="0" smtClean="0">
                <a:solidFill>
                  <a:schemeClr val="tx1">
                    <a:lumMod val="85000"/>
                    <a:lumOff val="15000"/>
                  </a:schemeClr>
                </a:solidFill>
              </a:rPr>
              <a:t>But 2015 </a:t>
            </a:r>
            <a:r>
              <a:rPr lang="en-US" sz="1600" dirty="0">
                <a:solidFill>
                  <a:schemeClr val="tx1">
                    <a:lumMod val="85000"/>
                    <a:lumOff val="15000"/>
                  </a:schemeClr>
                </a:solidFill>
              </a:rPr>
              <a:t>is going to be a tougher/worse year than 2014 because it will not have the relatively good/moderate start that 2014 experienced: in fact just the opposite as the first half of 2015 will be worse than the second half </a:t>
            </a:r>
          </a:p>
          <a:p>
            <a:r>
              <a:rPr lang="en-US" sz="1600" dirty="0">
                <a:solidFill>
                  <a:schemeClr val="tx1">
                    <a:lumMod val="85000"/>
                    <a:lumOff val="15000"/>
                  </a:schemeClr>
                </a:solidFill>
              </a:rPr>
              <a:t>And we are seeing this now as the bottom seems to have been hit </a:t>
            </a:r>
            <a:r>
              <a:rPr lang="en-US" sz="1600" dirty="0" smtClean="0">
                <a:solidFill>
                  <a:schemeClr val="tx1">
                    <a:lumMod val="85000"/>
                    <a:lumOff val="15000"/>
                  </a:schemeClr>
                </a:solidFill>
              </a:rPr>
              <a:t>for </a:t>
            </a:r>
            <a:r>
              <a:rPr lang="en-US" sz="1600" dirty="0">
                <a:solidFill>
                  <a:schemeClr val="tx1">
                    <a:lumMod val="85000"/>
                    <a:lumOff val="15000"/>
                  </a:schemeClr>
                </a:solidFill>
              </a:rPr>
              <a:t>a number of </a:t>
            </a:r>
            <a:r>
              <a:rPr lang="en-US" sz="1600" dirty="0" smtClean="0">
                <a:solidFill>
                  <a:schemeClr val="tx1">
                    <a:lumMod val="85000"/>
                    <a:lumOff val="15000"/>
                  </a:schemeClr>
                </a:solidFill>
              </a:rPr>
              <a:t>indicators </a:t>
            </a:r>
            <a:r>
              <a:rPr lang="en-US" sz="1600" dirty="0">
                <a:solidFill>
                  <a:schemeClr val="tx1">
                    <a:lumMod val="85000"/>
                    <a:lumOff val="15000"/>
                  </a:schemeClr>
                </a:solidFill>
              </a:rPr>
              <a:t>in the </a:t>
            </a:r>
            <a:r>
              <a:rPr lang="en-US" sz="1600" dirty="0" smtClean="0">
                <a:solidFill>
                  <a:schemeClr val="tx1">
                    <a:lumMod val="85000"/>
                    <a:lumOff val="15000"/>
                  </a:schemeClr>
                </a:solidFill>
              </a:rPr>
              <a:t>mid-summer or late spring period</a:t>
            </a:r>
          </a:p>
          <a:p>
            <a:r>
              <a:rPr lang="en-US" sz="1600" dirty="0" smtClean="0">
                <a:solidFill>
                  <a:schemeClr val="tx1">
                    <a:lumMod val="85000"/>
                    <a:lumOff val="15000"/>
                  </a:schemeClr>
                </a:solidFill>
              </a:rPr>
              <a:t>After a slump of -10.5% this year, we GDP ticking up mildly to +0.8% in 2016</a:t>
            </a:r>
          </a:p>
          <a:p>
            <a:r>
              <a:rPr lang="en-US" sz="1600" dirty="0" smtClean="0">
                <a:solidFill>
                  <a:schemeClr val="tx1">
                    <a:lumMod val="85000"/>
                    <a:lumOff val="15000"/>
                  </a:schemeClr>
                </a:solidFill>
              </a:rPr>
              <a:t>We </a:t>
            </a:r>
            <a:r>
              <a:rPr lang="en-US" sz="1600" dirty="0">
                <a:solidFill>
                  <a:schemeClr val="tx1">
                    <a:lumMod val="85000"/>
                    <a:lumOff val="15000"/>
                  </a:schemeClr>
                </a:solidFill>
              </a:rPr>
              <a:t>then see GDP trending later at 4% </a:t>
            </a:r>
            <a:r>
              <a:rPr lang="en-US" sz="1600" dirty="0" smtClean="0">
                <a:solidFill>
                  <a:schemeClr val="tx1">
                    <a:lumMod val="85000"/>
                    <a:lumOff val="15000"/>
                  </a:schemeClr>
                </a:solidFill>
              </a:rPr>
              <a:t>(or just under) in </a:t>
            </a:r>
            <a:r>
              <a:rPr lang="en-US" sz="1600" dirty="0">
                <a:solidFill>
                  <a:schemeClr val="tx1">
                    <a:lumMod val="85000"/>
                    <a:lumOff val="15000"/>
                  </a:schemeClr>
                </a:solidFill>
              </a:rPr>
              <a:t>2017-2020 </a:t>
            </a:r>
          </a:p>
          <a:p>
            <a:endParaRPr lang="en-GB" sz="1600" dirty="0">
              <a:solidFill>
                <a:schemeClr val="tx1">
                  <a:lumMod val="85000"/>
                  <a:lumOff val="15000"/>
                </a:schemeClr>
              </a:solidFill>
            </a:endParaRPr>
          </a:p>
          <a:p>
            <a:endParaRPr lang="en-GB" sz="1600" dirty="0">
              <a:solidFill>
                <a:srgbClr val="FF0000"/>
              </a:solidFill>
            </a:endParaRPr>
          </a:p>
        </p:txBody>
      </p:sp>
    </p:spTree>
    <p:extLst>
      <p:ext uri="{BB962C8B-B14F-4D97-AF65-F5344CB8AC3E}">
        <p14:creationId xmlns:p14="http://schemas.microsoft.com/office/powerpoint/2010/main" val="8804277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Executive summary </a:t>
            </a:r>
            <a:r>
              <a:rPr lang="en-US" dirty="0" smtClean="0"/>
              <a:t>(3)</a:t>
            </a:r>
            <a:endParaRPr lang="en-GB" dirty="0"/>
          </a:p>
        </p:txBody>
      </p:sp>
      <p:sp>
        <p:nvSpPr>
          <p:cNvPr id="3" name="Content Placeholder 2"/>
          <p:cNvSpPr>
            <a:spLocks noGrp="1"/>
          </p:cNvSpPr>
          <p:nvPr>
            <p:ph idx="1"/>
          </p:nvPr>
        </p:nvSpPr>
        <p:spPr/>
        <p:txBody>
          <a:bodyPr>
            <a:noAutofit/>
          </a:bodyPr>
          <a:lstStyle/>
          <a:p>
            <a:r>
              <a:rPr lang="en-US" sz="1600" dirty="0" smtClean="0">
                <a:solidFill>
                  <a:schemeClr val="tx1">
                    <a:lumMod val="85000"/>
                    <a:lumOff val="15000"/>
                  </a:schemeClr>
                </a:solidFill>
              </a:rPr>
              <a:t>Top-line Inflation surged to over 61% in April after the currency collapse and as gas prices were liberalised (by 800% in April) but the September figure decelerated to 52%</a:t>
            </a:r>
          </a:p>
          <a:p>
            <a:r>
              <a:rPr lang="en-US" sz="1600" dirty="0" smtClean="0">
                <a:solidFill>
                  <a:schemeClr val="tx1">
                    <a:lumMod val="85000"/>
                    <a:lumOff val="15000"/>
                  </a:schemeClr>
                </a:solidFill>
              </a:rPr>
              <a:t>Top-line inflation will average 50% this year and be down to 18% in 2016</a:t>
            </a:r>
            <a:endParaRPr lang="en-US" sz="1600" dirty="0">
              <a:solidFill>
                <a:schemeClr val="tx1">
                  <a:lumMod val="85000"/>
                  <a:lumOff val="15000"/>
                </a:schemeClr>
              </a:solidFill>
            </a:endParaRPr>
          </a:p>
          <a:p>
            <a:r>
              <a:rPr lang="en-US" sz="1600" dirty="0">
                <a:solidFill>
                  <a:schemeClr val="tx1">
                    <a:lumMod val="85000"/>
                    <a:lumOff val="15000"/>
                  </a:schemeClr>
                </a:solidFill>
              </a:rPr>
              <a:t>High </a:t>
            </a:r>
            <a:r>
              <a:rPr lang="en-US" sz="1600" dirty="0" smtClean="0">
                <a:solidFill>
                  <a:schemeClr val="tx1">
                    <a:lumMod val="85000"/>
                    <a:lumOff val="15000"/>
                  </a:schemeClr>
                </a:solidFill>
              </a:rPr>
              <a:t>inflation </a:t>
            </a:r>
            <a:r>
              <a:rPr lang="en-US" sz="1600" dirty="0">
                <a:solidFill>
                  <a:schemeClr val="tx1">
                    <a:lumMod val="85000"/>
                    <a:lumOff val="15000"/>
                  </a:schemeClr>
                </a:solidFill>
              </a:rPr>
              <a:t>and weak </a:t>
            </a:r>
            <a:r>
              <a:rPr lang="en-US" sz="1600" dirty="0" smtClean="0">
                <a:solidFill>
                  <a:schemeClr val="tx1">
                    <a:lumMod val="85000"/>
                    <a:lumOff val="15000"/>
                  </a:schemeClr>
                </a:solidFill>
              </a:rPr>
              <a:t>currency fed </a:t>
            </a:r>
            <a:r>
              <a:rPr lang="en-US" sz="1600" dirty="0">
                <a:solidFill>
                  <a:schemeClr val="tx1">
                    <a:lumMod val="85000"/>
                    <a:lumOff val="15000"/>
                  </a:schemeClr>
                </a:solidFill>
              </a:rPr>
              <a:t>off </a:t>
            </a:r>
            <a:r>
              <a:rPr lang="en-US" sz="1600" dirty="0" smtClean="0">
                <a:solidFill>
                  <a:schemeClr val="tx1">
                    <a:lumMod val="85000"/>
                    <a:lumOff val="15000"/>
                  </a:schemeClr>
                </a:solidFill>
              </a:rPr>
              <a:t>each other </a:t>
            </a:r>
            <a:r>
              <a:rPr lang="en-US" sz="1600" dirty="0">
                <a:solidFill>
                  <a:schemeClr val="tx1">
                    <a:lumMod val="85000"/>
                    <a:lumOff val="15000"/>
                  </a:schemeClr>
                </a:solidFill>
              </a:rPr>
              <a:t>with blow-back </a:t>
            </a:r>
            <a:r>
              <a:rPr lang="en-US" sz="1600" dirty="0" smtClean="0">
                <a:solidFill>
                  <a:schemeClr val="tx1">
                    <a:lumMod val="85000"/>
                    <a:lumOff val="15000"/>
                  </a:schemeClr>
                </a:solidFill>
              </a:rPr>
              <a:t>effects on the economy</a:t>
            </a:r>
            <a:endParaRPr lang="en-US" sz="1600" dirty="0">
              <a:solidFill>
                <a:schemeClr val="tx1">
                  <a:lumMod val="85000"/>
                  <a:lumOff val="15000"/>
                </a:schemeClr>
              </a:solidFill>
            </a:endParaRPr>
          </a:p>
          <a:p>
            <a:r>
              <a:rPr lang="en-US" sz="1600" dirty="0" smtClean="0">
                <a:solidFill>
                  <a:schemeClr val="tx1">
                    <a:lumMod val="85000"/>
                    <a:lumOff val="15000"/>
                  </a:schemeClr>
                </a:solidFill>
              </a:rPr>
              <a:t>If </a:t>
            </a:r>
            <a:r>
              <a:rPr lang="en-US" sz="1600" dirty="0">
                <a:solidFill>
                  <a:schemeClr val="tx1">
                    <a:lumMod val="85000"/>
                    <a:lumOff val="15000"/>
                  </a:schemeClr>
                </a:solidFill>
              </a:rPr>
              <a:t>there is further compromise militarily, then there is </a:t>
            </a:r>
            <a:r>
              <a:rPr lang="en-US" sz="1600" dirty="0" smtClean="0">
                <a:solidFill>
                  <a:schemeClr val="tx1">
                    <a:lumMod val="85000"/>
                    <a:lumOff val="15000"/>
                  </a:schemeClr>
                </a:solidFill>
              </a:rPr>
              <a:t>always the possibility even of some strong positive </a:t>
            </a:r>
            <a:r>
              <a:rPr lang="en-US" sz="1600" dirty="0">
                <a:solidFill>
                  <a:schemeClr val="tx1">
                    <a:lumMod val="85000"/>
                    <a:lumOff val="15000"/>
                  </a:schemeClr>
                </a:solidFill>
              </a:rPr>
              <a:t>upside </a:t>
            </a:r>
            <a:r>
              <a:rPr lang="en-US" sz="1600" dirty="0" smtClean="0">
                <a:solidFill>
                  <a:schemeClr val="tx1">
                    <a:lumMod val="85000"/>
                    <a:lumOff val="15000"/>
                  </a:schemeClr>
                </a:solidFill>
              </a:rPr>
              <a:t>on </a:t>
            </a:r>
            <a:r>
              <a:rPr lang="en-US" sz="1600" dirty="0">
                <a:solidFill>
                  <a:schemeClr val="tx1">
                    <a:lumMod val="85000"/>
                    <a:lumOff val="15000"/>
                  </a:schemeClr>
                </a:solidFill>
              </a:rPr>
              <a:t>the FX rate which would run </a:t>
            </a:r>
            <a:r>
              <a:rPr lang="en-US" sz="1600" dirty="0" smtClean="0">
                <a:solidFill>
                  <a:schemeClr val="tx1">
                    <a:lumMod val="85000"/>
                    <a:lumOff val="15000"/>
                  </a:schemeClr>
                </a:solidFill>
              </a:rPr>
              <a:t>through </a:t>
            </a:r>
            <a:r>
              <a:rPr lang="en-US" sz="1600" dirty="0">
                <a:solidFill>
                  <a:schemeClr val="tx1">
                    <a:lumMod val="85000"/>
                    <a:lumOff val="15000"/>
                  </a:schemeClr>
                </a:solidFill>
              </a:rPr>
              <a:t>positively into business </a:t>
            </a:r>
            <a:r>
              <a:rPr lang="en-US" sz="1600" dirty="0" smtClean="0">
                <a:solidFill>
                  <a:schemeClr val="tx1">
                    <a:lumMod val="85000"/>
                    <a:lumOff val="15000"/>
                  </a:schemeClr>
                </a:solidFill>
              </a:rPr>
              <a:t>results. But this seems unlikely for now</a:t>
            </a:r>
          </a:p>
          <a:p>
            <a:r>
              <a:rPr lang="en-US" sz="1600" dirty="0" smtClean="0">
                <a:solidFill>
                  <a:schemeClr val="tx1">
                    <a:lumMod val="85000"/>
                    <a:lumOff val="15000"/>
                  </a:schemeClr>
                </a:solidFill>
              </a:rPr>
              <a:t>Our earlier currency estimates </a:t>
            </a:r>
            <a:r>
              <a:rPr lang="en-US" sz="1600" dirty="0">
                <a:solidFill>
                  <a:schemeClr val="tx1">
                    <a:lumMod val="85000"/>
                    <a:lumOff val="15000"/>
                  </a:schemeClr>
                </a:solidFill>
              </a:rPr>
              <a:t>for </a:t>
            </a:r>
            <a:r>
              <a:rPr lang="en-US" sz="1600" dirty="0" smtClean="0">
                <a:solidFill>
                  <a:schemeClr val="tx1">
                    <a:lumMod val="85000"/>
                    <a:lumOff val="15000"/>
                  </a:schemeClr>
                </a:solidFill>
              </a:rPr>
              <a:t>2015-16 still seem </a:t>
            </a:r>
            <a:r>
              <a:rPr lang="en-US" sz="1600" dirty="0">
                <a:solidFill>
                  <a:schemeClr val="tx1">
                    <a:lumMod val="85000"/>
                    <a:lumOff val="15000"/>
                  </a:schemeClr>
                </a:solidFill>
              </a:rPr>
              <a:t>about right </a:t>
            </a:r>
            <a:r>
              <a:rPr lang="en-US" sz="1600" dirty="0" smtClean="0">
                <a:solidFill>
                  <a:schemeClr val="tx1">
                    <a:lumMod val="85000"/>
                    <a:lumOff val="15000"/>
                  </a:schemeClr>
                </a:solidFill>
              </a:rPr>
              <a:t>averaging </a:t>
            </a:r>
            <a:r>
              <a:rPr lang="en-US" sz="1600" dirty="0">
                <a:solidFill>
                  <a:schemeClr val="tx1">
                    <a:lumMod val="85000"/>
                    <a:lumOff val="15000"/>
                  </a:schemeClr>
                </a:solidFill>
              </a:rPr>
              <a:t>to the US dollar at about 22-24 </a:t>
            </a:r>
            <a:endParaRPr lang="en-US" sz="1600" dirty="0" smtClean="0">
              <a:solidFill>
                <a:schemeClr val="tx1">
                  <a:lumMod val="85000"/>
                  <a:lumOff val="15000"/>
                </a:schemeClr>
              </a:solidFill>
            </a:endParaRPr>
          </a:p>
          <a:p>
            <a:r>
              <a:rPr lang="en-US" sz="1600" dirty="0" smtClean="0">
                <a:solidFill>
                  <a:schemeClr val="tx1">
                    <a:lumMod val="85000"/>
                    <a:lumOff val="15000"/>
                  </a:schemeClr>
                </a:solidFill>
              </a:rPr>
              <a:t>We </a:t>
            </a:r>
            <a:r>
              <a:rPr lang="en-US" sz="1600" dirty="0">
                <a:solidFill>
                  <a:schemeClr val="tx1">
                    <a:lumMod val="85000"/>
                    <a:lumOff val="15000"/>
                  </a:schemeClr>
                </a:solidFill>
              </a:rPr>
              <a:t>see the hryvnia somewhat weaker at </a:t>
            </a:r>
            <a:r>
              <a:rPr lang="en-US" sz="1600" dirty="0" smtClean="0">
                <a:solidFill>
                  <a:schemeClr val="tx1">
                    <a:lumMod val="85000"/>
                    <a:lumOff val="15000"/>
                  </a:schemeClr>
                </a:solidFill>
              </a:rPr>
              <a:t>about </a:t>
            </a:r>
            <a:r>
              <a:rPr lang="en-US" sz="1600" dirty="0">
                <a:solidFill>
                  <a:schemeClr val="tx1">
                    <a:lumMod val="85000"/>
                    <a:lumOff val="15000"/>
                  </a:schemeClr>
                </a:solidFill>
              </a:rPr>
              <a:t>26 to the dollar </a:t>
            </a:r>
            <a:r>
              <a:rPr lang="en-US" sz="1600" dirty="0" smtClean="0">
                <a:solidFill>
                  <a:schemeClr val="tx1">
                    <a:lumMod val="85000"/>
                    <a:lumOff val="15000"/>
                  </a:schemeClr>
                </a:solidFill>
              </a:rPr>
              <a:t>by year-end </a:t>
            </a:r>
            <a:r>
              <a:rPr lang="en-US" sz="1600" dirty="0">
                <a:solidFill>
                  <a:schemeClr val="tx1">
                    <a:lumMod val="85000"/>
                    <a:lumOff val="15000"/>
                  </a:schemeClr>
                </a:solidFill>
              </a:rPr>
              <a:t>2016 </a:t>
            </a:r>
          </a:p>
          <a:p>
            <a:r>
              <a:rPr lang="en-US" sz="1600" dirty="0">
                <a:solidFill>
                  <a:schemeClr val="tx1">
                    <a:lumMod val="85000"/>
                    <a:lumOff val="15000"/>
                  </a:schemeClr>
                </a:solidFill>
              </a:rPr>
              <a:t>Risks </a:t>
            </a:r>
            <a:r>
              <a:rPr lang="en-US" sz="1600" dirty="0" smtClean="0">
                <a:solidFill>
                  <a:schemeClr val="tx1">
                    <a:lumMod val="85000"/>
                    <a:lumOff val="15000"/>
                  </a:schemeClr>
                </a:solidFill>
              </a:rPr>
              <a:t>and </a:t>
            </a:r>
            <a:r>
              <a:rPr lang="en-US" sz="1600" dirty="0">
                <a:solidFill>
                  <a:schemeClr val="tx1">
                    <a:lumMod val="85000"/>
                    <a:lumOff val="15000"/>
                  </a:schemeClr>
                </a:solidFill>
              </a:rPr>
              <a:t>volatility could be </a:t>
            </a:r>
            <a:r>
              <a:rPr lang="en-US" sz="1600" dirty="0" smtClean="0">
                <a:solidFill>
                  <a:schemeClr val="tx1">
                    <a:lumMod val="85000"/>
                    <a:lumOff val="15000"/>
                  </a:schemeClr>
                </a:solidFill>
              </a:rPr>
              <a:t>large both </a:t>
            </a:r>
            <a:r>
              <a:rPr lang="en-US" sz="1600" dirty="0">
                <a:solidFill>
                  <a:schemeClr val="tx1">
                    <a:lumMod val="85000"/>
                    <a:lumOff val="15000"/>
                  </a:schemeClr>
                </a:solidFill>
              </a:rPr>
              <a:t>to the up or </a:t>
            </a:r>
            <a:r>
              <a:rPr lang="en-US" sz="1600" dirty="0" smtClean="0">
                <a:solidFill>
                  <a:schemeClr val="tx1">
                    <a:lumMod val="85000"/>
                    <a:lumOff val="15000"/>
                  </a:schemeClr>
                </a:solidFill>
              </a:rPr>
              <a:t>more to the downside </a:t>
            </a:r>
            <a:endParaRPr lang="en-US" sz="1600" dirty="0">
              <a:solidFill>
                <a:schemeClr val="tx1">
                  <a:lumMod val="85000"/>
                  <a:lumOff val="15000"/>
                </a:schemeClr>
              </a:solidFill>
            </a:endParaRPr>
          </a:p>
          <a:p>
            <a:r>
              <a:rPr lang="en-US" sz="1600" dirty="0" smtClean="0">
                <a:solidFill>
                  <a:schemeClr val="tx1">
                    <a:lumMod val="85000"/>
                    <a:lumOff val="15000"/>
                  </a:schemeClr>
                </a:solidFill>
              </a:rPr>
              <a:t>Total merchandise export levels fell from $65bn in 2013 to $55bn last year and to about $41bn this year and given growth trends eastwards and westwards we see only a slow trade recovery and Ukrainian exporters not fully able to benefit from the weak currency </a:t>
            </a:r>
          </a:p>
          <a:p>
            <a:r>
              <a:rPr lang="en-US" sz="1600" dirty="0" smtClean="0">
                <a:solidFill>
                  <a:schemeClr val="tx1">
                    <a:lumMod val="85000"/>
                    <a:lumOff val="15000"/>
                  </a:schemeClr>
                </a:solidFill>
              </a:rPr>
              <a:t>Some </a:t>
            </a:r>
            <a:r>
              <a:rPr lang="en-US" sz="1600" dirty="0">
                <a:solidFill>
                  <a:schemeClr val="tx1">
                    <a:lumMod val="85000"/>
                    <a:lumOff val="15000"/>
                  </a:schemeClr>
                </a:solidFill>
              </a:rPr>
              <a:t>Russian regulations are blocking Ukrainian exports into Russia while some western companies are no longer supplying Ukraine from Russia. This is </a:t>
            </a:r>
            <a:r>
              <a:rPr lang="en-US" sz="1600" dirty="0" smtClean="0">
                <a:solidFill>
                  <a:schemeClr val="tx1">
                    <a:lumMod val="85000"/>
                    <a:lumOff val="15000"/>
                  </a:schemeClr>
                </a:solidFill>
              </a:rPr>
              <a:t>by no means a </a:t>
            </a:r>
            <a:r>
              <a:rPr lang="en-US" sz="1600" dirty="0">
                <a:solidFill>
                  <a:schemeClr val="tx1">
                    <a:lumMod val="85000"/>
                    <a:lumOff val="15000"/>
                  </a:schemeClr>
                </a:solidFill>
              </a:rPr>
              <a:t>complete freeze on </a:t>
            </a:r>
            <a:r>
              <a:rPr lang="en-US" sz="1600" dirty="0" smtClean="0">
                <a:solidFill>
                  <a:schemeClr val="tx1">
                    <a:lumMod val="85000"/>
                    <a:lumOff val="15000"/>
                  </a:schemeClr>
                </a:solidFill>
              </a:rPr>
              <a:t>this cross </a:t>
            </a:r>
            <a:r>
              <a:rPr lang="en-US" sz="1600" dirty="0">
                <a:solidFill>
                  <a:schemeClr val="tx1">
                    <a:lumMod val="85000"/>
                    <a:lumOff val="15000"/>
                  </a:schemeClr>
                </a:solidFill>
              </a:rPr>
              <a:t>border trade but does indicate that the trend is in the wrong direction</a:t>
            </a:r>
          </a:p>
          <a:p>
            <a:endParaRPr lang="en-US" sz="1600" dirty="0">
              <a:solidFill>
                <a:srgbClr val="FF0000"/>
              </a:solidFill>
            </a:endParaRPr>
          </a:p>
          <a:p>
            <a:endParaRPr lang="en-US" sz="1600" dirty="0">
              <a:solidFill>
                <a:srgbClr val="FF0000"/>
              </a:solidFill>
            </a:endParaRPr>
          </a:p>
          <a:p>
            <a:endParaRPr lang="en-GB" sz="1700" dirty="0">
              <a:solidFill>
                <a:srgbClr val="FF0000"/>
              </a:solidFill>
            </a:endParaRPr>
          </a:p>
        </p:txBody>
      </p:sp>
    </p:spTree>
    <p:extLst>
      <p:ext uri="{BB962C8B-B14F-4D97-AF65-F5344CB8AC3E}">
        <p14:creationId xmlns:p14="http://schemas.microsoft.com/office/powerpoint/2010/main" val="4223255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Debt restructuring (1)</a:t>
            </a:r>
            <a:endParaRPr lang="en-GB" dirty="0"/>
          </a:p>
        </p:txBody>
      </p:sp>
      <p:sp>
        <p:nvSpPr>
          <p:cNvPr id="3" name="Content Placeholder 2"/>
          <p:cNvSpPr>
            <a:spLocks noGrp="1"/>
          </p:cNvSpPr>
          <p:nvPr>
            <p:ph idx="1"/>
          </p:nvPr>
        </p:nvSpPr>
        <p:spPr/>
        <p:txBody>
          <a:bodyPr>
            <a:normAutofit/>
          </a:bodyPr>
          <a:lstStyle/>
          <a:p>
            <a:r>
              <a:rPr lang="en-US" sz="1600" dirty="0">
                <a:solidFill>
                  <a:schemeClr val="tx1">
                    <a:lumMod val="85000"/>
                    <a:lumOff val="15000"/>
                  </a:schemeClr>
                </a:solidFill>
              </a:rPr>
              <a:t>On 11 March the IMF approved a 4-year assistance program of $17.5bn under the so-called Extended Fund Facility (EEF). The new program replaces an earlier two-year program of $17bn (of which some $5bn were disbursed)</a:t>
            </a:r>
          </a:p>
          <a:p>
            <a:r>
              <a:rPr lang="en-US" sz="1600" dirty="0">
                <a:solidFill>
                  <a:schemeClr val="tx1">
                    <a:lumMod val="85000"/>
                    <a:lumOff val="15000"/>
                  </a:schemeClr>
                </a:solidFill>
              </a:rPr>
              <a:t>In fact $15bn of the $40bn package is predicted to be saved (by 2018) in on-going debt negotiations: so 40% of the total support is presumed to come from debt restructuring which as we noted several months ago was extremely optimistic or fanciful</a:t>
            </a:r>
          </a:p>
          <a:p>
            <a:r>
              <a:rPr lang="en-GB" sz="1600" dirty="0" smtClean="0">
                <a:solidFill>
                  <a:schemeClr val="tx1">
                    <a:lumMod val="85000"/>
                    <a:lumOff val="15000"/>
                  </a:schemeClr>
                </a:solidFill>
              </a:rPr>
              <a:t>The more recent deal </a:t>
            </a:r>
            <a:r>
              <a:rPr lang="en-GB" sz="1600" dirty="0">
                <a:solidFill>
                  <a:schemeClr val="tx1">
                    <a:lumMod val="85000"/>
                    <a:lumOff val="15000"/>
                  </a:schemeClr>
                </a:solidFill>
              </a:rPr>
              <a:t>reached </a:t>
            </a:r>
            <a:r>
              <a:rPr lang="en-GB" sz="1600" dirty="0" smtClean="0">
                <a:solidFill>
                  <a:schemeClr val="tx1">
                    <a:lumMod val="85000"/>
                    <a:lumOff val="15000"/>
                  </a:schemeClr>
                </a:solidFill>
              </a:rPr>
              <a:t>with private creditors in September is a step </a:t>
            </a:r>
            <a:r>
              <a:rPr lang="en-GB" sz="1600" dirty="0">
                <a:solidFill>
                  <a:schemeClr val="tx1">
                    <a:lumMod val="85000"/>
                    <a:lumOff val="15000"/>
                  </a:schemeClr>
                </a:solidFill>
              </a:rPr>
              <a:t>in the right direction and has boosted the </a:t>
            </a:r>
            <a:r>
              <a:rPr lang="en-GB" sz="1600" dirty="0" smtClean="0">
                <a:solidFill>
                  <a:schemeClr val="tx1">
                    <a:lumMod val="85000"/>
                    <a:lumOff val="15000"/>
                  </a:schemeClr>
                </a:solidFill>
              </a:rPr>
              <a:t>economic and corporate mood</a:t>
            </a:r>
            <a:endParaRPr lang="en-GB" sz="1600" dirty="0">
              <a:solidFill>
                <a:schemeClr val="tx1">
                  <a:lumMod val="85000"/>
                  <a:lumOff val="15000"/>
                </a:schemeClr>
              </a:solidFill>
            </a:endParaRPr>
          </a:p>
          <a:p>
            <a:r>
              <a:rPr lang="en-GB" sz="1600" dirty="0">
                <a:solidFill>
                  <a:schemeClr val="tx1">
                    <a:lumMod val="85000"/>
                    <a:lumOff val="15000"/>
                  </a:schemeClr>
                </a:solidFill>
              </a:rPr>
              <a:t>In brief summary </a:t>
            </a:r>
            <a:r>
              <a:rPr lang="en-GB" sz="1600" dirty="0" smtClean="0">
                <a:solidFill>
                  <a:schemeClr val="tx1">
                    <a:lumMod val="85000"/>
                    <a:lumOff val="15000"/>
                  </a:schemeClr>
                </a:solidFill>
              </a:rPr>
              <a:t>the deal </a:t>
            </a:r>
            <a:r>
              <a:rPr lang="en-GB" sz="1600" dirty="0">
                <a:solidFill>
                  <a:schemeClr val="tx1">
                    <a:lumMod val="85000"/>
                    <a:lumOff val="15000"/>
                  </a:schemeClr>
                </a:solidFill>
              </a:rPr>
              <a:t>to restructure </a:t>
            </a:r>
            <a:r>
              <a:rPr lang="en-GB" sz="1600" dirty="0" smtClean="0">
                <a:solidFill>
                  <a:schemeClr val="tx1">
                    <a:lumMod val="85000"/>
                    <a:lumOff val="15000"/>
                  </a:schemeClr>
                </a:solidFill>
              </a:rPr>
              <a:t>external </a:t>
            </a:r>
            <a:r>
              <a:rPr lang="en-GB" sz="1600" dirty="0">
                <a:solidFill>
                  <a:schemeClr val="tx1">
                    <a:lumMod val="85000"/>
                    <a:lumOff val="15000"/>
                  </a:schemeClr>
                </a:solidFill>
              </a:rPr>
              <a:t>liabilities </a:t>
            </a:r>
            <a:r>
              <a:rPr lang="en-GB" sz="1600" dirty="0" smtClean="0">
                <a:solidFill>
                  <a:schemeClr val="tx1">
                    <a:lumMod val="85000"/>
                    <a:lumOff val="15000"/>
                  </a:schemeClr>
                </a:solidFill>
              </a:rPr>
              <a:t>meant creditors agreed </a:t>
            </a:r>
            <a:r>
              <a:rPr lang="en-GB" sz="1600" dirty="0">
                <a:solidFill>
                  <a:schemeClr val="tx1">
                    <a:lumMod val="85000"/>
                    <a:lumOff val="15000"/>
                  </a:schemeClr>
                </a:solidFill>
              </a:rPr>
              <a:t>to a 20% haircut of </a:t>
            </a:r>
            <a:r>
              <a:rPr lang="en-GB" sz="1600" dirty="0" smtClean="0">
                <a:solidFill>
                  <a:schemeClr val="tx1">
                    <a:lumMod val="85000"/>
                    <a:lumOff val="15000"/>
                  </a:schemeClr>
                </a:solidFill>
              </a:rPr>
              <a:t>principal, </a:t>
            </a:r>
            <a:r>
              <a:rPr lang="en-GB" sz="1600" dirty="0">
                <a:solidFill>
                  <a:schemeClr val="tx1">
                    <a:lumMod val="85000"/>
                    <a:lumOff val="15000"/>
                  </a:schemeClr>
                </a:solidFill>
              </a:rPr>
              <a:t>coupons were adjusted higher and the maturity was </a:t>
            </a:r>
            <a:r>
              <a:rPr lang="en-GB" sz="1600" dirty="0" smtClean="0">
                <a:solidFill>
                  <a:schemeClr val="tx1">
                    <a:lumMod val="85000"/>
                    <a:lumOff val="15000"/>
                  </a:schemeClr>
                </a:solidFill>
              </a:rPr>
              <a:t>extended </a:t>
            </a:r>
            <a:r>
              <a:rPr lang="en-GB" sz="1600" dirty="0">
                <a:solidFill>
                  <a:schemeClr val="tx1">
                    <a:lumMod val="85000"/>
                    <a:lumOff val="15000"/>
                  </a:schemeClr>
                </a:solidFill>
              </a:rPr>
              <a:t>by 4 years. </a:t>
            </a:r>
            <a:r>
              <a:rPr lang="en-GB" sz="1600" dirty="0" smtClean="0">
                <a:solidFill>
                  <a:schemeClr val="tx1">
                    <a:lumMod val="85000"/>
                    <a:lumOff val="15000"/>
                  </a:schemeClr>
                </a:solidFill>
              </a:rPr>
              <a:t>And </a:t>
            </a:r>
            <a:r>
              <a:rPr lang="en-GB" sz="1600" dirty="0">
                <a:solidFill>
                  <a:schemeClr val="tx1">
                    <a:lumMod val="85000"/>
                    <a:lumOff val="15000"/>
                  </a:schemeClr>
                </a:solidFill>
              </a:rPr>
              <a:t>in </a:t>
            </a:r>
            <a:r>
              <a:rPr lang="en-GB" sz="1600" dirty="0" smtClean="0">
                <a:solidFill>
                  <a:schemeClr val="tx1">
                    <a:lumMod val="85000"/>
                    <a:lumOff val="15000"/>
                  </a:schemeClr>
                </a:solidFill>
              </a:rPr>
              <a:t>addition the </a:t>
            </a:r>
            <a:r>
              <a:rPr lang="en-GB" sz="1600" dirty="0">
                <a:solidFill>
                  <a:schemeClr val="tx1">
                    <a:lumMod val="85000"/>
                    <a:lumOff val="15000"/>
                  </a:schemeClr>
                </a:solidFill>
              </a:rPr>
              <a:t>government provided “value </a:t>
            </a:r>
            <a:r>
              <a:rPr lang="en-GB" sz="1600" dirty="0" smtClean="0">
                <a:solidFill>
                  <a:schemeClr val="tx1">
                    <a:lumMod val="85000"/>
                    <a:lumOff val="15000"/>
                  </a:schemeClr>
                </a:solidFill>
              </a:rPr>
              <a:t>recovery” instruments/warrants </a:t>
            </a:r>
            <a:r>
              <a:rPr lang="en-GB" sz="1600" dirty="0">
                <a:solidFill>
                  <a:schemeClr val="tx1">
                    <a:lumMod val="85000"/>
                    <a:lumOff val="15000"/>
                  </a:schemeClr>
                </a:solidFill>
              </a:rPr>
              <a:t>that </a:t>
            </a:r>
            <a:r>
              <a:rPr lang="en-GB" sz="1600" dirty="0" smtClean="0">
                <a:solidFill>
                  <a:schemeClr val="tx1">
                    <a:lumMod val="85000"/>
                    <a:lumOff val="15000"/>
                  </a:schemeClr>
                </a:solidFill>
              </a:rPr>
              <a:t>are linked </a:t>
            </a:r>
            <a:r>
              <a:rPr lang="en-GB" sz="1600" dirty="0">
                <a:solidFill>
                  <a:schemeClr val="tx1">
                    <a:lumMod val="85000"/>
                    <a:lumOff val="15000"/>
                  </a:schemeClr>
                </a:solidFill>
              </a:rPr>
              <a:t>to </a:t>
            </a:r>
            <a:r>
              <a:rPr lang="en-GB" sz="1600" dirty="0" smtClean="0">
                <a:solidFill>
                  <a:schemeClr val="tx1">
                    <a:lumMod val="85000"/>
                    <a:lumOff val="15000"/>
                  </a:schemeClr>
                </a:solidFill>
              </a:rPr>
              <a:t>future GDP </a:t>
            </a:r>
            <a:r>
              <a:rPr lang="en-GB" sz="1600" dirty="0">
                <a:solidFill>
                  <a:schemeClr val="tx1">
                    <a:lumMod val="85000"/>
                    <a:lumOff val="15000"/>
                  </a:schemeClr>
                </a:solidFill>
              </a:rPr>
              <a:t>growth</a:t>
            </a:r>
          </a:p>
          <a:p>
            <a:r>
              <a:rPr lang="en-GB" sz="1600" dirty="0">
                <a:solidFill>
                  <a:schemeClr val="tx1">
                    <a:lumMod val="85000"/>
                    <a:lumOff val="15000"/>
                  </a:schemeClr>
                </a:solidFill>
              </a:rPr>
              <a:t>There is short-term </a:t>
            </a:r>
            <a:r>
              <a:rPr lang="en-GB" sz="1600" dirty="0" smtClean="0">
                <a:solidFill>
                  <a:schemeClr val="tx1">
                    <a:lumMod val="85000"/>
                    <a:lumOff val="15000"/>
                  </a:schemeClr>
                </a:solidFill>
              </a:rPr>
              <a:t>benefit </a:t>
            </a:r>
            <a:r>
              <a:rPr lang="en-GB" sz="1600" dirty="0">
                <a:solidFill>
                  <a:schemeClr val="tx1">
                    <a:lumMod val="85000"/>
                    <a:lumOff val="15000"/>
                  </a:schemeClr>
                </a:solidFill>
              </a:rPr>
              <a:t>in the </a:t>
            </a:r>
            <a:r>
              <a:rPr lang="en-GB" sz="1600" dirty="0" smtClean="0">
                <a:solidFill>
                  <a:schemeClr val="tx1">
                    <a:lumMod val="85000"/>
                    <a:lumOff val="15000"/>
                  </a:schemeClr>
                </a:solidFill>
              </a:rPr>
              <a:t>deal </a:t>
            </a:r>
            <a:r>
              <a:rPr lang="en-GB" sz="1600" dirty="0">
                <a:solidFill>
                  <a:schemeClr val="tx1">
                    <a:lumMod val="85000"/>
                    <a:lumOff val="15000"/>
                  </a:schemeClr>
                </a:solidFill>
              </a:rPr>
              <a:t>for </a:t>
            </a:r>
            <a:r>
              <a:rPr lang="en-GB" sz="1600" dirty="0" smtClean="0">
                <a:solidFill>
                  <a:schemeClr val="tx1">
                    <a:lumMod val="85000"/>
                    <a:lumOff val="15000"/>
                  </a:schemeClr>
                </a:solidFill>
              </a:rPr>
              <a:t>Ukraine and </a:t>
            </a:r>
            <a:r>
              <a:rPr lang="en-GB" sz="1600" dirty="0">
                <a:solidFill>
                  <a:schemeClr val="tx1">
                    <a:lumMod val="85000"/>
                    <a:lumOff val="15000"/>
                  </a:schemeClr>
                </a:solidFill>
              </a:rPr>
              <a:t>for the </a:t>
            </a:r>
            <a:r>
              <a:rPr lang="en-GB" sz="1600" dirty="0" smtClean="0">
                <a:solidFill>
                  <a:schemeClr val="tx1">
                    <a:lumMod val="85000"/>
                    <a:lumOff val="15000"/>
                  </a:schemeClr>
                </a:solidFill>
              </a:rPr>
              <a:t>creditors especially </a:t>
            </a:r>
            <a:r>
              <a:rPr lang="en-GB" sz="1600" dirty="0">
                <a:solidFill>
                  <a:schemeClr val="tx1">
                    <a:lumMod val="85000"/>
                    <a:lumOff val="15000"/>
                  </a:schemeClr>
                </a:solidFill>
              </a:rPr>
              <a:t>if the </a:t>
            </a:r>
            <a:r>
              <a:rPr lang="en-GB" sz="1600" dirty="0" smtClean="0">
                <a:solidFill>
                  <a:schemeClr val="tx1">
                    <a:lumMod val="85000"/>
                    <a:lumOff val="15000"/>
                  </a:schemeClr>
                </a:solidFill>
              </a:rPr>
              <a:t>Ukraine economy starts to report moderate GDP </a:t>
            </a:r>
            <a:r>
              <a:rPr lang="en-GB" sz="1600" dirty="0">
                <a:solidFill>
                  <a:schemeClr val="tx1">
                    <a:lumMod val="85000"/>
                    <a:lumOff val="15000"/>
                  </a:schemeClr>
                </a:solidFill>
              </a:rPr>
              <a:t>growth over the </a:t>
            </a:r>
            <a:r>
              <a:rPr lang="en-GB" sz="1600" dirty="0" smtClean="0">
                <a:solidFill>
                  <a:schemeClr val="tx1">
                    <a:lumMod val="85000"/>
                    <a:lumOff val="15000"/>
                  </a:schemeClr>
                </a:solidFill>
              </a:rPr>
              <a:t>next </a:t>
            </a:r>
            <a:r>
              <a:rPr lang="en-GB" sz="1600" dirty="0">
                <a:solidFill>
                  <a:schemeClr val="tx1">
                    <a:lumMod val="85000"/>
                    <a:lumOff val="15000"/>
                  </a:schemeClr>
                </a:solidFill>
              </a:rPr>
              <a:t>5 </a:t>
            </a:r>
            <a:r>
              <a:rPr lang="en-GB" sz="1600" dirty="0" smtClean="0">
                <a:solidFill>
                  <a:schemeClr val="tx1">
                    <a:lumMod val="85000"/>
                    <a:lumOff val="15000"/>
                  </a:schemeClr>
                </a:solidFill>
              </a:rPr>
              <a:t>years</a:t>
            </a:r>
            <a:endParaRPr lang="en-GB" sz="1600" dirty="0">
              <a:solidFill>
                <a:schemeClr val="tx1">
                  <a:lumMod val="85000"/>
                  <a:lumOff val="15000"/>
                </a:schemeClr>
              </a:solidFill>
            </a:endParaRPr>
          </a:p>
          <a:p>
            <a:r>
              <a:rPr lang="en-GB" sz="1600" dirty="0">
                <a:solidFill>
                  <a:schemeClr val="tx1">
                    <a:lumMod val="85000"/>
                    <a:lumOff val="15000"/>
                  </a:schemeClr>
                </a:solidFill>
              </a:rPr>
              <a:t>But the </a:t>
            </a:r>
            <a:r>
              <a:rPr lang="en-GB" sz="1600" dirty="0" smtClean="0">
                <a:solidFill>
                  <a:schemeClr val="tx1">
                    <a:lumMod val="85000"/>
                    <a:lumOff val="15000"/>
                  </a:schemeClr>
                </a:solidFill>
              </a:rPr>
              <a:t>smooth implementation </a:t>
            </a:r>
            <a:r>
              <a:rPr lang="en-GB" sz="1600" dirty="0">
                <a:solidFill>
                  <a:schemeClr val="tx1">
                    <a:lumMod val="85000"/>
                    <a:lumOff val="15000"/>
                  </a:schemeClr>
                </a:solidFill>
              </a:rPr>
              <a:t>of the deal may prove tricky in </a:t>
            </a:r>
            <a:r>
              <a:rPr lang="en-GB" sz="1600" dirty="0" smtClean="0">
                <a:solidFill>
                  <a:schemeClr val="tx1">
                    <a:lumMod val="85000"/>
                    <a:lumOff val="15000"/>
                  </a:schemeClr>
                </a:solidFill>
              </a:rPr>
              <a:t>the </a:t>
            </a:r>
            <a:r>
              <a:rPr lang="en-GB" sz="1600" dirty="0">
                <a:solidFill>
                  <a:schemeClr val="tx1">
                    <a:lumMod val="85000"/>
                    <a:lumOff val="15000"/>
                  </a:schemeClr>
                </a:solidFill>
              </a:rPr>
              <a:t>closing months of 2015</a:t>
            </a:r>
          </a:p>
          <a:p>
            <a:endParaRPr lang="en-GB" sz="1600" dirty="0"/>
          </a:p>
        </p:txBody>
      </p:sp>
    </p:spTree>
    <p:extLst>
      <p:ext uri="{BB962C8B-B14F-4D97-AF65-F5344CB8AC3E}">
        <p14:creationId xmlns:p14="http://schemas.microsoft.com/office/powerpoint/2010/main" val="1780062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Debt </a:t>
            </a:r>
            <a:r>
              <a:rPr lang="en-US" dirty="0" smtClean="0"/>
              <a:t>restructuring (2)</a:t>
            </a:r>
            <a:endParaRPr lang="en-GB" dirty="0"/>
          </a:p>
        </p:txBody>
      </p:sp>
      <p:sp>
        <p:nvSpPr>
          <p:cNvPr id="3" name="Content Placeholder 2"/>
          <p:cNvSpPr>
            <a:spLocks noGrp="1"/>
          </p:cNvSpPr>
          <p:nvPr>
            <p:ph idx="1"/>
          </p:nvPr>
        </p:nvSpPr>
        <p:spPr/>
        <p:txBody>
          <a:bodyPr>
            <a:normAutofit/>
          </a:bodyPr>
          <a:lstStyle/>
          <a:p>
            <a:r>
              <a:rPr lang="en-GB" sz="1600" dirty="0">
                <a:solidFill>
                  <a:schemeClr val="tx1">
                    <a:lumMod val="85000"/>
                    <a:lumOff val="15000"/>
                  </a:schemeClr>
                </a:solidFill>
              </a:rPr>
              <a:t>There is still some lingering question mark about the proportion of creditors who have accepted the deal in order to make it legitimate (75% of creditors)</a:t>
            </a:r>
          </a:p>
          <a:p>
            <a:r>
              <a:rPr lang="en-GB" sz="1600" dirty="0">
                <a:solidFill>
                  <a:schemeClr val="tx1">
                    <a:lumMod val="85000"/>
                    <a:lumOff val="15000"/>
                  </a:schemeClr>
                </a:solidFill>
              </a:rPr>
              <a:t>The principal sticking point remains the $3bn Eurobond due to be paid to Russia in December 2015</a:t>
            </a:r>
          </a:p>
          <a:p>
            <a:r>
              <a:rPr lang="en-GB" sz="1600" dirty="0">
                <a:solidFill>
                  <a:schemeClr val="tx1">
                    <a:lumMod val="85000"/>
                    <a:lumOff val="15000"/>
                  </a:schemeClr>
                </a:solidFill>
              </a:rPr>
              <a:t>If the IMF were to adopt a rigid interpretation of what type of debt this Eurobond entails, then Ukraine could be plunged into official default and IMF funding would have to be halted on technical grounds as the Fund is not eligible to lend “into arrears”</a:t>
            </a:r>
          </a:p>
          <a:p>
            <a:r>
              <a:rPr lang="en-GB" sz="1600" dirty="0">
                <a:solidFill>
                  <a:schemeClr val="tx1">
                    <a:lumMod val="85000"/>
                    <a:lumOff val="15000"/>
                  </a:schemeClr>
                </a:solidFill>
              </a:rPr>
              <a:t>The IMF ought  to redefine its terms so that it can lend into arrears of public debt (which is what this Eurobond is) as well as private debt</a:t>
            </a:r>
          </a:p>
          <a:p>
            <a:r>
              <a:rPr lang="en-GB" sz="1600" dirty="0">
                <a:solidFill>
                  <a:schemeClr val="tx1">
                    <a:lumMod val="85000"/>
                    <a:lumOff val="15000"/>
                  </a:schemeClr>
                </a:solidFill>
              </a:rPr>
              <a:t>The bottom line in our opinion is a strong one that the IMF will continue lending though the full term of its existing program and the Russian Eurobond issue will prove a temporary distraction</a:t>
            </a:r>
          </a:p>
          <a:p>
            <a:endParaRPr lang="en-GB" sz="1600" dirty="0"/>
          </a:p>
        </p:txBody>
      </p:sp>
    </p:spTree>
    <p:extLst>
      <p:ext uri="{BB962C8B-B14F-4D97-AF65-F5344CB8AC3E}">
        <p14:creationId xmlns:p14="http://schemas.microsoft.com/office/powerpoint/2010/main" val="21676277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senior executives see things (1)</a:t>
            </a:r>
            <a:endParaRPr lang="en-GB" dirty="0"/>
          </a:p>
        </p:txBody>
      </p:sp>
      <p:sp>
        <p:nvSpPr>
          <p:cNvPr id="3" name="Content Placeholder 2"/>
          <p:cNvSpPr>
            <a:spLocks noGrp="1"/>
          </p:cNvSpPr>
          <p:nvPr>
            <p:ph idx="1"/>
          </p:nvPr>
        </p:nvSpPr>
        <p:spPr>
          <a:xfrm>
            <a:off x="457200" y="1600200"/>
            <a:ext cx="8435280" cy="4525963"/>
          </a:xfrm>
        </p:spPr>
        <p:txBody>
          <a:bodyPr>
            <a:noAutofit/>
          </a:bodyPr>
          <a:lstStyle/>
          <a:p>
            <a:pPr>
              <a:spcBef>
                <a:spcPts val="0"/>
              </a:spcBef>
            </a:pPr>
            <a:r>
              <a:rPr lang="en-US" sz="1600" dirty="0" smtClean="0">
                <a:solidFill>
                  <a:schemeClr val="tx1">
                    <a:lumMod val="85000"/>
                    <a:lumOff val="15000"/>
                  </a:schemeClr>
                </a:solidFill>
              </a:rPr>
              <a:t>The local MD of a major consumer product firm: “We were seeing a further 50% drop in the Euro top-line and some weeks ago I thought it would be worse but the currency stabilisation has helped a little. But the numbers are still very bad”</a:t>
            </a:r>
          </a:p>
          <a:p>
            <a:pPr>
              <a:spcBef>
                <a:spcPts val="0"/>
              </a:spcBef>
            </a:pPr>
            <a:r>
              <a:rPr lang="en-US" sz="1600" dirty="0" smtClean="0">
                <a:solidFill>
                  <a:schemeClr val="tx1">
                    <a:lumMod val="85000"/>
                    <a:lumOff val="15000"/>
                  </a:schemeClr>
                </a:solidFill>
              </a:rPr>
              <a:t>Another MD in the same sector confirmed: “We could see top-line sales fall by 10-25% this year and any consumer resilience could collapse this year compared with some relative support in 2014. I am also seeing the start of a collapse in premium products (which is not surprising) but the speed of the move to value and discounts is extreme now. We and other companies are losing share now to the discounters as the Ukrainian consumers move en masse to the bottom</a:t>
            </a:r>
            <a:r>
              <a:rPr lang="en-US" sz="1600" dirty="0">
                <a:solidFill>
                  <a:schemeClr val="tx1">
                    <a:lumMod val="85000"/>
                    <a:lumOff val="15000"/>
                  </a:schemeClr>
                </a:solidFill>
              </a:rPr>
              <a:t>.” </a:t>
            </a:r>
            <a:endParaRPr lang="en-US" sz="1600" dirty="0" smtClean="0">
              <a:solidFill>
                <a:schemeClr val="tx1">
                  <a:lumMod val="85000"/>
                  <a:lumOff val="15000"/>
                </a:schemeClr>
              </a:solidFill>
            </a:endParaRPr>
          </a:p>
          <a:p>
            <a:pPr>
              <a:spcBef>
                <a:spcPts val="0"/>
              </a:spcBef>
            </a:pPr>
            <a:r>
              <a:rPr lang="en-US" sz="1600" dirty="0" smtClean="0">
                <a:solidFill>
                  <a:schemeClr val="tx1">
                    <a:lumMod val="85000"/>
                    <a:lumOff val="15000"/>
                  </a:schemeClr>
                </a:solidFill>
              </a:rPr>
              <a:t>But </a:t>
            </a:r>
            <a:r>
              <a:rPr lang="en-US" sz="1600" dirty="0">
                <a:solidFill>
                  <a:schemeClr val="tx1">
                    <a:lumMod val="85000"/>
                    <a:lumOff val="15000"/>
                  </a:schemeClr>
                </a:solidFill>
              </a:rPr>
              <a:t>not is all bad news</a:t>
            </a:r>
          </a:p>
          <a:p>
            <a:pPr>
              <a:spcBef>
                <a:spcPts val="0"/>
              </a:spcBef>
            </a:pPr>
            <a:r>
              <a:rPr lang="en-US" sz="1600" dirty="0">
                <a:solidFill>
                  <a:schemeClr val="tx1">
                    <a:lumMod val="85000"/>
                    <a:lumOff val="15000"/>
                  </a:schemeClr>
                </a:solidFill>
              </a:rPr>
              <a:t>The regional director of a global apparel brand stated last week in Moscow that: “Our Ukraine business is remarkable. We are up 70-80% in hryvnia which means of course that we are solid in FX when we combine that with some price rises. To be able to stay steady in FX when the currency collapsed and inflation shot through the roof is quite special”.</a:t>
            </a:r>
          </a:p>
          <a:p>
            <a:pPr>
              <a:spcBef>
                <a:spcPts val="0"/>
              </a:spcBef>
            </a:pPr>
            <a:r>
              <a:rPr lang="en-US" sz="1600" dirty="0">
                <a:solidFill>
                  <a:schemeClr val="tx1">
                    <a:lumMod val="85000"/>
                    <a:lumOff val="15000"/>
                  </a:schemeClr>
                </a:solidFill>
              </a:rPr>
              <a:t>The regional MD of one industrial conglomerate also noted: “Our sales are up 50% in local currency and </a:t>
            </a:r>
            <a:r>
              <a:rPr lang="en-US" sz="1600" dirty="0" smtClean="0">
                <a:solidFill>
                  <a:schemeClr val="tx1">
                    <a:lumMod val="85000"/>
                    <a:lumOff val="15000"/>
                  </a:schemeClr>
                </a:solidFill>
              </a:rPr>
              <a:t>somehow </a:t>
            </a:r>
            <a:r>
              <a:rPr lang="en-US" sz="1600" dirty="0">
                <a:solidFill>
                  <a:schemeClr val="tx1">
                    <a:lumMod val="85000"/>
                    <a:lumOff val="15000"/>
                  </a:schemeClr>
                </a:solidFill>
              </a:rPr>
              <a:t>our customers find money </a:t>
            </a:r>
            <a:r>
              <a:rPr lang="en-US" sz="1600" dirty="0" smtClean="0">
                <a:solidFill>
                  <a:schemeClr val="tx1">
                    <a:lumMod val="85000"/>
                    <a:lumOff val="15000"/>
                  </a:schemeClr>
                </a:solidFill>
              </a:rPr>
              <a:t>somewhere</a:t>
            </a:r>
            <a:r>
              <a:rPr lang="en-US" sz="1600" dirty="0">
                <a:solidFill>
                  <a:schemeClr val="tx1">
                    <a:lumMod val="85000"/>
                    <a:lumOff val="15000"/>
                  </a:schemeClr>
                </a:solidFill>
              </a:rPr>
              <a:t>. They have been able to protect their previous FX earnings and not turn them into hryvnia. To be honest I don’t ask them where they get the Euros and we continue a reasonable business against this frightening background”</a:t>
            </a:r>
            <a:endParaRPr lang="en-GB" sz="1600" dirty="0">
              <a:solidFill>
                <a:schemeClr val="tx1">
                  <a:lumMod val="85000"/>
                  <a:lumOff val="15000"/>
                </a:schemeClr>
              </a:solidFill>
            </a:endParaRPr>
          </a:p>
          <a:p>
            <a:pPr>
              <a:spcBef>
                <a:spcPts val="0"/>
              </a:spcBef>
            </a:pPr>
            <a:endParaRPr lang="en-US" sz="1600" dirty="0" smtClean="0">
              <a:solidFill>
                <a:schemeClr val="tx1">
                  <a:lumMod val="85000"/>
                  <a:lumOff val="15000"/>
                </a:schemeClr>
              </a:solidFill>
            </a:endParaRPr>
          </a:p>
        </p:txBody>
      </p:sp>
    </p:spTree>
    <p:extLst>
      <p:ext uri="{BB962C8B-B14F-4D97-AF65-F5344CB8AC3E}">
        <p14:creationId xmlns:p14="http://schemas.microsoft.com/office/powerpoint/2010/main" val="22872568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senior executives see things </a:t>
            </a:r>
            <a:r>
              <a:rPr lang="en-US" dirty="0" smtClean="0"/>
              <a:t>(2)</a:t>
            </a:r>
            <a:endParaRPr lang="en-GB" dirty="0"/>
          </a:p>
        </p:txBody>
      </p:sp>
      <p:sp>
        <p:nvSpPr>
          <p:cNvPr id="3" name="Content Placeholder 2"/>
          <p:cNvSpPr>
            <a:spLocks noGrp="1"/>
          </p:cNvSpPr>
          <p:nvPr>
            <p:ph idx="1"/>
          </p:nvPr>
        </p:nvSpPr>
        <p:spPr/>
        <p:txBody>
          <a:bodyPr>
            <a:normAutofit/>
          </a:bodyPr>
          <a:lstStyle/>
          <a:p>
            <a:pPr marL="0" indent="0">
              <a:buNone/>
            </a:pPr>
            <a:r>
              <a:rPr lang="en-US" sz="1600" dirty="0" smtClean="0">
                <a:solidFill>
                  <a:schemeClr val="tx1">
                    <a:lumMod val="85000"/>
                    <a:lumOff val="15000"/>
                  </a:schemeClr>
                </a:solidFill>
              </a:rPr>
              <a:t>The CEE MD of one </a:t>
            </a:r>
            <a:r>
              <a:rPr lang="en-US" sz="1600" dirty="0" smtClean="0">
                <a:solidFill>
                  <a:schemeClr val="tx1">
                    <a:lumMod val="85000"/>
                    <a:lumOff val="15000"/>
                  </a:schemeClr>
                </a:solidFill>
              </a:rPr>
              <a:t>western </a:t>
            </a:r>
            <a:r>
              <a:rPr lang="en-US" sz="1600" dirty="0" smtClean="0">
                <a:solidFill>
                  <a:schemeClr val="tx1">
                    <a:lumMod val="85000"/>
                    <a:lumOff val="15000"/>
                  </a:schemeClr>
                </a:solidFill>
              </a:rPr>
              <a:t>service company spoke for non-attribution how they were approached by a large investor in Ukraine to provide support services </a:t>
            </a:r>
            <a:endParaRPr lang="en-US" sz="1600" dirty="0" smtClean="0">
              <a:solidFill>
                <a:schemeClr val="tx1">
                  <a:lumMod val="85000"/>
                  <a:lumOff val="15000"/>
                </a:schemeClr>
              </a:solidFill>
            </a:endParaRPr>
          </a:p>
          <a:p>
            <a:endParaRPr lang="en-US" sz="1600" dirty="0" smtClean="0">
              <a:solidFill>
                <a:schemeClr val="tx1">
                  <a:lumMod val="85000"/>
                  <a:lumOff val="15000"/>
                </a:schemeClr>
              </a:solidFill>
            </a:endParaRPr>
          </a:p>
          <a:p>
            <a:pPr marL="0" indent="0">
              <a:buNone/>
            </a:pPr>
            <a:r>
              <a:rPr lang="en-US" sz="1600" dirty="0" smtClean="0">
                <a:solidFill>
                  <a:schemeClr val="tx1">
                    <a:lumMod val="85000"/>
                    <a:lumOff val="15000"/>
                  </a:schemeClr>
                </a:solidFill>
              </a:rPr>
              <a:t>“This is a very large operation and a senior manager came to Vienna to discuss with so their needs. These were extensive and aimed at improving the company’s operational efficiency and staffing. The project is very sizeable by Ukraine standards and indeed a big project for us almost anywhere in the CEE region. I asked how his business was developing and he replied, “Very well”. When I said I presumed this was based purely on export growth, he contradicted me and replied that, “Our domestic sales are going very strong as well as export sales”. To be honest I was simply very happily surprised and don't have a full explanation why they are doing so well. Suffice it to say they re doing well, they have money and want to spend it in us!”</a:t>
            </a:r>
            <a:endParaRPr lang="en-GB" sz="1600" dirty="0">
              <a:solidFill>
                <a:schemeClr val="tx1">
                  <a:lumMod val="85000"/>
                  <a:lumOff val="15000"/>
                </a:schemeClr>
              </a:solidFill>
            </a:endParaRPr>
          </a:p>
        </p:txBody>
      </p:sp>
    </p:spTree>
    <p:extLst>
      <p:ext uri="{BB962C8B-B14F-4D97-AF65-F5344CB8AC3E}">
        <p14:creationId xmlns:p14="http://schemas.microsoft.com/office/powerpoint/2010/main" val="39355664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5308</Words>
  <Application>Microsoft Office PowerPoint</Application>
  <PresentationFormat>Bildschirmpräsentation (4:3)</PresentationFormat>
  <Paragraphs>400</Paragraphs>
  <Slides>31</Slides>
  <Notes>2</Notes>
  <HiddenSlides>0</HiddenSlides>
  <MMClips>0</MMClips>
  <ScaleCrop>false</ScaleCrop>
  <HeadingPairs>
    <vt:vector size="4" baseType="variant">
      <vt:variant>
        <vt:lpstr>Design</vt:lpstr>
      </vt:variant>
      <vt:variant>
        <vt:i4>2</vt:i4>
      </vt:variant>
      <vt:variant>
        <vt:lpstr>Folientitel</vt:lpstr>
      </vt:variant>
      <vt:variant>
        <vt:i4>31</vt:i4>
      </vt:variant>
    </vt:vector>
  </HeadingPairs>
  <TitlesOfParts>
    <vt:vector size="33" baseType="lpstr">
      <vt:lpstr>Office Theme</vt:lpstr>
      <vt:lpstr>1_Office Theme</vt:lpstr>
      <vt:lpstr>Ukraine Business outlook 2015-19</vt:lpstr>
      <vt:lpstr>Content</vt:lpstr>
      <vt:lpstr>Executive summary (1)</vt:lpstr>
      <vt:lpstr>Executive summary (2)</vt:lpstr>
      <vt:lpstr>Executive summary (3)</vt:lpstr>
      <vt:lpstr>Debt restructuring (1)</vt:lpstr>
      <vt:lpstr>Debt restructuring (2)</vt:lpstr>
      <vt:lpstr>How senior executives see things (1)</vt:lpstr>
      <vt:lpstr>How senior executives see things (2)</vt:lpstr>
      <vt:lpstr> Some assumptions (1)  </vt:lpstr>
      <vt:lpstr> Some assumptions (2) </vt:lpstr>
      <vt:lpstr>Business outlook (1)</vt:lpstr>
      <vt:lpstr>Business outlook (2) – 2015 sales projections </vt:lpstr>
      <vt:lpstr>Business outlook (3) – 2016 sales projections </vt:lpstr>
      <vt:lpstr>Business outlook (4)</vt:lpstr>
      <vt:lpstr>Human resources and salaries (1) </vt:lpstr>
      <vt:lpstr>Human resources and salaries (2)</vt:lpstr>
      <vt:lpstr>Bad blood?</vt:lpstr>
      <vt:lpstr>Where do you put Ukraine in your structure? </vt:lpstr>
      <vt:lpstr>Economic outlook (1) - GDP</vt:lpstr>
      <vt:lpstr>Economic outlook (2) - GDP</vt:lpstr>
      <vt:lpstr>Economic outlook (3) - GDP</vt:lpstr>
      <vt:lpstr>Economic outlook (4) – consumers</vt:lpstr>
      <vt:lpstr>Economic outlook (5) – consumers</vt:lpstr>
      <vt:lpstr>Economic outlook (6) – consumers/wages</vt:lpstr>
      <vt:lpstr>Inflation and interest rate outlook </vt:lpstr>
      <vt:lpstr> Currency outlook (1) </vt:lpstr>
      <vt:lpstr> Currency outlook (2) </vt:lpstr>
      <vt:lpstr> Currency outlook (3) </vt:lpstr>
      <vt:lpstr>PowerPoint-Präsentation</vt:lpstr>
      <vt:lpstr>PowerPoint-Präsentation</vt:lpstr>
    </vt:vector>
  </TitlesOfParts>
  <Company>WU-Wien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Title HERE</dc:title>
  <dc:creator>Mike Moser</dc:creator>
  <cp:lastModifiedBy>Christian Deimel</cp:lastModifiedBy>
  <cp:revision>84</cp:revision>
  <cp:lastPrinted>2015-10-30T18:59:52Z</cp:lastPrinted>
  <dcterms:created xsi:type="dcterms:W3CDTF">2010-10-29T16:14:33Z</dcterms:created>
  <dcterms:modified xsi:type="dcterms:W3CDTF">2015-11-02T11:22:46Z</dcterms:modified>
</cp:coreProperties>
</file>